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7" r:id="rId4"/>
    <p:sldId id="259" r:id="rId5"/>
    <p:sldId id="260" r:id="rId6"/>
    <p:sldId id="262" r:id="rId7"/>
    <p:sldId id="261" r:id="rId8"/>
    <p:sldId id="263" r:id="rId9"/>
    <p:sldId id="264" r:id="rId10"/>
    <p:sldId id="267" r:id="rId11"/>
    <p:sldId id="265" r:id="rId12"/>
  </p:sldIdLst>
  <p:sldSz cx="13004800" cy="9753600"/>
  <p:notesSz cx="7010400" cy="92964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Roberts" initials="DRo"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45C"/>
    <a:srgbClr val="73CDDC"/>
    <a:srgbClr val="EB2030"/>
    <a:srgbClr val="2E7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87" autoAdjust="0"/>
  </p:normalViewPr>
  <p:slideViewPr>
    <p:cSldViewPr snapToGrid="0">
      <p:cViewPr varScale="1">
        <p:scale>
          <a:sx n="72" d="100"/>
          <a:sy n="72" d="100"/>
        </p:scale>
        <p:origin x="234" y="9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hape 14"/>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15" name="Shape 15"/>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25097050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636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69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sz="1200" dirty="0"/>
              <a:t>Mass </a:t>
            </a:r>
            <a:r>
              <a:rPr lang="en-US" sz="1200" dirty="0" smtClean="0"/>
              <a:t>transit </a:t>
            </a:r>
            <a:r>
              <a:rPr lang="en-US" sz="1200" dirty="0"/>
              <a:t>is not “the </a:t>
            </a:r>
            <a:r>
              <a:rPr lang="en-US" sz="1200" dirty="0" smtClean="0"/>
              <a:t>solution”; </a:t>
            </a:r>
            <a:r>
              <a:rPr lang="en-US" sz="1200" dirty="0"/>
              <a:t>but it is an important </a:t>
            </a:r>
            <a:r>
              <a:rPr lang="en-US" sz="1200" dirty="0" smtClean="0"/>
              <a:t>tool, </a:t>
            </a:r>
            <a:r>
              <a:rPr lang="en-US" sz="1200" dirty="0"/>
              <a:t>and any rapidly growing city that ignores it </a:t>
            </a:r>
            <a:r>
              <a:rPr lang="en-US" sz="1200" dirty="0" smtClean="0"/>
              <a:t>will </a:t>
            </a:r>
            <a:r>
              <a:rPr lang="en-US" sz="1200" dirty="0"/>
              <a:t>severely limit the mobility </a:t>
            </a:r>
            <a:r>
              <a:rPr lang="en-US" sz="1200" dirty="0" smtClean="0"/>
              <a:t>choices of </a:t>
            </a:r>
            <a:r>
              <a:rPr lang="en-US" sz="1200" dirty="0"/>
              <a:t>its residents.</a:t>
            </a:r>
          </a:p>
          <a:p>
            <a:endParaRPr lang="en-US" sz="1200" dirty="0"/>
          </a:p>
          <a:p>
            <a:endParaRPr lang="en-US" sz="1200" dirty="0"/>
          </a:p>
        </p:txBody>
      </p:sp>
    </p:spTree>
    <p:extLst>
      <p:ext uri="{BB962C8B-B14F-4D97-AF65-F5344CB8AC3E}">
        <p14:creationId xmlns:p14="http://schemas.microsoft.com/office/powerpoint/2010/main" val="110473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sz="1200" dirty="0"/>
              <a:t>This presentation will provide an overview of the transit situation in Middle Tennessee and what organizations like the Transit Alliance of Tennessee and Nashville’s MTA/RTA </a:t>
            </a:r>
            <a:r>
              <a:rPr lang="en-US" sz="1200" dirty="0" smtClean="0"/>
              <a:t>are doing to find a solution. </a:t>
            </a:r>
          </a:p>
          <a:p>
            <a:pPr marL="349415" indent="-349415">
              <a:buFont typeface="Arial" panose="020B0604020202020204" pitchFamily="34" charset="0"/>
              <a:buChar char="•"/>
            </a:pPr>
            <a:r>
              <a:rPr lang="en-US" sz="1200" dirty="0" smtClean="0"/>
              <a:t>The Transit Alliance is a nonprofit organization that works with contributors, community officials and regional leaders to build support for funding regional transit in Tennessee. </a:t>
            </a:r>
          </a:p>
          <a:p>
            <a:pPr marL="349415" indent="-349415">
              <a:buFont typeface="Arial" panose="020B0604020202020204" pitchFamily="34" charset="0"/>
              <a:buChar char="•"/>
            </a:pPr>
            <a:r>
              <a:rPr lang="en-US" sz="1200" dirty="0" smtClean="0"/>
              <a:t>Their </a:t>
            </a:r>
            <a:r>
              <a:rPr lang="en-US" sz="1200" dirty="0"/>
              <a:t>purpose is to educate, empower and mobilize policy that serves our entire region. </a:t>
            </a:r>
          </a:p>
          <a:p>
            <a:pPr marL="349415" indent="-349415">
              <a:buFont typeface="Arial" panose="020B0604020202020204" pitchFamily="34" charset="0"/>
              <a:buChar char="•"/>
            </a:pPr>
            <a:r>
              <a:rPr lang="en-US" sz="1200" dirty="0"/>
              <a:t>The Transit Alliance has a lot going on in 2016. </a:t>
            </a:r>
            <a:r>
              <a:rPr lang="en-US" sz="1200" dirty="0" smtClean="0"/>
              <a:t>We organized </a:t>
            </a:r>
            <a:r>
              <a:rPr lang="en-US" sz="1200" dirty="0"/>
              <a:t>community meetings in Middle Tennessee to gather feedback on future transit </a:t>
            </a:r>
            <a:r>
              <a:rPr lang="en-US" sz="1200" dirty="0" smtClean="0"/>
              <a:t>scenarios. In addition, </a:t>
            </a:r>
            <a:r>
              <a:rPr lang="en-US" sz="1200" dirty="0"/>
              <a:t>they are communicating regularly to an </a:t>
            </a:r>
            <a:r>
              <a:rPr lang="en-US" sz="1200" dirty="0" smtClean="0"/>
              <a:t>email </a:t>
            </a:r>
            <a:r>
              <a:rPr lang="en-US" sz="1200" dirty="0"/>
              <a:t>list with over </a:t>
            </a:r>
            <a:r>
              <a:rPr lang="en-US" sz="1200" dirty="0" smtClean="0"/>
              <a:t>4,000 </a:t>
            </a:r>
            <a:r>
              <a:rPr lang="en-US" sz="1200" dirty="0"/>
              <a:t>subscribers, they are raising critical support from businesses and </a:t>
            </a:r>
            <a:r>
              <a:rPr lang="en-US" sz="1200" dirty="0" smtClean="0"/>
              <a:t>organizations, </a:t>
            </a:r>
            <a:r>
              <a:rPr lang="en-US" sz="1200" dirty="0"/>
              <a:t>and they are organizing the Transit Citizen Leadership Academy. </a:t>
            </a:r>
          </a:p>
          <a:p>
            <a:pPr marL="349415" indent="-349415">
              <a:buFont typeface="Arial" panose="020B0604020202020204" pitchFamily="34" charset="0"/>
              <a:buChar char="•"/>
            </a:pPr>
            <a:r>
              <a:rPr lang="en-US" sz="1200" dirty="0" smtClean="0"/>
              <a:t>Graduates undergo </a:t>
            </a:r>
            <a:r>
              <a:rPr lang="en-US" sz="1200" dirty="0"/>
              <a:t>an intense transit </a:t>
            </a:r>
            <a:r>
              <a:rPr lang="en-US" sz="1200" dirty="0" smtClean="0"/>
              <a:t>immersion, and </a:t>
            </a:r>
            <a:r>
              <a:rPr lang="en-US" sz="1200" dirty="0"/>
              <a:t>graduate as community advocates. </a:t>
            </a:r>
            <a:endParaRPr lang="en-US" sz="1200" dirty="0" smtClean="0"/>
          </a:p>
          <a:p>
            <a:pPr marL="349415" indent="-349415">
              <a:buFont typeface="Arial" panose="020B0604020202020204" pitchFamily="34" charset="0"/>
              <a:buChar char="•"/>
            </a:pPr>
            <a:r>
              <a:rPr lang="en-US" sz="1200" dirty="0" smtClean="0"/>
              <a:t>In addition to the Transit</a:t>
            </a:r>
            <a:r>
              <a:rPr lang="en-US" sz="1200" baseline="0" dirty="0" smtClean="0"/>
              <a:t> Citizen Leadership Academy, the Transit Alliance introduced the Transit Government Leaders Conference this spring. This is a one-night, one-topic leadership event for elected and appointed officials. We are excited to take this to other counties. </a:t>
            </a:r>
            <a:endParaRPr lang="en-US" sz="1200" dirty="0"/>
          </a:p>
        </p:txBody>
      </p:sp>
    </p:spTree>
    <p:extLst>
      <p:ext uri="{BB962C8B-B14F-4D97-AF65-F5344CB8AC3E}">
        <p14:creationId xmlns:p14="http://schemas.microsoft.com/office/powerpoint/2010/main" val="95290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sz="1200" dirty="0" smtClean="0"/>
              <a:t>Thanks to the Transit</a:t>
            </a:r>
            <a:r>
              <a:rPr lang="en-US" sz="1200" baseline="0" dirty="0" smtClean="0"/>
              <a:t> Alliance and our work gathering community engagement in the region, t</a:t>
            </a:r>
            <a:r>
              <a:rPr lang="en-US" sz="1200" dirty="0" smtClean="0"/>
              <a:t>he </a:t>
            </a:r>
            <a:r>
              <a:rPr lang="en-US" sz="1200" dirty="0"/>
              <a:t>ongoing strategic transit planning process known as </a:t>
            </a:r>
            <a:r>
              <a:rPr lang="en-US" sz="1200" dirty="0" err="1"/>
              <a:t>nMotion</a:t>
            </a:r>
            <a:r>
              <a:rPr lang="en-US" sz="1200" dirty="0"/>
              <a:t> is moving along in </a:t>
            </a:r>
            <a:r>
              <a:rPr lang="en-US" sz="1200" dirty="0" smtClean="0"/>
              <a:t>the </a:t>
            </a:r>
            <a:r>
              <a:rPr lang="en-US" sz="1200" dirty="0"/>
              <a:t>timeline</a:t>
            </a:r>
            <a:r>
              <a:rPr lang="en-US" sz="1200" dirty="0" smtClean="0"/>
              <a:t>. We have been working closely with RTA to accomplish</a:t>
            </a:r>
            <a:r>
              <a:rPr lang="en-US" sz="1200" baseline="0" dirty="0" smtClean="0"/>
              <a:t> this timeline.</a:t>
            </a:r>
            <a:endParaRPr lang="en-US" sz="1200" dirty="0"/>
          </a:p>
          <a:p>
            <a:pPr marL="349415" indent="-349415">
              <a:buFont typeface="Arial" panose="020B0604020202020204" pitchFamily="34" charset="0"/>
              <a:buChar char="•"/>
            </a:pPr>
            <a:r>
              <a:rPr lang="en-US" sz="1200" dirty="0"/>
              <a:t>Right now, three future transit scenario options have been </a:t>
            </a:r>
            <a:r>
              <a:rPr lang="en-US" sz="1200" dirty="0" smtClean="0"/>
              <a:t>shared</a:t>
            </a:r>
            <a:r>
              <a:rPr lang="en-US" sz="1200" baseline="0" dirty="0" smtClean="0"/>
              <a:t> publicly, and MTA/RTA has received feedback.</a:t>
            </a:r>
            <a:endParaRPr lang="en-US" sz="1200" dirty="0"/>
          </a:p>
          <a:p>
            <a:pPr marL="349415" indent="-349415">
              <a:buFont typeface="Arial" panose="020B0604020202020204" pitchFamily="34" charset="0"/>
              <a:buChar char="•"/>
            </a:pPr>
            <a:r>
              <a:rPr lang="en-US" sz="1200" dirty="0"/>
              <a:t>The next steps include creating a recommended plan, and we should see updates </a:t>
            </a:r>
            <a:r>
              <a:rPr lang="en-US" sz="1200" dirty="0" smtClean="0"/>
              <a:t>in 2016.</a:t>
            </a:r>
          </a:p>
          <a:p>
            <a:pPr marL="349415" indent="-349415">
              <a:buFont typeface="Arial" panose="020B0604020202020204" pitchFamily="34" charset="0"/>
              <a:buChar char="•"/>
            </a:pPr>
            <a:r>
              <a:rPr lang="en-US" sz="1200" dirty="0" smtClean="0"/>
              <a:t>Building</a:t>
            </a:r>
            <a:r>
              <a:rPr lang="en-US" sz="1200" baseline="0" dirty="0" smtClean="0"/>
              <a:t> a transit plan is a long-term vision. This is important to remember because most transit projects take 10 years to plan. </a:t>
            </a:r>
            <a:endParaRPr lang="en-US" sz="1200" dirty="0"/>
          </a:p>
        </p:txBody>
      </p:sp>
    </p:spTree>
    <p:extLst>
      <p:ext uri="{BB962C8B-B14F-4D97-AF65-F5344CB8AC3E}">
        <p14:creationId xmlns:p14="http://schemas.microsoft.com/office/powerpoint/2010/main" val="340381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sz="1200" dirty="0"/>
              <a:t>Our region is growing. Middle Tennessee is </a:t>
            </a:r>
            <a:r>
              <a:rPr lang="en-US" sz="1200" dirty="0" smtClean="0"/>
              <a:t>expected </a:t>
            </a:r>
            <a:r>
              <a:rPr lang="en-US" sz="1200" dirty="0"/>
              <a:t>to grow </a:t>
            </a:r>
            <a:r>
              <a:rPr lang="en-US" sz="1200" dirty="0" smtClean="0"/>
              <a:t>by 1 million people, which will take our population to </a:t>
            </a:r>
            <a:r>
              <a:rPr lang="en-US" sz="1200" dirty="0"/>
              <a:t>over 3 million </a:t>
            </a:r>
            <a:r>
              <a:rPr lang="en-US" sz="1200" dirty="0" smtClean="0"/>
              <a:t>people, </a:t>
            </a:r>
            <a:r>
              <a:rPr lang="en-US" sz="1200" dirty="0"/>
              <a:t>by 2040</a:t>
            </a:r>
            <a:r>
              <a:rPr lang="en-US" sz="1200" dirty="0" smtClean="0"/>
              <a:t>. That is the size of cities like Denver today, and they have a transit system.  </a:t>
            </a:r>
            <a:endParaRPr lang="en-US" sz="1200" dirty="0"/>
          </a:p>
          <a:p>
            <a:pPr marL="349415" indent="-349415">
              <a:buFont typeface="Arial" panose="020B0604020202020204" pitchFamily="34" charset="0"/>
              <a:buChar char="•"/>
            </a:pPr>
            <a:r>
              <a:rPr lang="en-US" sz="1200" dirty="0"/>
              <a:t>This graph </a:t>
            </a:r>
            <a:r>
              <a:rPr lang="en-US" sz="1200" dirty="0" smtClean="0"/>
              <a:t>shows</a:t>
            </a:r>
            <a:r>
              <a:rPr lang="en-US" sz="1200" baseline="0" dirty="0" smtClean="0"/>
              <a:t> that, at this rate, Middle Tennessee is on track to grow larger than Portland and Denver and be comparable to cities like Seattle.</a:t>
            </a:r>
          </a:p>
          <a:p>
            <a:pPr marL="349415" indent="-349415">
              <a:buFont typeface="Arial" panose="020B0604020202020204" pitchFamily="34" charset="0"/>
              <a:buChar char="•"/>
            </a:pPr>
            <a:r>
              <a:rPr lang="en-US" sz="1200" baseline="0" dirty="0" smtClean="0"/>
              <a:t>All of these cities have made big investments in transit to accommodate their population growth. These cities are comparable with, and competitors to, Nashville and Middle Tennessee for new business growth. </a:t>
            </a:r>
            <a:endParaRPr lang="en-US" sz="1200" dirty="0"/>
          </a:p>
        </p:txBody>
      </p:sp>
    </p:spTree>
    <p:extLst>
      <p:ext uri="{BB962C8B-B14F-4D97-AF65-F5344CB8AC3E}">
        <p14:creationId xmlns:p14="http://schemas.microsoft.com/office/powerpoint/2010/main" val="212270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sz="1200" dirty="0"/>
              <a:t>If projections of development over the next 25 years bear any resemblance to reality, we haven’t seen anything yet.  </a:t>
            </a:r>
          </a:p>
          <a:p>
            <a:pPr marL="349415" indent="-349415">
              <a:buFont typeface="Arial" panose="020B0604020202020204" pitchFamily="34" charset="0"/>
              <a:buChar char="•"/>
            </a:pPr>
            <a:r>
              <a:rPr lang="en-US" sz="1200" dirty="0" smtClean="0"/>
              <a:t>Existing </a:t>
            </a:r>
            <a:r>
              <a:rPr lang="en-US" sz="1200" dirty="0"/>
              <a:t>congested corridors will become impossibly </a:t>
            </a:r>
            <a:r>
              <a:rPr lang="en-US" sz="1200" dirty="0" smtClean="0"/>
              <a:t>congested, </a:t>
            </a:r>
            <a:r>
              <a:rPr lang="en-US" sz="1200" dirty="0"/>
              <a:t>and new corridors of congestion will emerge and grow rapidly.  </a:t>
            </a:r>
          </a:p>
          <a:p>
            <a:pPr marL="349415" indent="-349415">
              <a:buFont typeface="Arial" panose="020B0604020202020204" pitchFamily="34" charset="0"/>
              <a:buChar char="•"/>
            </a:pPr>
            <a:r>
              <a:rPr lang="en-US" sz="1200" dirty="0"/>
              <a:t>Just keeping pace with our current freeway </a:t>
            </a:r>
            <a:r>
              <a:rPr lang="en-US" sz="1200" dirty="0" smtClean="0"/>
              <a:t>lane </a:t>
            </a:r>
            <a:r>
              <a:rPr lang="en-US" sz="1200" dirty="0"/>
              <a:t>miles per capita will require more than an additional 1,000 new lane miles of expressways throughout the region.  </a:t>
            </a:r>
          </a:p>
          <a:p>
            <a:pPr marL="349415" indent="-349415">
              <a:buFont typeface="Arial" panose="020B0604020202020204" pitchFamily="34" charset="0"/>
              <a:buChar char="•"/>
            </a:pPr>
            <a:r>
              <a:rPr lang="en-US" sz="1200" dirty="0"/>
              <a:t>In already congested corridors like the </a:t>
            </a:r>
            <a:r>
              <a:rPr lang="en-US" sz="1200" dirty="0" smtClean="0"/>
              <a:t>I-65 </a:t>
            </a:r>
            <a:r>
              <a:rPr lang="en-US" sz="1200" dirty="0"/>
              <a:t>corridor and downtown </a:t>
            </a:r>
            <a:r>
              <a:rPr lang="en-US" sz="1200" dirty="0" smtClean="0"/>
              <a:t>Nashville</a:t>
            </a:r>
            <a:r>
              <a:rPr lang="en-US" sz="1200" dirty="0"/>
              <a:t>, the billions required to construct this capacity will be matched by additional billions necessary to acquire land, demolish private property and surrender the accompanying tax base of these parcels to accommodate that construction.</a:t>
            </a:r>
          </a:p>
          <a:p>
            <a:pPr marL="349415" indent="-349415">
              <a:buFont typeface="Arial" panose="020B0604020202020204" pitchFamily="34" charset="0"/>
              <a:buChar char="•"/>
            </a:pPr>
            <a:r>
              <a:rPr lang="en-US" sz="1200" dirty="0"/>
              <a:t>While roads, highways and autos will be the dominant travel mode for most people on most trips for the foreseeable future, where transit can play a key role in this debate is to add capacity in </a:t>
            </a:r>
            <a:r>
              <a:rPr lang="en-US" sz="1200" dirty="0" smtClean="0"/>
              <a:t>high-volume </a:t>
            </a:r>
            <a:r>
              <a:rPr lang="en-US" sz="1200" dirty="0"/>
              <a:t>corridors in more limited space.</a:t>
            </a:r>
          </a:p>
          <a:p>
            <a:pPr marL="349415" indent="-349415">
              <a:buFont typeface="Arial" panose="020B0604020202020204" pitchFamily="34" charset="0"/>
              <a:buChar char="•"/>
            </a:pPr>
            <a:r>
              <a:rPr lang="en-US" sz="1200" dirty="0"/>
              <a:t>But what do we have to change to accomplish this?</a:t>
            </a:r>
          </a:p>
        </p:txBody>
      </p:sp>
    </p:spTree>
    <p:extLst>
      <p:ext uri="{BB962C8B-B14F-4D97-AF65-F5344CB8AC3E}">
        <p14:creationId xmlns:p14="http://schemas.microsoft.com/office/powerpoint/2010/main" val="132814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Here’s where Nashville ranks compared</a:t>
            </a:r>
            <a:r>
              <a:rPr lang="en-US" sz="1200" baseline="0" dirty="0" smtClean="0"/>
              <a:t> to top metro areas.</a:t>
            </a:r>
          </a:p>
          <a:p>
            <a:pPr marL="171450" indent="-171450">
              <a:buFont typeface="Arial" panose="020B0604020202020204" pitchFamily="34" charset="0"/>
              <a:buChar char="•"/>
            </a:pPr>
            <a:r>
              <a:rPr lang="en-US" sz="1200" baseline="0" dirty="0" smtClean="0"/>
              <a:t>Essentially, this graph shows what we already know:</a:t>
            </a:r>
          </a:p>
          <a:p>
            <a:pPr marL="171450" lvl="5" indent="-171450">
              <a:buFont typeface="Arial" panose="020B0604020202020204" pitchFamily="34" charset="0"/>
              <a:buChar char="•"/>
            </a:pPr>
            <a:r>
              <a:rPr lang="en-US" sz="1200" baseline="0" dirty="0" smtClean="0"/>
              <a:t>Residents are growing, but continue to experience congestion and traffic and use their personal vehicles daily. It also shows that people are not really using mass transit based on the current transit modes we have. </a:t>
            </a:r>
            <a:endParaRPr lang="en-US" sz="1200" dirty="0"/>
          </a:p>
        </p:txBody>
      </p:sp>
    </p:spTree>
    <p:extLst>
      <p:ext uri="{BB962C8B-B14F-4D97-AF65-F5344CB8AC3E}">
        <p14:creationId xmlns:p14="http://schemas.microsoft.com/office/powerpoint/2010/main" val="117907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sz="1200" i="1" dirty="0" smtClean="0"/>
              <a:t>Remember: A goal of mass transit is to move people efficiently.</a:t>
            </a:r>
            <a:r>
              <a:rPr lang="en-US" sz="1200" dirty="0" smtClean="0"/>
              <a:t> </a:t>
            </a:r>
            <a:endParaRPr lang="en-US" sz="1200" dirty="0"/>
          </a:p>
          <a:p>
            <a:pPr marL="349415" indent="-349415">
              <a:buFont typeface="Arial" panose="020B0604020202020204" pitchFamily="34" charset="0"/>
              <a:buChar char="•"/>
            </a:pPr>
            <a:r>
              <a:rPr lang="en-US" sz="1200" dirty="0"/>
              <a:t>Every person on the bus is one less car on the </a:t>
            </a:r>
            <a:r>
              <a:rPr lang="en-US" sz="1200" dirty="0" smtClean="0"/>
              <a:t>road.</a:t>
            </a:r>
            <a:endParaRPr lang="en-US" sz="1200" dirty="0"/>
          </a:p>
          <a:p>
            <a:pPr marL="349415" indent="-349415">
              <a:buFont typeface="Arial" panose="020B0604020202020204" pitchFamily="34" charset="0"/>
              <a:buChar char="•"/>
            </a:pPr>
            <a:r>
              <a:rPr lang="en-US" sz="1200" dirty="0"/>
              <a:t>This </a:t>
            </a:r>
            <a:r>
              <a:rPr lang="en-US" sz="1200" dirty="0" smtClean="0"/>
              <a:t>slide</a:t>
            </a:r>
            <a:r>
              <a:rPr lang="en-US" sz="1200" baseline="0" dirty="0" smtClean="0"/>
              <a:t> shows 200 people in cars versus other modes of transit options such as buses or light rail trains. </a:t>
            </a:r>
            <a:endParaRPr lang="en-US" sz="1200" dirty="0"/>
          </a:p>
        </p:txBody>
      </p:sp>
    </p:spTree>
    <p:extLst>
      <p:ext uri="{BB962C8B-B14F-4D97-AF65-F5344CB8AC3E}">
        <p14:creationId xmlns:p14="http://schemas.microsoft.com/office/powerpoint/2010/main" val="115165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many benefits to transit:</a:t>
            </a:r>
          </a:p>
          <a:p>
            <a:pPr marL="342900" indent="-342900">
              <a:buFont typeface="Arial" panose="020B0604020202020204" pitchFamily="34" charset="0"/>
              <a:buChar char="•"/>
            </a:pPr>
            <a:r>
              <a:rPr lang="en-US" sz="1200" dirty="0" smtClean="0"/>
              <a:t>Supports sustainable growth.</a:t>
            </a:r>
          </a:p>
          <a:p>
            <a:pPr marL="342900" indent="-342900">
              <a:buFont typeface="Arial" panose="020B0604020202020204" pitchFamily="34" charset="0"/>
              <a:buChar char="•"/>
            </a:pPr>
            <a:r>
              <a:rPr lang="en-US" sz="1200" dirty="0" smtClean="0"/>
              <a:t>Good</a:t>
            </a:r>
            <a:r>
              <a:rPr lang="en-US" sz="1200" baseline="0" dirty="0" smtClean="0"/>
              <a:t> for the environment.</a:t>
            </a:r>
          </a:p>
          <a:p>
            <a:pPr marL="342900" indent="-342900">
              <a:buFont typeface="Arial" panose="020B0604020202020204" pitchFamily="34" charset="0"/>
              <a:buChar char="•"/>
            </a:pPr>
            <a:r>
              <a:rPr lang="en-US" sz="1200" baseline="0" dirty="0" smtClean="0"/>
              <a:t>Makes Nashville and Middle Tennessee a better place to visit.</a:t>
            </a:r>
          </a:p>
          <a:p>
            <a:pPr marL="342900" indent="-342900">
              <a:buFont typeface="Arial" panose="020B0604020202020204" pitchFamily="34" charset="0"/>
              <a:buChar char="•"/>
            </a:pPr>
            <a:r>
              <a:rPr lang="en-US" sz="1200" baseline="0" dirty="0" smtClean="0"/>
              <a:t>Contributes to active, healthy lifestyles.</a:t>
            </a:r>
          </a:p>
          <a:p>
            <a:pPr marL="342900" indent="-342900">
              <a:buFont typeface="Arial" panose="020B0604020202020204" pitchFamily="34" charset="0"/>
              <a:buChar char="•"/>
            </a:pPr>
            <a:r>
              <a:rPr lang="en-US" sz="1200" baseline="0" dirty="0" smtClean="0"/>
              <a:t>Has social benefits.</a:t>
            </a:r>
          </a:p>
          <a:p>
            <a:pPr marL="342900" indent="-342900">
              <a:buFont typeface="Arial" panose="020B0604020202020204" pitchFamily="34" charset="0"/>
              <a:buChar char="•"/>
            </a:pPr>
            <a:r>
              <a:rPr lang="en-US" sz="1200" baseline="0" dirty="0" smtClean="0"/>
              <a:t>Attracts talent and makes cities more competitive.</a:t>
            </a:r>
          </a:p>
          <a:p>
            <a:pPr marL="342900" indent="-342900">
              <a:buFont typeface="Arial" panose="020B0604020202020204" pitchFamily="34" charset="0"/>
              <a:buChar char="•"/>
            </a:pPr>
            <a:r>
              <a:rPr lang="en-US" sz="1200" baseline="0" dirty="0" smtClean="0"/>
              <a:t>Boosts the region’s economy and creates jobs.</a:t>
            </a:r>
          </a:p>
          <a:p>
            <a:pPr marL="342900" indent="-342900">
              <a:buFont typeface="Arial" panose="020B0604020202020204" pitchFamily="34" charset="0"/>
              <a:buChar char="•"/>
            </a:pPr>
            <a:r>
              <a:rPr lang="en-US" sz="1200" baseline="0" dirty="0" smtClean="0"/>
              <a:t>Provides safe, convenient and reliable access to jobs.</a:t>
            </a:r>
          </a:p>
        </p:txBody>
      </p:sp>
    </p:spTree>
    <p:extLst>
      <p:ext uri="{BB962C8B-B14F-4D97-AF65-F5344CB8AC3E}">
        <p14:creationId xmlns:p14="http://schemas.microsoft.com/office/powerpoint/2010/main" val="33231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Middle</a:t>
            </a:r>
            <a:r>
              <a:rPr lang="en-US" sz="1200" baseline="0" dirty="0" smtClean="0"/>
              <a:t> Tennessee is at a critical decision point in the strategic planning process this spring and summer. </a:t>
            </a:r>
          </a:p>
          <a:p>
            <a:pPr marL="171450" indent="-171450">
              <a:buFont typeface="Arial" panose="020B0604020202020204" pitchFamily="34" charset="0"/>
              <a:buChar char="•"/>
            </a:pPr>
            <a:r>
              <a:rPr lang="en-US" sz="1200" baseline="0" dirty="0" smtClean="0"/>
              <a:t>Nashville MTA/RTA has developed three future scenarios for the region’s transit system, and the public provided feedback about what they want and value in a transit system.</a:t>
            </a:r>
          </a:p>
          <a:p>
            <a:pPr marL="171450" indent="-171450">
              <a:buFont typeface="Arial" panose="020B0604020202020204" pitchFamily="34" charset="0"/>
              <a:buChar char="•"/>
            </a:pPr>
            <a:r>
              <a:rPr lang="en-US" sz="1200" baseline="0" dirty="0" smtClean="0"/>
              <a:t>All three scenarios would improve the experience for current riders, but vary in their impact on attracting new riders to transit. </a:t>
            </a:r>
          </a:p>
          <a:p>
            <a:pPr marL="171450" indent="-171450">
              <a:buFont typeface="Arial" panose="020B0604020202020204" pitchFamily="34" charset="0"/>
              <a:buChar char="•"/>
            </a:pPr>
            <a:r>
              <a:rPr lang="en-US" sz="1200" baseline="0" dirty="0" smtClean="0"/>
              <a:t>They also include different levels of spending on transit services over 25 years from $0.8 billion to $5.4 billion. </a:t>
            </a:r>
          </a:p>
          <a:p>
            <a:pPr marL="171450" indent="-171450">
              <a:buFont typeface="Arial" panose="020B0604020202020204" pitchFamily="34" charset="0"/>
              <a:buChar char="•"/>
            </a:pPr>
            <a:r>
              <a:rPr lang="en-US" sz="1200" baseline="0" dirty="0" smtClean="0"/>
              <a:t>As of May 2016, 74 percent of survey responders voted for Scenario 1, which is the biggest investment in transit. </a:t>
            </a:r>
          </a:p>
          <a:p>
            <a:pPr marL="0" indent="0">
              <a:buFont typeface="Arial" panose="020B0604020202020204" pitchFamily="34" charset="0"/>
              <a:buNone/>
            </a:pPr>
            <a:endParaRPr lang="en-US" sz="1200" baseline="0" dirty="0" smtClean="0"/>
          </a:p>
        </p:txBody>
      </p:sp>
    </p:spTree>
    <p:extLst>
      <p:ext uri="{BB962C8B-B14F-4D97-AF65-F5344CB8AC3E}">
        <p14:creationId xmlns:p14="http://schemas.microsoft.com/office/powerpoint/2010/main" val="110580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Slide">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b="0">
                <a:solidFill>
                  <a:srgbClr val="000000"/>
                </a:solidFill>
              </a:defRPr>
            </a:pPr>
            <a:r>
              <a:rPr sz="8000" b="1">
                <a:solidFill>
                  <a:srgbClr val="FFFFFF"/>
                </a:solidFill>
              </a:rP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ext Page">
    <p:spTree>
      <p:nvGrpSpPr>
        <p:cNvPr id="1" name=""/>
        <p:cNvGrpSpPr/>
        <p:nvPr/>
      </p:nvGrpSpPr>
      <p:grpSpPr>
        <a:xfrm>
          <a:off x="0" y="0"/>
          <a:ext cx="0" cy="0"/>
          <a:chOff x="0" y="0"/>
          <a:chExt cx="0" cy="0"/>
        </a:xfrm>
      </p:grpSpPr>
      <p:sp>
        <p:nvSpPr>
          <p:cNvPr id="10" name="Shape 10"/>
          <p:cNvSpPr/>
          <p:nvPr/>
        </p:nvSpPr>
        <p:spPr>
          <a:xfrm>
            <a:off x="-242913" y="1018371"/>
            <a:ext cx="13490626" cy="345019"/>
          </a:xfrm>
          <a:prstGeom prst="rect">
            <a:avLst/>
          </a:prstGeom>
          <a:solidFill>
            <a:srgbClr val="E1B82B"/>
          </a:solidFill>
          <a:ln w="12700">
            <a:miter lim="400000"/>
          </a:ln>
        </p:spPr>
        <p:txBody>
          <a:bodyPr lIns="0" tIns="0" rIns="0" bIns="0" anchor="ctr"/>
          <a:lstStyle/>
          <a:p>
            <a:pPr lvl="0">
              <a:defRPr sz="2400">
                <a:solidFill>
                  <a:srgbClr val="FFFFFF"/>
                </a:solidFill>
              </a:defRPr>
            </a:pPr>
            <a:endParaRPr/>
          </a:p>
        </p:txBody>
      </p:sp>
      <p:pic>
        <p:nvPicPr>
          <p:cNvPr id="11" name="TAMT Logo Horizontal.pdf"/>
          <p:cNvPicPr/>
          <p:nvPr/>
        </p:nvPicPr>
        <p:blipFill>
          <a:blip r:embed="rId2" cstate="print">
            <a:extLst/>
          </a:blip>
          <a:stretch>
            <a:fillRect/>
          </a:stretch>
        </p:blipFill>
        <p:spPr>
          <a:xfrm>
            <a:off x="4439820" y="8904716"/>
            <a:ext cx="4125160" cy="829653"/>
          </a:xfrm>
          <a:prstGeom prst="rect">
            <a:avLst/>
          </a:prstGeom>
          <a:ln w="12700">
            <a:miter lim="400000"/>
          </a:ln>
        </p:spPr>
      </p:pic>
      <p:sp>
        <p:nvSpPr>
          <p:cNvPr id="12" name="Shape 12"/>
          <p:cNvSpPr/>
          <p:nvPr/>
        </p:nvSpPr>
        <p:spPr>
          <a:xfrm>
            <a:off x="-242913" y="8848095"/>
            <a:ext cx="13490626" cy="32132"/>
          </a:xfrm>
          <a:prstGeom prst="rect">
            <a:avLst/>
          </a:prstGeom>
          <a:solidFill>
            <a:srgbClr val="51A0CD"/>
          </a:solidFill>
          <a:ln w="12700">
            <a:miter lim="400000"/>
          </a:ln>
        </p:spPr>
        <p:txBody>
          <a:bodyPr lIns="0" tIns="0" rIns="0" bIns="0" anchor="ctr"/>
          <a:lstStyle/>
          <a:p>
            <a:pPr lvl="0">
              <a:defRPr sz="2400">
                <a:solidFill>
                  <a:srgbClr val="FFFFFF"/>
                </a:solidFill>
              </a:defRPr>
            </a:pPr>
            <a:endParaRPr/>
          </a:p>
        </p:txBody>
      </p:sp>
      <p:sp>
        <p:nvSpPr>
          <p:cNvPr id="13" name="Shape 13"/>
          <p:cNvSpPr/>
          <p:nvPr/>
        </p:nvSpPr>
        <p:spPr>
          <a:xfrm>
            <a:off x="-242913" y="-36150"/>
            <a:ext cx="13490626" cy="1298362"/>
          </a:xfrm>
          <a:prstGeom prst="rect">
            <a:avLst/>
          </a:prstGeom>
          <a:solidFill>
            <a:srgbClr val="51A0CD"/>
          </a:solidFill>
          <a:ln w="12700">
            <a:miter lim="400000"/>
          </a:ln>
        </p:spPr>
        <p:txBody>
          <a:bodyPr lIns="0" tIns="0" rIns="0" bIns="0" anchor="ctr"/>
          <a:lstStyle/>
          <a:p>
            <a:pPr lvl="0">
              <a:defRPr sz="2400">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AMT PowerPoint Template.png"/>
          <p:cNvPicPr/>
          <p:nvPr/>
        </p:nvPicPr>
        <p:blipFill>
          <a:blip r:embed="rId4" cstate="print">
            <a:extLst/>
          </a:blip>
          <a:stretch>
            <a:fillRect/>
          </a:stretch>
        </p:blipFill>
        <p:spPr>
          <a:xfrm>
            <a:off x="0" y="0"/>
            <a:ext cx="13004800" cy="9753600"/>
          </a:xfrm>
          <a:prstGeom prst="rect">
            <a:avLst/>
          </a:prstGeom>
          <a:ln w="12700">
            <a:miter lim="400000"/>
          </a:ln>
        </p:spPr>
      </p:pic>
      <p:sp>
        <p:nvSpPr>
          <p:cNvPr id="3" name="Shape 3"/>
          <p:cNvSpPr/>
          <p:nvPr/>
        </p:nvSpPr>
        <p:spPr>
          <a:xfrm>
            <a:off x="-242913" y="7646209"/>
            <a:ext cx="13490626" cy="345018"/>
          </a:xfrm>
          <a:prstGeom prst="rect">
            <a:avLst/>
          </a:prstGeom>
          <a:solidFill>
            <a:srgbClr val="E1B82B"/>
          </a:solidFill>
          <a:ln w="12700">
            <a:miter lim="400000"/>
          </a:ln>
        </p:spPr>
        <p:txBody>
          <a:bodyPr lIns="0" tIns="0" rIns="0" bIns="0" anchor="ctr"/>
          <a:lstStyle/>
          <a:p>
            <a:pPr lvl="0">
              <a:defRPr sz="2400">
                <a:solidFill>
                  <a:srgbClr val="FFFFFF"/>
                </a:solidFill>
              </a:defRPr>
            </a:pPr>
            <a:endParaRPr/>
          </a:p>
        </p:txBody>
      </p:sp>
      <p:sp>
        <p:nvSpPr>
          <p:cNvPr id="4" name="Shape 4"/>
          <p:cNvSpPr/>
          <p:nvPr/>
        </p:nvSpPr>
        <p:spPr>
          <a:xfrm>
            <a:off x="-357535" y="7788389"/>
            <a:ext cx="13719870" cy="1968138"/>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5" name="Shape 5"/>
          <p:cNvSpPr>
            <a:spLocks noGrp="1"/>
          </p:cNvSpPr>
          <p:nvPr>
            <p:ph type="title"/>
          </p:nvPr>
        </p:nvSpPr>
        <p:spPr>
          <a:xfrm>
            <a:off x="1270000" y="1638300"/>
            <a:ext cx="10464800" cy="3302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b="0">
                <a:solidFill>
                  <a:srgbClr val="000000"/>
                </a:solidFill>
              </a:defRPr>
            </a:pPr>
            <a:r>
              <a:rPr sz="8000" b="1">
                <a:solidFill>
                  <a:srgbClr val="FFFFFF"/>
                </a:solidFill>
              </a:rPr>
              <a:t>Title Text</a:t>
            </a:r>
          </a:p>
        </p:txBody>
      </p:sp>
      <p:pic>
        <p:nvPicPr>
          <p:cNvPr id="6" name="TAMT Logo Horizontal.pdf"/>
          <p:cNvPicPr/>
          <p:nvPr/>
        </p:nvPicPr>
        <p:blipFill>
          <a:blip r:embed="rId5" cstate="print">
            <a:extLst/>
          </a:blip>
          <a:stretch>
            <a:fillRect/>
          </a:stretch>
        </p:blipFill>
        <p:spPr>
          <a:xfrm>
            <a:off x="1736456" y="7804331"/>
            <a:ext cx="9785888" cy="1968138"/>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defTabSz="584200">
        <a:defRPr sz="8000" b="1">
          <a:solidFill>
            <a:srgbClr val="FFFFFF"/>
          </a:solidFill>
          <a:latin typeface="Helvetica"/>
          <a:ea typeface="Helvetica"/>
          <a:cs typeface="Helvetica"/>
          <a:sym typeface="Helvetica"/>
        </a:defRPr>
      </a:lvl1pPr>
      <a:lvl2pPr indent="228600" algn="ctr" defTabSz="584200">
        <a:defRPr sz="8000" b="1">
          <a:solidFill>
            <a:srgbClr val="FFFFFF"/>
          </a:solidFill>
          <a:latin typeface="Helvetica"/>
          <a:ea typeface="Helvetica"/>
          <a:cs typeface="Helvetica"/>
          <a:sym typeface="Helvetica"/>
        </a:defRPr>
      </a:lvl2pPr>
      <a:lvl3pPr indent="457200" algn="ctr" defTabSz="584200">
        <a:defRPr sz="8000" b="1">
          <a:solidFill>
            <a:srgbClr val="FFFFFF"/>
          </a:solidFill>
          <a:latin typeface="Helvetica"/>
          <a:ea typeface="Helvetica"/>
          <a:cs typeface="Helvetica"/>
          <a:sym typeface="Helvetica"/>
        </a:defRPr>
      </a:lvl3pPr>
      <a:lvl4pPr indent="685800" algn="ctr" defTabSz="584200">
        <a:defRPr sz="8000" b="1">
          <a:solidFill>
            <a:srgbClr val="FFFFFF"/>
          </a:solidFill>
          <a:latin typeface="Helvetica"/>
          <a:ea typeface="Helvetica"/>
          <a:cs typeface="Helvetica"/>
          <a:sym typeface="Helvetica"/>
        </a:defRPr>
      </a:lvl4pPr>
      <a:lvl5pPr indent="914400" algn="ctr" defTabSz="584200">
        <a:defRPr sz="8000" b="1">
          <a:solidFill>
            <a:srgbClr val="FFFFFF"/>
          </a:solidFill>
          <a:latin typeface="Helvetica"/>
          <a:ea typeface="Helvetica"/>
          <a:cs typeface="Helvetica"/>
          <a:sym typeface="Helvetica"/>
        </a:defRPr>
      </a:lvl5pPr>
      <a:lvl6pPr indent="1143000" algn="ctr" defTabSz="584200">
        <a:defRPr sz="8000" b="1">
          <a:solidFill>
            <a:srgbClr val="FFFFFF"/>
          </a:solidFill>
          <a:latin typeface="Helvetica"/>
          <a:ea typeface="Helvetica"/>
          <a:cs typeface="Helvetica"/>
          <a:sym typeface="Helvetica"/>
        </a:defRPr>
      </a:lvl6pPr>
      <a:lvl7pPr indent="1371600" algn="ctr" defTabSz="584200">
        <a:defRPr sz="8000" b="1">
          <a:solidFill>
            <a:srgbClr val="FFFFFF"/>
          </a:solidFill>
          <a:latin typeface="Helvetica"/>
          <a:ea typeface="Helvetica"/>
          <a:cs typeface="Helvetica"/>
          <a:sym typeface="Helvetica"/>
        </a:defRPr>
      </a:lvl7pPr>
      <a:lvl8pPr indent="1600200" algn="ctr" defTabSz="584200">
        <a:defRPr sz="8000" b="1">
          <a:solidFill>
            <a:srgbClr val="FFFFFF"/>
          </a:solidFill>
          <a:latin typeface="Helvetica"/>
          <a:ea typeface="Helvetica"/>
          <a:cs typeface="Helvetica"/>
          <a:sym typeface="Helvetica"/>
        </a:defRPr>
      </a:lvl8pPr>
      <a:lvl9pPr indent="1828800" algn="ctr" defTabSz="584200">
        <a:defRPr sz="8000" b="1">
          <a:solidFill>
            <a:srgbClr val="FFFFFF"/>
          </a:solidFill>
          <a:latin typeface="Helvetica"/>
          <a:ea typeface="Helvetica"/>
          <a:cs typeface="Helvetica"/>
          <a:sym typeface="Helvetica"/>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transitallianc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motion2016.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a:spLocks noGrp="1"/>
          </p:cNvSpPr>
          <p:nvPr>
            <p:ph type="title"/>
          </p:nvPr>
        </p:nvSpPr>
        <p:spPr>
          <a:xfrm>
            <a:off x="1419902" y="2043034"/>
            <a:ext cx="10464800" cy="3302000"/>
          </a:xfrm>
          <a:prstGeom prst="rect">
            <a:avLst/>
          </a:prstGeom>
        </p:spPr>
        <p:txBody>
          <a:bodyPr>
            <a:normAutofit fontScale="90000"/>
          </a:bodyPr>
          <a:lstStyle/>
          <a:p>
            <a:pPr lvl="0"/>
            <a:r>
              <a:rPr lang="en-US" sz="8300" dirty="0" smtClean="0"/>
              <a:t>Why Transit? </a:t>
            </a:r>
            <a:r>
              <a:rPr lang="en-US" dirty="0" smtClean="0"/>
              <a:t/>
            </a:r>
            <a:br>
              <a:rPr lang="en-US" dirty="0" smtClean="0"/>
            </a:br>
            <a:r>
              <a:rPr lang="en-US" sz="5300" dirty="0" smtClean="0"/>
              <a:t>The Need for Transit System Improvements in Middle Tennessee</a:t>
            </a:r>
            <a:r>
              <a:rPr lang="en-US" sz="6000" dirty="0" smtClean="0"/>
              <a:t/>
            </a:r>
            <a:br>
              <a:rPr lang="en-US" sz="6000" dirty="0" smtClean="0"/>
            </a:br>
            <a:r>
              <a:rPr lang="en-US" sz="4400" dirty="0" smtClean="0"/>
              <a:t>Summer 2016</a:t>
            </a:r>
            <a:endParaRPr sz="4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5156"/>
            <a:ext cx="1036320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Light"/>
              </a:rPr>
              <a:t>Get Involved!</a:t>
            </a:r>
            <a:endParaRPr kumimoji="0" lang="en-US" sz="3600" b="1" i="0" u="none" strike="noStrike" cap="none" spc="0" normalizeH="0" baseline="0" dirty="0">
              <a:ln>
                <a:noFill/>
              </a:ln>
              <a:solidFill>
                <a:schemeClr val="bg1"/>
              </a:solidFill>
              <a:effectLst/>
              <a:uFillTx/>
              <a:latin typeface="+mn-lt"/>
              <a:ea typeface="+mn-ea"/>
              <a:cs typeface="+mn-cs"/>
              <a:sym typeface="Helvetica Light"/>
            </a:endParaRPr>
          </a:p>
        </p:txBody>
      </p:sp>
      <p:sp>
        <p:nvSpPr>
          <p:cNvPr id="4" name="TextBox 3"/>
          <p:cNvSpPr txBox="1"/>
          <p:nvPr/>
        </p:nvSpPr>
        <p:spPr>
          <a:xfrm>
            <a:off x="304801" y="2092681"/>
            <a:ext cx="12304294" cy="55040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rtl="0" latinLnBrk="1" hangingPunct="0">
              <a:buFont typeface="Arial" panose="020B0604020202020204" pitchFamily="34" charset="0"/>
              <a:buChar char="•"/>
            </a:pPr>
            <a:r>
              <a:rPr lang="en-US" sz="3900" dirty="0" smtClean="0">
                <a:solidFill>
                  <a:srgbClr val="000000"/>
                </a:solidFill>
              </a:rPr>
              <a:t>Visit </a:t>
            </a:r>
            <a:r>
              <a:rPr lang="en-US" sz="3900" dirty="0">
                <a:solidFill>
                  <a:srgbClr val="000000"/>
                </a:solidFill>
              </a:rPr>
              <a:t>our website: </a:t>
            </a:r>
            <a:r>
              <a:rPr lang="en-US" sz="3900" dirty="0">
                <a:solidFill>
                  <a:srgbClr val="000000"/>
                </a:solidFill>
                <a:hlinkClick r:id="rId3"/>
              </a:rPr>
              <a:t>www.TheTransitAlliance.org</a:t>
            </a:r>
            <a:r>
              <a:rPr lang="en-US" sz="3900" dirty="0" smtClean="0">
                <a:solidFill>
                  <a:srgbClr val="000000"/>
                </a:solidFill>
              </a:rPr>
              <a:t>.</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3900" dirty="0" smtClean="0">
                <a:solidFill>
                  <a:srgbClr val="000000"/>
                </a:solidFill>
              </a:rPr>
              <a:t>Apply for the Transit Citizen Leadership Academy.</a:t>
            </a:r>
            <a:endParaRPr kumimoji="0" lang="en-US" sz="3900" b="0" i="0" u="none" strike="noStrike" cap="none" spc="0" normalizeH="0" dirty="0" smtClean="0">
              <a:ln>
                <a:noFill/>
              </a:ln>
              <a:solidFill>
                <a:srgbClr val="000000"/>
              </a:solidFill>
              <a:effectLst/>
              <a:uFillTx/>
              <a:sym typeface="Helvetica Light"/>
            </a:endParaRP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3900" dirty="0" smtClean="0">
                <a:solidFill>
                  <a:srgbClr val="000000"/>
                </a:solidFill>
              </a:rPr>
              <a:t>Become a </a:t>
            </a:r>
            <a:r>
              <a:rPr lang="en-US" sz="3900" b="1" dirty="0" smtClean="0">
                <a:solidFill>
                  <a:srgbClr val="000000"/>
                </a:solidFill>
              </a:rPr>
              <a:t>Friend</a:t>
            </a:r>
            <a:r>
              <a:rPr lang="en-US" sz="3900" dirty="0" smtClean="0">
                <a:solidFill>
                  <a:srgbClr val="000000"/>
                </a:solidFill>
              </a:rPr>
              <a:t> of the Transit Alliance.</a:t>
            </a:r>
          </a:p>
          <a:p>
            <a:pPr marL="571500" indent="-571500" algn="l" rtl="0" latinLnBrk="1" hangingPunct="0">
              <a:buFont typeface="Arial" panose="020B0604020202020204" pitchFamily="34" charset="0"/>
              <a:buChar char="•"/>
            </a:pPr>
            <a:r>
              <a:rPr lang="en-US" sz="3900" dirty="0">
                <a:solidFill>
                  <a:srgbClr val="000000"/>
                </a:solidFill>
              </a:rPr>
              <a:t>Sign up for our e-newsletter.</a:t>
            </a:r>
            <a:endParaRPr lang="en-US" sz="3900" dirty="0" smtClean="0">
              <a:solidFill>
                <a:srgbClr val="000000"/>
              </a:solidFill>
            </a:endParaRP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3900" b="0" i="0" u="none" strike="noStrike" cap="none" spc="0" normalizeH="0" baseline="0" dirty="0" smtClean="0">
                <a:ln>
                  <a:noFill/>
                </a:ln>
                <a:solidFill>
                  <a:srgbClr val="000000"/>
                </a:solidFill>
                <a:effectLst/>
                <a:uFillTx/>
                <a:sym typeface="Helvetica Light"/>
              </a:rPr>
              <a:t>Connect</a:t>
            </a:r>
            <a:r>
              <a:rPr kumimoji="0" lang="en-US" sz="3900" b="0" i="0" u="none" strike="noStrike" cap="none" spc="0" normalizeH="0" dirty="0" smtClean="0">
                <a:ln>
                  <a:noFill/>
                </a:ln>
                <a:solidFill>
                  <a:srgbClr val="000000"/>
                </a:solidFill>
                <a:effectLst/>
                <a:uFillTx/>
                <a:sym typeface="Helvetica Light"/>
              </a:rPr>
              <a:t> with us on social media.</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3900" baseline="0" dirty="0" smtClean="0">
                <a:solidFill>
                  <a:srgbClr val="000000"/>
                </a:solidFill>
              </a:rPr>
              <a:t>Check</a:t>
            </a:r>
            <a:r>
              <a:rPr lang="en-US" sz="3900" dirty="0" smtClean="0">
                <a:solidFill>
                  <a:srgbClr val="000000"/>
                </a:solidFill>
              </a:rPr>
              <a:t> out other resources and organizations on our website</a:t>
            </a:r>
            <a:r>
              <a:rPr lang="en-US" sz="3900" dirty="0" smtClean="0">
                <a:solidFill>
                  <a:srgbClr val="000000"/>
                </a:solidFill>
              </a:rPr>
              <a:t>.</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3900" b="0" i="0" u="none" strike="noStrike" cap="none" spc="0" normalizeH="0" baseline="0" dirty="0" smtClean="0">
                <a:ln>
                  <a:noFill/>
                </a:ln>
                <a:solidFill>
                  <a:srgbClr val="000000"/>
                </a:solidFill>
                <a:effectLst/>
                <a:uFillTx/>
                <a:sym typeface="Helvetica Light"/>
              </a:rPr>
              <a:t>Stay up to date with the </a:t>
            </a:r>
            <a:r>
              <a:rPr kumimoji="0" lang="en-US" sz="3900" b="0" i="0" u="none" strike="noStrike" cap="none" spc="0" normalizeH="0" baseline="0" dirty="0" err="1" smtClean="0">
                <a:ln>
                  <a:noFill/>
                </a:ln>
                <a:solidFill>
                  <a:srgbClr val="000000"/>
                </a:solidFill>
                <a:effectLst/>
                <a:uFillTx/>
                <a:sym typeface="Helvetica Light"/>
              </a:rPr>
              <a:t>nMotion</a:t>
            </a:r>
            <a:r>
              <a:rPr kumimoji="0" lang="en-US" sz="3900" b="0" i="0" u="none" strike="noStrike" cap="none" spc="0" normalizeH="0" dirty="0" smtClean="0">
                <a:ln>
                  <a:noFill/>
                </a:ln>
                <a:solidFill>
                  <a:srgbClr val="000000"/>
                </a:solidFill>
                <a:effectLst/>
                <a:uFillTx/>
                <a:sym typeface="Helvetica Light"/>
              </a:rPr>
              <a:t> planning process: </a:t>
            </a:r>
            <a:br>
              <a:rPr kumimoji="0" lang="en-US" sz="3900" b="0" i="0" u="none" strike="noStrike" cap="none" spc="0" normalizeH="0" dirty="0" smtClean="0">
                <a:ln>
                  <a:noFill/>
                </a:ln>
                <a:solidFill>
                  <a:srgbClr val="000000"/>
                </a:solidFill>
                <a:effectLst/>
                <a:uFillTx/>
                <a:sym typeface="Helvetica Light"/>
              </a:rPr>
            </a:br>
            <a:r>
              <a:rPr kumimoji="0" lang="en-US" sz="3900" b="0" i="0" u="none" strike="noStrike" cap="none" spc="0" normalizeH="0" dirty="0" smtClean="0">
                <a:ln>
                  <a:noFill/>
                </a:ln>
                <a:solidFill>
                  <a:srgbClr val="000000"/>
                </a:solidFill>
                <a:effectLst/>
                <a:uFillTx/>
                <a:sym typeface="Helvetica Light"/>
                <a:hlinkClick r:id="rId4"/>
              </a:rPr>
              <a:t>www.nMotion2016.org</a:t>
            </a:r>
            <a:r>
              <a:rPr kumimoji="0" lang="en-US" sz="3900" b="0" i="0" u="none" strike="noStrike" cap="none" spc="0" normalizeH="0" dirty="0" smtClean="0">
                <a:ln>
                  <a:noFill/>
                </a:ln>
                <a:solidFill>
                  <a:srgbClr val="000000"/>
                </a:solidFill>
                <a:effectLst/>
                <a:uFillTx/>
                <a:sym typeface="Helvetica Light"/>
              </a:rPr>
              <a:t>.</a:t>
            </a:r>
          </a:p>
        </p:txBody>
      </p:sp>
    </p:spTree>
    <p:extLst>
      <p:ext uri="{BB962C8B-B14F-4D97-AF65-F5344CB8AC3E}">
        <p14:creationId xmlns:p14="http://schemas.microsoft.com/office/powerpoint/2010/main" val="262966042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415" y="1622912"/>
            <a:ext cx="6858000" cy="553998"/>
          </a:xfrm>
          <a:prstGeom prst="rect">
            <a:avLst/>
          </a:prstGeom>
          <a:noFill/>
        </p:spPr>
        <p:txBody>
          <a:bodyPr wrap="square" rtlCol="0">
            <a:spAutoFit/>
          </a:bodyPr>
          <a:lstStyle/>
          <a:p>
            <a:r>
              <a:rPr lang="en-US" sz="3000" i="1" dirty="0" smtClean="0">
                <a:solidFill>
                  <a:srgbClr val="26225D"/>
                </a:solidFill>
                <a:latin typeface="Myriad Pro"/>
              </a:rPr>
              <a:t>If we keep doing the same thing …</a:t>
            </a:r>
            <a:endParaRPr lang="en-US" sz="3000" i="1" dirty="0">
              <a:solidFill>
                <a:srgbClr val="26225D"/>
              </a:solidFill>
              <a:latin typeface="Myriad Pro"/>
            </a:endParaRPr>
          </a:p>
        </p:txBody>
      </p:sp>
      <p:sp>
        <p:nvSpPr>
          <p:cNvPr id="4" name="TextBox 3"/>
          <p:cNvSpPr txBox="1"/>
          <p:nvPr/>
        </p:nvSpPr>
        <p:spPr>
          <a:xfrm>
            <a:off x="239843" y="331272"/>
            <a:ext cx="10957809"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Light"/>
              </a:rPr>
              <a:t>What the Future Will Look Like</a:t>
            </a:r>
            <a:endParaRPr kumimoji="0" lang="en-US" sz="3600" b="1" i="0" u="none" strike="noStrike" cap="none" spc="0" normalizeH="0" baseline="0" dirty="0">
              <a:ln>
                <a:noFill/>
              </a:ln>
              <a:solidFill>
                <a:schemeClr val="bg1"/>
              </a:solidFill>
              <a:effectLst/>
              <a:uFillTx/>
              <a:latin typeface="+mn-lt"/>
              <a:ea typeface="+mn-ea"/>
              <a:cs typeface="+mn-cs"/>
              <a:sym typeface="Helvetica Light"/>
            </a:endParaRPr>
          </a:p>
        </p:txBody>
      </p:sp>
      <p:pic>
        <p:nvPicPr>
          <p:cNvPr id="1026" name="Picture 2" descr="http://cdn.theatlantic.com/assets/media/img/mt/2015/10/AP_885539682164/lead_960.jpg?14459874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8063" y="2811960"/>
            <a:ext cx="7306183" cy="486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9134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011" y="328410"/>
            <a:ext cx="1100605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Light"/>
              </a:rPr>
              <a:t>Introduction</a:t>
            </a:r>
            <a:endParaRPr kumimoji="0" lang="en-US" sz="3600" b="1" i="0" u="none" strike="noStrike" cap="none" spc="0" normalizeH="0" baseline="0" dirty="0">
              <a:ln>
                <a:noFill/>
              </a:ln>
              <a:solidFill>
                <a:schemeClr val="bg1"/>
              </a:solidFill>
              <a:effectLst/>
              <a:uFillTx/>
              <a:latin typeface="+mn-lt"/>
              <a:ea typeface="+mn-ea"/>
              <a:cs typeface="+mn-cs"/>
              <a:sym typeface="Helvetica Ligh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143"/>
          <a:stretch/>
        </p:blipFill>
        <p:spPr>
          <a:xfrm>
            <a:off x="2381250" y="1524000"/>
            <a:ext cx="8102600" cy="7290764"/>
          </a:xfrm>
          <a:prstGeom prst="rect">
            <a:avLst/>
          </a:prstGeom>
        </p:spPr>
      </p:pic>
    </p:spTree>
    <p:extLst>
      <p:ext uri="{BB962C8B-B14F-4D97-AF65-F5344CB8AC3E}">
        <p14:creationId xmlns:p14="http://schemas.microsoft.com/office/powerpoint/2010/main" val="37581170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p:nvPr/>
        </p:nvSpPr>
        <p:spPr>
          <a:xfrm>
            <a:off x="550533" y="284736"/>
            <a:ext cx="11903734"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b="1">
                <a:solidFill>
                  <a:srgbClr val="FFFFFF"/>
                </a:solidFill>
                <a:latin typeface="Helvetica"/>
                <a:ea typeface="Helvetica"/>
                <a:cs typeface="Helvetica"/>
                <a:sym typeface="Helvetica"/>
              </a:defRPr>
            </a:lvl1pPr>
          </a:lstStyle>
          <a:p>
            <a:pPr lvl="0">
              <a:defRPr sz="1800" b="0">
                <a:solidFill>
                  <a:srgbClr val="000000"/>
                </a:solidFill>
              </a:defRPr>
            </a:pPr>
            <a:r>
              <a:rPr lang="en-US" sz="3600" b="1" dirty="0" err="1" smtClean="0">
                <a:solidFill>
                  <a:srgbClr val="FFFFFF"/>
                </a:solidFill>
              </a:rPr>
              <a:t>nMotion</a:t>
            </a:r>
            <a:r>
              <a:rPr lang="en-US" sz="3600" b="1" dirty="0" smtClean="0">
                <a:solidFill>
                  <a:srgbClr val="FFFFFF"/>
                </a:solidFill>
              </a:rPr>
              <a:t> Planning Process Schedule</a:t>
            </a:r>
            <a:endParaRPr sz="3600" b="1" dirty="0">
              <a:solidFill>
                <a:srgbClr val="FFFFFF"/>
              </a:solidFill>
            </a:endParaRPr>
          </a:p>
        </p:txBody>
      </p:sp>
      <p:sp>
        <p:nvSpPr>
          <p:cNvPr id="20" name="Shape 20"/>
          <p:cNvSpPr/>
          <p:nvPr/>
        </p:nvSpPr>
        <p:spPr>
          <a:xfrm>
            <a:off x="550533" y="1517380"/>
            <a:ext cx="11903734" cy="50270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600">
                <a:latin typeface="Helvetica"/>
                <a:ea typeface="Helvetica"/>
                <a:cs typeface="Helvetica"/>
                <a:sym typeface="Helvetica"/>
              </a:defRPr>
            </a:lvl1pPr>
          </a:lstStyle>
          <a:p>
            <a:pPr lvl="0">
              <a:defRPr sz="1800"/>
            </a:pPr>
            <a:endParaRPr sz="2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2954"/>
          <a:stretch/>
        </p:blipFill>
        <p:spPr>
          <a:xfrm>
            <a:off x="2060288" y="3855472"/>
            <a:ext cx="9582018" cy="30366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083" y="2926057"/>
            <a:ext cx="2501345" cy="92941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21" y="271311"/>
            <a:ext cx="1130258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Light"/>
              </a:rPr>
              <a:t>Where We’re Headed</a:t>
            </a:r>
            <a:endParaRPr kumimoji="0" lang="en-US" sz="3600" b="1" i="0" u="none" strike="noStrike" cap="none" spc="0" normalizeH="0" baseline="0" dirty="0">
              <a:ln>
                <a:noFill/>
              </a:ln>
              <a:solidFill>
                <a:schemeClr val="bg1"/>
              </a:solidFill>
              <a:effectLst/>
              <a:uFillTx/>
              <a:latin typeface="+mn-lt"/>
              <a:ea typeface="+mn-ea"/>
              <a:cs typeface="+mn-cs"/>
              <a:sym typeface="Helvetica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750" y="2846117"/>
            <a:ext cx="6648459" cy="3606174"/>
          </a:xfrm>
          <a:prstGeom prst="rect">
            <a:avLst/>
          </a:prstGeom>
          <a:ln w="73025">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angle 3"/>
          <p:cNvSpPr/>
          <p:nvPr/>
        </p:nvSpPr>
        <p:spPr>
          <a:xfrm>
            <a:off x="3046750" y="6654172"/>
            <a:ext cx="6502400" cy="830997"/>
          </a:xfrm>
          <a:prstGeom prst="rect">
            <a:avLst/>
          </a:prstGeom>
        </p:spPr>
        <p:txBody>
          <a:bodyPr>
            <a:spAutoFit/>
          </a:bodyPr>
          <a:lstStyle/>
          <a:p>
            <a:pPr algn="l"/>
            <a:r>
              <a:rPr lang="en-US" sz="1600" i="1" dirty="0">
                <a:solidFill>
                  <a:srgbClr val="26225D"/>
                </a:solidFill>
                <a:latin typeface="Myriad Pro"/>
              </a:rPr>
              <a:t>Based on current projections, by 2035, the Greater Nashville Metropolitan Region will be larger than the Denver region is today.  Source:  Nashville Area Metropolitan Planning Organization.</a:t>
            </a:r>
          </a:p>
        </p:txBody>
      </p:sp>
    </p:spTree>
    <p:extLst>
      <p:ext uri="{BB962C8B-B14F-4D97-AF65-F5344CB8AC3E}">
        <p14:creationId xmlns:p14="http://schemas.microsoft.com/office/powerpoint/2010/main" val="19280690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007" y="341399"/>
            <a:ext cx="4775666" cy="646331"/>
          </a:xfrm>
          <a:prstGeom prst="rect">
            <a:avLst/>
          </a:prstGeom>
        </p:spPr>
        <p:txBody>
          <a:bodyPr wrap="none">
            <a:spAutoFit/>
          </a:bodyPr>
          <a:lstStyle/>
          <a:p>
            <a:pPr algn="l" rtl="0" latinLnBrk="1" hangingPunct="0"/>
            <a:r>
              <a:rPr lang="en-US" b="1" dirty="0">
                <a:solidFill>
                  <a:schemeClr val="bg1"/>
                </a:solidFill>
              </a:rPr>
              <a:t>Where We’re Headed</a:t>
            </a:r>
          </a:p>
        </p:txBody>
      </p:sp>
      <p:pic>
        <p:nvPicPr>
          <p:cNvPr id="3" name="Picture 2" descr="NashvilleRTA_2010PopulationDot-01.png"/>
          <p:cNvPicPr/>
          <p:nvPr/>
        </p:nvPicPr>
        <p:blipFill rotWithShape="1">
          <a:blip r:embed="rId3" cstate="print"/>
          <a:srcRect b="16364"/>
          <a:stretch/>
        </p:blipFill>
        <p:spPr>
          <a:xfrm>
            <a:off x="1251995" y="2653260"/>
            <a:ext cx="4474248" cy="3948881"/>
          </a:xfrm>
          <a:prstGeom prst="rect">
            <a:avLst/>
          </a:prstGeom>
          <a:ln w="63500">
            <a:solidFill>
              <a:srgbClr val="26225D"/>
            </a:solidFill>
          </a:ln>
        </p:spPr>
      </p:pic>
      <p:pic>
        <p:nvPicPr>
          <p:cNvPr id="4" name="Picture 3" descr="NashvilleRTA_2010PopulationDot-01.png"/>
          <p:cNvPicPr/>
          <p:nvPr/>
        </p:nvPicPr>
        <p:blipFill rotWithShape="1">
          <a:blip r:embed="rId4" cstate="print"/>
          <a:srcRect b="21178"/>
          <a:stretch/>
        </p:blipFill>
        <p:spPr>
          <a:xfrm>
            <a:off x="7273977" y="2653260"/>
            <a:ext cx="4313420" cy="3948882"/>
          </a:xfrm>
          <a:prstGeom prst="rect">
            <a:avLst/>
          </a:prstGeom>
          <a:ln w="63500">
            <a:solidFill>
              <a:srgbClr val="26225D"/>
            </a:solidFill>
          </a:ln>
        </p:spPr>
      </p:pic>
      <p:sp>
        <p:nvSpPr>
          <p:cNvPr id="5" name="TextBox 4"/>
          <p:cNvSpPr txBox="1"/>
          <p:nvPr/>
        </p:nvSpPr>
        <p:spPr>
          <a:xfrm>
            <a:off x="1489440" y="2909341"/>
            <a:ext cx="1295400" cy="338554"/>
          </a:xfrm>
          <a:prstGeom prst="rect">
            <a:avLst/>
          </a:prstGeom>
          <a:solidFill>
            <a:schemeClr val="bg1"/>
          </a:solidFill>
          <a:ln>
            <a:solidFill>
              <a:srgbClr val="26225D"/>
            </a:solidFill>
          </a:ln>
        </p:spPr>
        <p:txBody>
          <a:bodyPr wrap="square" rtlCol="0">
            <a:spAutoFit/>
          </a:bodyPr>
          <a:lstStyle/>
          <a:p>
            <a:r>
              <a:rPr lang="en-US" sz="1600" dirty="0" smtClean="0">
                <a:solidFill>
                  <a:srgbClr val="EB1F2B"/>
                </a:solidFill>
                <a:latin typeface="Myriad Pro"/>
              </a:rPr>
              <a:t>PRESENT</a:t>
            </a:r>
            <a:endParaRPr lang="en-US" sz="1600" dirty="0">
              <a:solidFill>
                <a:srgbClr val="EB1F2B"/>
              </a:solidFill>
              <a:latin typeface="Myriad Pro"/>
            </a:endParaRPr>
          </a:p>
        </p:txBody>
      </p:sp>
      <p:sp>
        <p:nvSpPr>
          <p:cNvPr id="6" name="TextBox 5"/>
          <p:cNvSpPr txBox="1"/>
          <p:nvPr/>
        </p:nvSpPr>
        <p:spPr>
          <a:xfrm>
            <a:off x="7726181" y="2909341"/>
            <a:ext cx="1295400" cy="338554"/>
          </a:xfrm>
          <a:prstGeom prst="rect">
            <a:avLst/>
          </a:prstGeom>
          <a:solidFill>
            <a:schemeClr val="bg1"/>
          </a:solidFill>
          <a:ln>
            <a:solidFill>
              <a:srgbClr val="26225D"/>
            </a:solidFill>
          </a:ln>
        </p:spPr>
        <p:txBody>
          <a:bodyPr wrap="square" rtlCol="0">
            <a:spAutoFit/>
          </a:bodyPr>
          <a:lstStyle/>
          <a:p>
            <a:pPr algn="ctr"/>
            <a:r>
              <a:rPr lang="en-US" sz="1600" dirty="0" smtClean="0">
                <a:solidFill>
                  <a:srgbClr val="EB1F2B"/>
                </a:solidFill>
                <a:latin typeface="Myriad Pro"/>
              </a:rPr>
              <a:t>2040</a:t>
            </a:r>
            <a:endParaRPr lang="en-US" sz="1600" dirty="0">
              <a:solidFill>
                <a:srgbClr val="EB1F2B"/>
              </a:solidFill>
              <a:latin typeface="Myriad Pro"/>
            </a:endParaRPr>
          </a:p>
        </p:txBody>
      </p:sp>
    </p:spTree>
    <p:extLst>
      <p:ext uri="{BB962C8B-B14F-4D97-AF65-F5344CB8AC3E}">
        <p14:creationId xmlns:p14="http://schemas.microsoft.com/office/powerpoint/2010/main" val="26730817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147" y="284813"/>
            <a:ext cx="8725941" cy="646331"/>
          </a:xfrm>
          <a:prstGeom prst="rect">
            <a:avLst/>
          </a:prstGeom>
        </p:spPr>
        <p:txBody>
          <a:bodyPr wrap="square">
            <a:spAutoFit/>
          </a:bodyPr>
          <a:lstStyle/>
          <a:p>
            <a:pPr algn="l" rtl="0" latinLnBrk="1" hangingPunct="0"/>
            <a:r>
              <a:rPr lang="en-US" b="1" dirty="0">
                <a:solidFill>
                  <a:schemeClr val="bg1"/>
                </a:solidFill>
              </a:rPr>
              <a:t>Why Mass Transit </a:t>
            </a:r>
            <a:r>
              <a:rPr lang="en-US" b="1" dirty="0" smtClean="0">
                <a:solidFill>
                  <a:schemeClr val="bg1"/>
                </a:solidFill>
              </a:rPr>
              <a:t>Is </a:t>
            </a:r>
            <a:r>
              <a:rPr lang="en-US" b="1" dirty="0">
                <a:solidFill>
                  <a:schemeClr val="bg1"/>
                </a:solidFill>
              </a:rPr>
              <a:t>a Missing Link</a:t>
            </a:r>
          </a:p>
        </p:txBody>
      </p:sp>
      <p:pic>
        <p:nvPicPr>
          <p:cNvPr id="3" name="Picture 2"/>
          <p:cNvPicPr>
            <a:picLocks noChangeAspect="1"/>
          </p:cNvPicPr>
          <p:nvPr/>
        </p:nvPicPr>
        <p:blipFill>
          <a:blip r:embed="rId3" cstate="print"/>
          <a:stretch>
            <a:fillRect/>
          </a:stretch>
        </p:blipFill>
        <p:spPr>
          <a:xfrm>
            <a:off x="1892455" y="2377033"/>
            <a:ext cx="9674997" cy="5013117"/>
          </a:xfrm>
          <a:prstGeom prst="rect">
            <a:avLst/>
          </a:prstGeom>
        </p:spPr>
      </p:pic>
    </p:spTree>
    <p:extLst>
      <p:ext uri="{BB962C8B-B14F-4D97-AF65-F5344CB8AC3E}">
        <p14:creationId xmlns:p14="http://schemas.microsoft.com/office/powerpoint/2010/main" val="21424473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6321"/>
            <a:ext cx="917398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Light"/>
              </a:rPr>
              <a:t>Why Mass Transit Is</a:t>
            </a:r>
            <a:r>
              <a:rPr kumimoji="0" lang="en-US" sz="3600" b="1" i="0" u="none" strike="noStrike" cap="none" spc="0" normalizeH="0" dirty="0" smtClean="0">
                <a:ln>
                  <a:noFill/>
                </a:ln>
                <a:solidFill>
                  <a:schemeClr val="bg1"/>
                </a:solidFill>
                <a:effectLst/>
                <a:uFillTx/>
                <a:latin typeface="+mn-lt"/>
                <a:ea typeface="+mn-ea"/>
                <a:cs typeface="+mn-cs"/>
                <a:sym typeface="Helvetica Light"/>
              </a:rPr>
              <a:t> a Missing Link</a:t>
            </a:r>
            <a:endParaRPr kumimoji="0" lang="en-US" sz="3600" b="1" i="0" u="none" strike="noStrike" cap="none" spc="0" normalizeH="0" baseline="0" dirty="0">
              <a:ln>
                <a:noFill/>
              </a:ln>
              <a:solidFill>
                <a:schemeClr val="bg1"/>
              </a:solidFill>
              <a:effectLst/>
              <a:uFillTx/>
              <a:latin typeface="+mn-lt"/>
              <a:ea typeface="+mn-ea"/>
              <a:cs typeface="+mn-cs"/>
              <a:sym typeface="Helvetica Ligh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0" y="1634530"/>
            <a:ext cx="4501690" cy="337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50000"/>
          <a:stretch/>
        </p:blipFill>
        <p:spPr bwMode="auto">
          <a:xfrm>
            <a:off x="4007870" y="5182624"/>
            <a:ext cx="4511040" cy="348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C:\Users\pete.wooten\AppData\Local\Microsoft\Windows\Temporary Internet Files\Content.Outlook\HXOQ9M89\IMG_75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29" t="3784" r="6454" b="10510"/>
          <a:stretch/>
        </p:blipFill>
        <p:spPr bwMode="auto">
          <a:xfrm rot="60000">
            <a:off x="7820765" y="1531994"/>
            <a:ext cx="4756515" cy="34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129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3797"/>
            <a:ext cx="1136254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Light"/>
              </a:rPr>
              <a:t>Benefits of Transit</a:t>
            </a:r>
            <a:endParaRPr kumimoji="0" lang="en-US" sz="3600" b="1" i="0" u="none" strike="noStrike" cap="none" spc="0" normalizeH="0" baseline="0" dirty="0">
              <a:ln>
                <a:noFill/>
              </a:ln>
              <a:solidFill>
                <a:schemeClr val="bg1"/>
              </a:solidFill>
              <a:effectLst/>
              <a:uFillTx/>
              <a:latin typeface="+mn-lt"/>
              <a:ea typeface="+mn-ea"/>
              <a:cs typeface="+mn-cs"/>
              <a:sym typeface="Helvetica Light"/>
            </a:endParaRPr>
          </a:p>
        </p:txBody>
      </p:sp>
      <p:pic>
        <p:nvPicPr>
          <p:cNvPr id="1026" name="DFC598BC-BC77-450D-AED2-8E0EEB5D3C67" descr="7774705A-E7C2-436C-9186-BDA054E2B59A@headquar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801" y="1698652"/>
            <a:ext cx="11772901"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437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872" y="271311"/>
            <a:ext cx="1122763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1"/>
                </a:solidFill>
                <a:effectLst/>
                <a:uFillTx/>
                <a:latin typeface="+mn-lt"/>
                <a:ea typeface="+mn-ea"/>
                <a:cs typeface="+mn-cs"/>
                <a:sym typeface="Helvetica Light"/>
              </a:rPr>
              <a:t>Invest in Transit</a:t>
            </a:r>
            <a:endParaRPr kumimoji="0" lang="en-US" sz="3600" b="1" i="0" u="none" strike="noStrike" cap="none" spc="0" normalizeH="0" baseline="0" dirty="0">
              <a:ln>
                <a:noFill/>
              </a:ln>
              <a:solidFill>
                <a:schemeClr val="bg1"/>
              </a:solidFill>
              <a:effectLst/>
              <a:uFillTx/>
              <a:latin typeface="+mn-lt"/>
              <a:ea typeface="+mn-ea"/>
              <a:cs typeface="+mn-cs"/>
              <a:sym typeface="Helvetica Light"/>
            </a:endParaRPr>
          </a:p>
        </p:txBody>
      </p:sp>
      <p:pic>
        <p:nvPicPr>
          <p:cNvPr id="1026" name="2E79BEB4-272F-40B6-80AA-254E1BD4CD13" descr="D37365C0-607C-49F1-B163-39C077E9DC3E@headquar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5230" y="2296088"/>
            <a:ext cx="5658541" cy="555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8667" y="2296088"/>
            <a:ext cx="1998132" cy="745067"/>
          </a:xfrm>
          <a:prstGeom prst="rect">
            <a:avLst/>
          </a:prstGeom>
          <a:solidFill>
            <a:srgbClr val="EB203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0000"/>
              </a:solidFill>
              <a:effectLst/>
              <a:uFillTx/>
              <a:latin typeface="+mn-lt"/>
              <a:ea typeface="+mn-ea"/>
              <a:cs typeface="+mn-cs"/>
              <a:sym typeface="Helvetica Light"/>
            </a:endParaRPr>
          </a:p>
        </p:txBody>
      </p:sp>
      <p:sp>
        <p:nvSpPr>
          <p:cNvPr id="5" name="Rectangle 4"/>
          <p:cNvSpPr/>
          <p:nvPr/>
        </p:nvSpPr>
        <p:spPr>
          <a:xfrm>
            <a:off x="338667" y="4151896"/>
            <a:ext cx="1998132" cy="677333"/>
          </a:xfrm>
          <a:prstGeom prst="rect">
            <a:avLst/>
          </a:prstGeom>
          <a:solidFill>
            <a:srgbClr val="73CDDC"/>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Rectangle 5"/>
          <p:cNvSpPr/>
          <p:nvPr/>
        </p:nvSpPr>
        <p:spPr>
          <a:xfrm>
            <a:off x="338667" y="5957159"/>
            <a:ext cx="1998132" cy="672846"/>
          </a:xfrm>
          <a:prstGeom prst="rect">
            <a:avLst/>
          </a:prstGeom>
          <a:solidFill>
            <a:srgbClr val="26245C"/>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extBox 6"/>
          <p:cNvSpPr txBox="1"/>
          <p:nvPr/>
        </p:nvSpPr>
        <p:spPr>
          <a:xfrm>
            <a:off x="2523065" y="2296088"/>
            <a:ext cx="5469468"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mn-lt"/>
                <a:ea typeface="+mn-ea"/>
                <a:cs typeface="+mn-cs"/>
                <a:sym typeface="Helvetica Light"/>
              </a:rPr>
              <a:t>Significant investment in a regional</a:t>
            </a:r>
            <a:r>
              <a:rPr kumimoji="0" lang="en-US" sz="2200" b="1" i="0" u="none" strike="noStrike" cap="none" spc="0" normalizeH="0" dirty="0" smtClean="0">
                <a:ln>
                  <a:noFill/>
                </a:ln>
                <a:solidFill>
                  <a:srgbClr val="000000"/>
                </a:solidFill>
                <a:effectLst/>
                <a:uFillTx/>
                <a:latin typeface="+mn-lt"/>
                <a:ea typeface="+mn-ea"/>
                <a:cs typeface="+mn-cs"/>
                <a:sym typeface="Helvetica Light"/>
              </a:rPr>
              <a:t> </a:t>
            </a:r>
          </a:p>
          <a:p>
            <a:pPr marL="0" marR="0" indent="0" algn="l" defTabSz="584200" rtl="0" fontAlgn="auto" latinLnBrk="1" hangingPunct="0">
              <a:lnSpc>
                <a:spcPct val="100000"/>
              </a:lnSpc>
              <a:spcBef>
                <a:spcPts val="0"/>
              </a:spcBef>
              <a:spcAft>
                <a:spcPts val="0"/>
              </a:spcAft>
              <a:buClrTx/>
              <a:buSzTx/>
              <a:buFontTx/>
              <a:buNone/>
              <a:tabLst/>
            </a:pPr>
            <a:r>
              <a:rPr kumimoji="0" lang="en-US" sz="2200" b="1" i="0" u="none" strike="noStrike" cap="none" spc="0" normalizeH="0" dirty="0" smtClean="0">
                <a:ln>
                  <a:noFill/>
                </a:ln>
                <a:solidFill>
                  <a:srgbClr val="000000"/>
                </a:solidFill>
                <a:effectLst/>
                <a:uFillTx/>
                <a:latin typeface="+mn-lt"/>
                <a:ea typeface="+mn-ea"/>
                <a:cs typeface="+mn-cs"/>
                <a:sym typeface="Helvetica Light"/>
              </a:rPr>
              <a:t>transit system</a:t>
            </a:r>
            <a:endParaRPr kumimoji="0" lang="en-US" sz="2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TextBox 7"/>
          <p:cNvSpPr txBox="1"/>
          <p:nvPr/>
        </p:nvSpPr>
        <p:spPr>
          <a:xfrm>
            <a:off x="2015066" y="4307669"/>
            <a:ext cx="4334934" cy="44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mn-lt"/>
                <a:ea typeface="+mn-ea"/>
                <a:cs typeface="+mn-cs"/>
                <a:sym typeface="Helvetica Light"/>
              </a:rPr>
              <a:t>Bus-focused expansion</a:t>
            </a:r>
            <a:endParaRPr kumimoji="0" lang="en-US" sz="2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TextBox 8"/>
          <p:cNvSpPr txBox="1"/>
          <p:nvPr/>
        </p:nvSpPr>
        <p:spPr>
          <a:xfrm>
            <a:off x="2523065" y="6172181"/>
            <a:ext cx="4455694" cy="44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mn-lt"/>
                <a:ea typeface="+mn-ea"/>
                <a:cs typeface="+mn-cs"/>
                <a:sym typeface="Helvetica Light"/>
              </a:rPr>
              <a:t>Modest improvements</a:t>
            </a:r>
            <a:endParaRPr kumimoji="0" lang="en-US" sz="22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7678227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413</TotalTime>
  <Words>1046</Words>
  <Application>Microsoft Office PowerPoint</Application>
  <PresentationFormat>Custom</PresentationFormat>
  <Paragraphs>66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Helvetica</vt:lpstr>
      <vt:lpstr>Helvetica Light</vt:lpstr>
      <vt:lpstr>Helvetica Neue</vt:lpstr>
      <vt:lpstr>Myriad Pro</vt:lpstr>
      <vt:lpstr>White</vt:lpstr>
      <vt:lpstr>Why Transit?  The Need for Transit System Improvements in Middle Tennessee Summer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Transit?  The Need for Transit System Improvements in Middle Tennessee</dc:title>
  <dc:creator>Selby McRae</dc:creator>
  <cp:lastModifiedBy>Selby McRae</cp:lastModifiedBy>
  <cp:revision>41</cp:revision>
  <cp:lastPrinted>2016-03-29T21:46:25Z</cp:lastPrinted>
  <dcterms:modified xsi:type="dcterms:W3CDTF">2016-06-01T22:09:21Z</dcterms:modified>
</cp:coreProperties>
</file>