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32"/>
  </p:notesMasterIdLst>
  <p:sldIdLst>
    <p:sldId id="269" r:id="rId4"/>
    <p:sldId id="340" r:id="rId5"/>
    <p:sldId id="271" r:id="rId6"/>
    <p:sldId id="272" r:id="rId7"/>
    <p:sldId id="341" r:id="rId8"/>
    <p:sldId id="336" r:id="rId9"/>
    <p:sldId id="314" r:id="rId10"/>
    <p:sldId id="332" r:id="rId11"/>
    <p:sldId id="337" r:id="rId12"/>
    <p:sldId id="323" r:id="rId13"/>
    <p:sldId id="333" r:id="rId14"/>
    <p:sldId id="326" r:id="rId15"/>
    <p:sldId id="328" r:id="rId16"/>
    <p:sldId id="330" r:id="rId17"/>
    <p:sldId id="339" r:id="rId18"/>
    <p:sldId id="343" r:id="rId19"/>
    <p:sldId id="344" r:id="rId20"/>
    <p:sldId id="345" r:id="rId21"/>
    <p:sldId id="346" r:id="rId22"/>
    <p:sldId id="347" r:id="rId23"/>
    <p:sldId id="348" r:id="rId24"/>
    <p:sldId id="349" r:id="rId25"/>
    <p:sldId id="350" r:id="rId26"/>
    <p:sldId id="351" r:id="rId27"/>
    <p:sldId id="352" r:id="rId28"/>
    <p:sldId id="353" r:id="rId29"/>
    <p:sldId id="342" r:id="rId30"/>
    <p:sldId id="335" r:id="rId31"/>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Moore"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0" autoAdjust="0"/>
  </p:normalViewPr>
  <p:slideViewPr>
    <p:cSldViewPr>
      <p:cViewPr varScale="1">
        <p:scale>
          <a:sx n="106" d="100"/>
          <a:sy n="106" d="100"/>
        </p:scale>
        <p:origin x="1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0"/>
            <a:ext cx="3037840" cy="461169"/>
          </a:xfrm>
          <a:prstGeom prst="rect">
            <a:avLst/>
          </a:prstGeom>
        </p:spPr>
        <p:txBody>
          <a:bodyPr vert="horz" lIns="91440" tIns="45720" rIns="91440" bIns="45720" rtlCol="0"/>
          <a:lstStyle>
            <a:lvl1pPr algn="r">
              <a:defRPr sz="1200"/>
            </a:lvl1pPr>
          </a:lstStyle>
          <a:p>
            <a:fld id="{E050FE1F-3832-4FB8-A544-94720A935564}" type="datetimeFigureOut">
              <a:rPr lang="en-US" smtClean="0"/>
              <a:t>10/18/2016</a:t>
            </a:fld>
            <a:endParaRPr lang="en-US"/>
          </a:p>
        </p:txBody>
      </p:sp>
      <p:sp>
        <p:nvSpPr>
          <p:cNvPr id="4" name="Slide Image Placeholder 3"/>
          <p:cNvSpPr>
            <a:spLocks noGrp="1" noRot="1" noChangeAspect="1"/>
          </p:cNvSpPr>
          <p:nvPr>
            <p:ph type="sldImg" idx="2"/>
          </p:nvPr>
        </p:nvSpPr>
        <p:spPr>
          <a:xfrm>
            <a:off x="1201738" y="695325"/>
            <a:ext cx="46069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13"/>
            <a:ext cx="5608320" cy="41505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14"/>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14"/>
            <a:ext cx="3037840" cy="461169"/>
          </a:xfrm>
          <a:prstGeom prst="rect">
            <a:avLst/>
          </a:prstGeom>
        </p:spPr>
        <p:txBody>
          <a:bodyPr vert="horz" lIns="91440" tIns="45720" rIns="91440" bIns="45720" rtlCol="0" anchor="b"/>
          <a:lstStyle>
            <a:lvl1pPr algn="r">
              <a:defRPr sz="1200"/>
            </a:lvl1pPr>
          </a:lstStyle>
          <a:p>
            <a:fld id="{9C70ED08-D941-4821-93AD-0D92D855BAE2}" type="slidenum">
              <a:rPr lang="en-US" smtClean="0"/>
              <a:t>‹#›</a:t>
            </a:fld>
            <a:endParaRPr lang="en-US"/>
          </a:p>
        </p:txBody>
      </p:sp>
    </p:spTree>
    <p:extLst>
      <p:ext uri="{BB962C8B-B14F-4D97-AF65-F5344CB8AC3E}">
        <p14:creationId xmlns:p14="http://schemas.microsoft.com/office/powerpoint/2010/main" val="288057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vibrant region comprises talent and opportunity</a:t>
            </a:r>
            <a:r>
              <a:rPr lang="en-US" baseline="0" dirty="0" smtClean="0"/>
              <a:t> that is diverse and growing.  Some 50% of the workforce across our region travel from one county to another to their jobs.  Mobility is key to delivering opportunity to workers and employers alike.   Each year, Vital Signs conducts a telephone survey poll of residents throughout the region. The 2015 poll finds that more than 4 in 10 residents report getting stuck in traffic on a daily or frequent basis, a 10 point jump over the 2014 poll results.</a:t>
            </a:r>
            <a:endParaRPr lang="en-US" dirty="0"/>
          </a:p>
        </p:txBody>
      </p:sp>
      <p:sp>
        <p:nvSpPr>
          <p:cNvPr id="4" name="Slide Number Placeholder 3"/>
          <p:cNvSpPr>
            <a:spLocks noGrp="1"/>
          </p:cNvSpPr>
          <p:nvPr>
            <p:ph type="sldNum" sz="quarter" idx="10"/>
          </p:nvPr>
        </p:nvSpPr>
        <p:spPr/>
        <p:txBody>
          <a:bodyPr/>
          <a:lstStyle/>
          <a:p>
            <a:fld id="{92B19E94-F4EF-4692-9011-3A18B3064D6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04449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6650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1755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0821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6379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5470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40193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45019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46148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9016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6041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doubt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key component of our region’s efficiency is the ability of all persons to move about the region.  Also in the 2015 Vital Signs poll, nearly two third of respondents said they somewhat or strongly agree that they would be willing to pay slightly more in taxes or fees to expand mass transit.  Meanwhile, as an example, the Nashville MTA, spends only $96 per capita on funding, falling far behind many peer cities, including those shown here.</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2B19E94-F4EF-4692-9011-3A18B3064D6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7873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6136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9069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9069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069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9069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9069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91F7F-56F0-40D0-82CB-C09FB287DE0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8900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C77B-9205-4EF5-8C46-0CFCE02791E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3692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4D588-4D09-403D-AF39-2E36B68A3821}"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49339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BD6CC-9845-42B1-8D4E-1C69B919FECA}"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169839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EE452-E66E-4644-AD23-5DB7A41C7C75}"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152919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4D588-4D09-403D-AF39-2E36B68A3821}" type="datetime1">
              <a:rPr lang="en-US" smtClean="0">
                <a:solidFill>
                  <a:prstClr val="black">
                    <a:tint val="75000"/>
                  </a:prstClr>
                </a:solidFill>
              </a:rPr>
              <a:pPr/>
              <a:t>10/18/2016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02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B3F42-EB5A-4907-95A1-D1DC1C92B023}" type="datetime1">
              <a:rPr lang="en-US" smtClean="0">
                <a:solidFill>
                  <a:prstClr val="black">
                    <a:tint val="75000"/>
                  </a:prstClr>
                </a:solidFill>
              </a:rPr>
              <a:pPr/>
              <a:t>10/18/2016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74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AE809-D891-45BE-AD43-9F325C0BFEA3}" type="datetime1">
              <a:rPr lang="en-US" smtClean="0">
                <a:solidFill>
                  <a:prstClr val="black">
                    <a:tint val="75000"/>
                  </a:prstClr>
                </a:solidFill>
              </a:rPr>
              <a:pPr/>
              <a:t>10/18/2016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10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5BC9C-5D1E-4E38-BC62-43991E85DDDE}" type="datetime1">
              <a:rPr lang="en-US" smtClean="0">
                <a:solidFill>
                  <a:prstClr val="black">
                    <a:tint val="75000"/>
                  </a:prstClr>
                </a:solidFill>
              </a:rPr>
              <a:pPr/>
              <a:t>10/18/2016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377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A56EA-9523-480B-AC1E-76527A41AFC3}" type="datetime1">
              <a:rPr lang="en-US" smtClean="0">
                <a:solidFill>
                  <a:prstClr val="black">
                    <a:tint val="75000"/>
                  </a:prstClr>
                </a:solidFill>
              </a:rPr>
              <a:pPr/>
              <a:t>10/18/2016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89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FBCEB-DC99-43A1-A691-DD3A759F9B6D}" type="datetime1">
              <a:rPr lang="en-US" smtClean="0">
                <a:solidFill>
                  <a:prstClr val="black">
                    <a:tint val="75000"/>
                  </a:prstClr>
                </a:solidFill>
              </a:rPr>
              <a:pPr/>
              <a:t>10/18/2016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048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C28E-3A91-497F-89AA-3790CCBCDE6A}" type="datetime1">
              <a:rPr lang="en-US" smtClean="0">
                <a:solidFill>
                  <a:prstClr val="black">
                    <a:tint val="75000"/>
                  </a:prstClr>
                </a:solidFill>
              </a:rPr>
              <a:pPr/>
              <a:t>10/18/2016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36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48721-9D08-439D-AADD-9B178F663E00}" type="datetime1">
              <a:rPr lang="en-US" smtClean="0">
                <a:solidFill>
                  <a:prstClr val="black">
                    <a:tint val="75000"/>
                  </a:prstClr>
                </a:solidFill>
              </a:rPr>
              <a:pPr/>
              <a:t>10/18/2016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86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B3F42-EB5A-4907-95A1-D1DC1C92B023}"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215621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37A9-1029-4586-A789-16C6891298C3}" type="datetime1">
              <a:rPr lang="en-US" smtClean="0">
                <a:solidFill>
                  <a:prstClr val="black">
                    <a:tint val="75000"/>
                  </a:prstClr>
                </a:solidFill>
              </a:rPr>
              <a:pPr/>
              <a:t>10/18/2016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777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BD6CC-9845-42B1-8D4E-1C69B919FECA}" type="datetime1">
              <a:rPr lang="en-US" smtClean="0">
                <a:solidFill>
                  <a:prstClr val="black">
                    <a:tint val="75000"/>
                  </a:prstClr>
                </a:solidFill>
              </a:rPr>
              <a:pPr/>
              <a:t>10/18/2016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192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EE452-E66E-4644-AD23-5DB7A41C7C75}" type="datetime1">
              <a:rPr lang="en-US" smtClean="0">
                <a:solidFill>
                  <a:prstClr val="black">
                    <a:tint val="75000"/>
                  </a:prstClr>
                </a:solidFill>
              </a:rPr>
              <a:pPr/>
              <a:t>10/18/2016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0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84D588-4D09-403D-AF39-2E36B68A3821}" type="datetime1">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251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B3F42-EB5A-4907-95A1-D1DC1C92B023}" type="datetime1">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475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DAE809-D891-45BE-AD43-9F325C0BFEA3}" type="datetime1">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689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45BC9C-5D1E-4E38-BC62-43991E85DDDE}" type="datetime1">
              <a:rPr lang="en-US" smtClean="0">
                <a:solidFill>
                  <a:prstClr val="black">
                    <a:tint val="75000"/>
                  </a:prstClr>
                </a:solidFill>
              </a:rPr>
              <a:pPr/>
              <a:t>10/18/2016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508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9A56EA-9523-480B-AC1E-76527A41AFC3}" type="datetime1">
              <a:rPr lang="en-US" smtClean="0">
                <a:solidFill>
                  <a:prstClr val="black">
                    <a:tint val="75000"/>
                  </a:prstClr>
                </a:solidFill>
              </a:rPr>
              <a:pPr/>
              <a:t>10/18/2016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776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EFBCEB-DC99-43A1-A691-DD3A759F9B6D}" type="datetime1">
              <a:rPr lang="en-US" smtClean="0">
                <a:solidFill>
                  <a:prstClr val="black">
                    <a:tint val="75000"/>
                  </a:prstClr>
                </a:solidFill>
              </a:rPr>
              <a:pPr/>
              <a:t>10/18/2016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767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C28E-3A91-497F-89AA-3790CCBCDE6A}" type="datetime1">
              <a:rPr lang="en-US" smtClean="0">
                <a:solidFill>
                  <a:prstClr val="black">
                    <a:tint val="75000"/>
                  </a:prstClr>
                </a:solidFill>
              </a:rPr>
              <a:pPr/>
              <a:t>10/18/2016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60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AE809-D891-45BE-AD43-9F325C0BFEA3}"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1885150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FB48721-9D08-439D-AADD-9B178F663E00}" type="datetime1">
              <a:rPr lang="en-US" smtClean="0">
                <a:solidFill>
                  <a:prstClr val="black">
                    <a:tint val="75000"/>
                  </a:prstClr>
                </a:solidFill>
              </a:rPr>
              <a:pPr/>
              <a:t>10/18/2016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533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EB37A9-1029-4586-A789-16C6891298C3}" type="datetime1">
              <a:rPr lang="en-US" smtClean="0">
                <a:solidFill>
                  <a:prstClr val="black">
                    <a:tint val="75000"/>
                  </a:prstClr>
                </a:solidFill>
              </a:rPr>
              <a:pPr/>
              <a:t>10/18/2016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41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BD6CC-9845-42B1-8D4E-1C69B919FECA}" type="datetime1">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7667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EE452-E66E-4644-AD23-5DB7A41C7C75}" type="datetime1">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2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5BC9C-5D1E-4E38-BC62-43991E85DDDE}" type="datetime1">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89627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A56EA-9523-480B-AC1E-76527A41AFC3}" type="datetime1">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289605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FBCEB-DC99-43A1-A691-DD3A759F9B6D}" type="datetime1">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316999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C28E-3A91-497F-89AA-3790CCBCDE6A}" type="datetime1">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46526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48721-9D08-439D-AADD-9B178F663E00}" type="datetime1">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394054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37A9-1029-4586-A789-16C6891298C3}" type="datetime1">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2BB2-0789-486D-89B2-40B997928DA0}" type="slidenum">
              <a:rPr lang="en-US" smtClean="0"/>
              <a:t>‹#›</a:t>
            </a:fld>
            <a:endParaRPr lang="en-US"/>
          </a:p>
        </p:txBody>
      </p:sp>
    </p:spTree>
    <p:extLst>
      <p:ext uri="{BB962C8B-B14F-4D97-AF65-F5344CB8AC3E}">
        <p14:creationId xmlns:p14="http://schemas.microsoft.com/office/powerpoint/2010/main" val="7293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B1E5F-9ACF-4264-A972-57F4D8B3540E}" type="datetime1">
              <a:rPr lang="en-US" smtClean="0"/>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C2BB2-0789-486D-89B2-40B997928DA0}" type="slidenum">
              <a:rPr lang="en-US" smtClean="0"/>
              <a:t>‹#›</a:t>
            </a:fld>
            <a:endParaRPr lang="en-US"/>
          </a:p>
        </p:txBody>
      </p:sp>
    </p:spTree>
    <p:extLst>
      <p:ext uri="{BB962C8B-B14F-4D97-AF65-F5344CB8AC3E}">
        <p14:creationId xmlns:p14="http://schemas.microsoft.com/office/powerpoint/2010/main" val="15916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B1E5F-9ACF-4264-A972-57F4D8B3540E}" type="datetime1">
              <a:rPr lang="en-US" smtClean="0">
                <a:solidFill>
                  <a:prstClr val="black">
                    <a:tint val="75000"/>
                  </a:prstClr>
                </a:solidFill>
              </a:rPr>
              <a:pPr/>
              <a:t>10/18/2016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C2BB2-0789-486D-89B2-40B997928D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7316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DB1E5F-9ACF-4264-A972-57F4D8B3540E}" type="datetime1">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6C2BB2-0789-486D-89B2-40B997928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4039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9448800" cy="69342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533400" y="2667000"/>
            <a:ext cx="8077200" cy="1370096"/>
          </a:xfrm>
          <a:prstGeom prst="rect">
            <a:avLst/>
          </a:prstGeom>
        </p:spPr>
      </p:pic>
      <p:cxnSp>
        <p:nvCxnSpPr>
          <p:cNvPr id="11" name="Straight Connector 10"/>
          <p:cNvCxnSpPr/>
          <p:nvPr/>
        </p:nvCxnSpPr>
        <p:spPr>
          <a:xfrm>
            <a:off x="-609600" y="2209800"/>
            <a:ext cx="105918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4495800"/>
            <a:ext cx="105918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414481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2815729" y="3090748"/>
            <a:ext cx="3236454" cy="1365823"/>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00097" y="1948721"/>
            <a:ext cx="1781103" cy="3758878"/>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sp>
        <p:nvSpPr>
          <p:cNvPr id="3" name="Rectangle 2"/>
          <p:cNvSpPr/>
          <p:nvPr/>
        </p:nvSpPr>
        <p:spPr>
          <a:xfrm>
            <a:off x="2805247" y="1942097"/>
            <a:ext cx="3246936" cy="1066800"/>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40534" y="2669754"/>
            <a:ext cx="1942577" cy="2031325"/>
          </a:xfrm>
          <a:prstGeom prst="rect">
            <a:avLst/>
          </a:prstGeom>
          <a:noFill/>
        </p:spPr>
        <p:txBody>
          <a:bodyPr wrap="square" rtlCol="0">
            <a:spAutoFit/>
          </a:bodyPr>
          <a:lstStyle/>
          <a:p>
            <a:r>
              <a:rPr lang="en-US" b="1" dirty="0" smtClean="0">
                <a:solidFill>
                  <a:prstClr val="black"/>
                </a:solidFill>
                <a:latin typeface="Arial"/>
                <a:cs typeface="Arial"/>
              </a:rPr>
              <a:t>Moving Forward Coordinating Committee </a:t>
            </a:r>
          </a:p>
          <a:p>
            <a:endParaRPr lang="en-US" b="1" dirty="0" smtClean="0">
              <a:solidFill>
                <a:prstClr val="black"/>
              </a:solidFill>
              <a:latin typeface="Arial"/>
              <a:cs typeface="Arial"/>
            </a:endParaRPr>
          </a:p>
          <a:p>
            <a:r>
              <a:rPr lang="en-US" sz="1200" dirty="0" smtClean="0">
                <a:solidFill>
                  <a:srgbClr val="FFFFFF"/>
                </a:solidFill>
                <a:latin typeface="Arial"/>
                <a:cs typeface="Arial"/>
              </a:rPr>
              <a:t>(12-15 members, including chairs of subcommittees) </a:t>
            </a:r>
            <a:endParaRPr lang="en-US" sz="1200" dirty="0">
              <a:solidFill>
                <a:srgbClr val="FFFFFF"/>
              </a:solidFill>
              <a:latin typeface="Arial"/>
              <a:cs typeface="Arial"/>
            </a:endParaRPr>
          </a:p>
        </p:txBody>
      </p:sp>
      <p:sp>
        <p:nvSpPr>
          <p:cNvPr id="11" name="TextBox 10"/>
          <p:cNvSpPr txBox="1"/>
          <p:nvPr/>
        </p:nvSpPr>
        <p:spPr>
          <a:xfrm>
            <a:off x="2815728" y="2102738"/>
            <a:ext cx="3352800" cy="1015663"/>
          </a:xfrm>
          <a:prstGeom prst="rect">
            <a:avLst/>
          </a:prstGeom>
          <a:noFill/>
        </p:spPr>
        <p:txBody>
          <a:bodyPr wrap="square" rtlCol="0">
            <a:spAutoFit/>
          </a:bodyPr>
          <a:lstStyle/>
          <a:p>
            <a:r>
              <a:rPr lang="en-US" sz="1600" b="1" dirty="0" smtClean="0">
                <a:solidFill>
                  <a:prstClr val="black"/>
                </a:solidFill>
                <a:latin typeface="Arial"/>
                <a:cs typeface="Arial"/>
              </a:rPr>
              <a:t>Revenue and finance task force </a:t>
            </a:r>
          </a:p>
          <a:p>
            <a:endParaRPr lang="en-US" sz="1600" b="1" dirty="0" smtClean="0">
              <a:solidFill>
                <a:prstClr val="black"/>
              </a:solidFill>
              <a:latin typeface="Arial"/>
              <a:cs typeface="Arial"/>
            </a:endParaRPr>
          </a:p>
          <a:p>
            <a:r>
              <a:rPr lang="en-US" sz="1200" dirty="0" smtClean="0">
                <a:solidFill>
                  <a:prstClr val="white"/>
                </a:solidFill>
                <a:latin typeface="Arial"/>
                <a:cs typeface="Arial"/>
              </a:rPr>
              <a:t>(approximately 25 members) </a:t>
            </a:r>
            <a:endParaRPr lang="en-US" sz="1200" dirty="0">
              <a:solidFill>
                <a:prstClr val="white"/>
              </a:solidFill>
              <a:latin typeface="Arial"/>
              <a:cs typeface="Arial"/>
            </a:endParaRPr>
          </a:p>
          <a:p>
            <a:endParaRPr lang="en-US" sz="1600" dirty="0">
              <a:solidFill>
                <a:prstClr val="black"/>
              </a:solidFill>
              <a:latin typeface="Arial"/>
              <a:cs typeface="Arial"/>
            </a:endParaRPr>
          </a:p>
        </p:txBody>
      </p:sp>
      <p:sp>
        <p:nvSpPr>
          <p:cNvPr id="23" name="TextBox 22"/>
          <p:cNvSpPr txBox="1"/>
          <p:nvPr/>
        </p:nvSpPr>
        <p:spPr>
          <a:xfrm>
            <a:off x="2877289" y="3235645"/>
            <a:ext cx="3276599" cy="1600438"/>
          </a:xfrm>
          <a:prstGeom prst="rect">
            <a:avLst/>
          </a:prstGeom>
          <a:noFill/>
        </p:spPr>
        <p:txBody>
          <a:bodyPr wrap="square" rtlCol="0">
            <a:spAutoFit/>
          </a:bodyPr>
          <a:lstStyle/>
          <a:p>
            <a:r>
              <a:rPr lang="en-US" sz="1600" b="1" dirty="0">
                <a:solidFill>
                  <a:prstClr val="black"/>
                </a:solidFill>
                <a:latin typeface="Arial"/>
                <a:cs typeface="Arial"/>
              </a:rPr>
              <a:t>Routes/network and modes </a:t>
            </a:r>
            <a:r>
              <a:rPr lang="en-US" sz="1600" b="1" dirty="0" smtClean="0">
                <a:solidFill>
                  <a:prstClr val="black"/>
                </a:solidFill>
                <a:latin typeface="Arial"/>
                <a:cs typeface="Arial"/>
              </a:rPr>
              <a:t>task force </a:t>
            </a:r>
            <a:endParaRPr lang="en-US" sz="1600" b="1" dirty="0">
              <a:solidFill>
                <a:prstClr val="black"/>
              </a:solidFill>
              <a:latin typeface="Arial"/>
              <a:cs typeface="Arial"/>
            </a:endParaRPr>
          </a:p>
          <a:p>
            <a:endParaRPr lang="en-US" dirty="0" smtClean="0">
              <a:solidFill>
                <a:prstClr val="black"/>
              </a:solidFill>
            </a:endParaRPr>
          </a:p>
          <a:p>
            <a:r>
              <a:rPr lang="en-US" sz="1200" dirty="0">
                <a:solidFill>
                  <a:prstClr val="white"/>
                </a:solidFill>
                <a:latin typeface="Arial"/>
                <a:cs typeface="Arial"/>
              </a:rPr>
              <a:t>(approximately 25 members) </a:t>
            </a:r>
          </a:p>
          <a:p>
            <a:endParaRPr lang="en-US" b="1" dirty="0">
              <a:solidFill>
                <a:prstClr val="black"/>
              </a:solidFill>
            </a:endParaRPr>
          </a:p>
          <a:p>
            <a:endParaRPr lang="en-US" dirty="0">
              <a:solidFill>
                <a:prstClr val="black"/>
              </a:solidFill>
            </a:endParaRPr>
          </a:p>
        </p:txBody>
      </p:sp>
      <p:sp>
        <p:nvSpPr>
          <p:cNvPr id="16" name="Rectangle 15"/>
          <p:cNvSpPr/>
          <p:nvPr/>
        </p:nvSpPr>
        <p:spPr>
          <a:xfrm>
            <a:off x="2821717" y="4606431"/>
            <a:ext cx="3230465" cy="1135599"/>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2775582" y="4692165"/>
            <a:ext cx="3276600" cy="800219"/>
          </a:xfrm>
          <a:prstGeom prst="rect">
            <a:avLst/>
          </a:prstGeom>
          <a:noFill/>
        </p:spPr>
        <p:txBody>
          <a:bodyPr wrap="square" rtlCol="0">
            <a:spAutoFit/>
          </a:bodyPr>
          <a:lstStyle/>
          <a:p>
            <a:r>
              <a:rPr lang="en-US" sz="1600" b="1" dirty="0">
                <a:solidFill>
                  <a:prstClr val="black"/>
                </a:solidFill>
                <a:latin typeface="Arial"/>
                <a:cs typeface="Arial"/>
              </a:rPr>
              <a:t>Public engagement </a:t>
            </a:r>
            <a:r>
              <a:rPr lang="en-US" sz="1600" b="1" dirty="0" smtClean="0">
                <a:solidFill>
                  <a:prstClr val="black"/>
                </a:solidFill>
                <a:latin typeface="Arial"/>
                <a:cs typeface="Arial"/>
              </a:rPr>
              <a:t>task force </a:t>
            </a:r>
          </a:p>
          <a:p>
            <a:endParaRPr lang="en-US" b="1" dirty="0">
              <a:solidFill>
                <a:prstClr val="black"/>
              </a:solidFill>
            </a:endParaRPr>
          </a:p>
          <a:p>
            <a:r>
              <a:rPr lang="en-US" sz="1200" dirty="0">
                <a:solidFill>
                  <a:prstClr val="white"/>
                </a:solidFill>
                <a:latin typeface="Arial"/>
                <a:cs typeface="Arial"/>
              </a:rPr>
              <a:t>(approximately 25 members) </a:t>
            </a:r>
          </a:p>
        </p:txBody>
      </p:sp>
      <p:cxnSp>
        <p:nvCxnSpPr>
          <p:cNvPr id="4" name="Straight Arrow Connector 3"/>
          <p:cNvCxnSpPr/>
          <p:nvPr/>
        </p:nvCxnSpPr>
        <p:spPr>
          <a:xfrm>
            <a:off x="2042707" y="2808311"/>
            <a:ext cx="742046" cy="2754"/>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065918" y="4192155"/>
            <a:ext cx="709664" cy="7232"/>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pic>
        <p:nvPicPr>
          <p:cNvPr id="17" name="Picture 16"/>
          <p:cNvPicPr>
            <a:picLocks noChangeAspect="1"/>
          </p:cNvPicPr>
          <p:nvPr/>
        </p:nvPicPr>
        <p:blipFill>
          <a:blip r:embed="rId3"/>
          <a:stretch>
            <a:fillRect/>
          </a:stretch>
        </p:blipFill>
        <p:spPr>
          <a:xfrm>
            <a:off x="381000" y="381000"/>
            <a:ext cx="4114800" cy="698810"/>
          </a:xfrm>
          <a:prstGeom prst="rect">
            <a:avLst/>
          </a:prstGeom>
        </p:spPr>
      </p:pic>
      <p:sp>
        <p:nvSpPr>
          <p:cNvPr id="18" name="TextBox 17"/>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
        <p:nvSpPr>
          <p:cNvPr id="19" name="Rectangle 18"/>
          <p:cNvSpPr/>
          <p:nvPr/>
        </p:nvSpPr>
        <p:spPr>
          <a:xfrm>
            <a:off x="7190397" y="3202436"/>
            <a:ext cx="1659796" cy="833428"/>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 name="Straight Arrow Connector 19"/>
          <p:cNvCxnSpPr/>
          <p:nvPr/>
        </p:nvCxnSpPr>
        <p:spPr>
          <a:xfrm flipH="1">
            <a:off x="6129160" y="4035864"/>
            <a:ext cx="968582" cy="1078337"/>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107755" y="2464682"/>
            <a:ext cx="1010113" cy="831352"/>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6124712" y="3675081"/>
            <a:ext cx="938346" cy="2754"/>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62805" y="3373549"/>
            <a:ext cx="1514979" cy="800219"/>
          </a:xfrm>
          <a:prstGeom prst="rect">
            <a:avLst/>
          </a:prstGeom>
          <a:noFill/>
        </p:spPr>
        <p:txBody>
          <a:bodyPr wrap="square" rtlCol="0">
            <a:spAutoFit/>
          </a:bodyPr>
          <a:lstStyle/>
          <a:p>
            <a:pPr algn="ctr"/>
            <a:r>
              <a:rPr lang="en-US" sz="1400" b="1" dirty="0" smtClean="0">
                <a:solidFill>
                  <a:prstClr val="black"/>
                </a:solidFill>
                <a:latin typeface="Arial"/>
                <a:cs typeface="Arial"/>
              </a:rPr>
              <a:t>Advisory Forum</a:t>
            </a:r>
            <a:endParaRPr lang="en-US" sz="1400" b="1" dirty="0">
              <a:solidFill>
                <a:prstClr val="black"/>
              </a:solidFill>
              <a:latin typeface="Arial"/>
              <a:cs typeface="Arial"/>
            </a:endParaRPr>
          </a:p>
          <a:p>
            <a:endParaRPr lang="en-US" dirty="0">
              <a:solidFill>
                <a:prstClr val="black"/>
              </a:solidFill>
            </a:endParaRPr>
          </a:p>
        </p:txBody>
      </p:sp>
    </p:spTree>
    <p:extLst>
      <p:ext uri="{BB962C8B-B14F-4D97-AF65-F5344CB8AC3E}">
        <p14:creationId xmlns:p14="http://schemas.microsoft.com/office/powerpoint/2010/main" val="33412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609600" y="1981200"/>
            <a:ext cx="2133600" cy="3733800"/>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sp>
        <p:nvSpPr>
          <p:cNvPr id="9" name="TextBox 8"/>
          <p:cNvSpPr txBox="1"/>
          <p:nvPr/>
        </p:nvSpPr>
        <p:spPr>
          <a:xfrm>
            <a:off x="685800" y="2133600"/>
            <a:ext cx="1942577" cy="1754327"/>
          </a:xfrm>
          <a:prstGeom prst="rect">
            <a:avLst/>
          </a:prstGeom>
          <a:noFill/>
        </p:spPr>
        <p:txBody>
          <a:bodyPr wrap="square" rtlCol="0">
            <a:spAutoFit/>
          </a:bodyPr>
          <a:lstStyle/>
          <a:p>
            <a:r>
              <a:rPr lang="en-US" b="1" dirty="0" smtClean="0">
                <a:solidFill>
                  <a:prstClr val="black"/>
                </a:solidFill>
                <a:latin typeface="Arial"/>
                <a:cs typeface="Arial"/>
              </a:rPr>
              <a:t>Moving Forward Coordinating Committee </a:t>
            </a:r>
          </a:p>
          <a:p>
            <a:endParaRPr lang="en-US" b="1" dirty="0" smtClean="0">
              <a:solidFill>
                <a:prstClr val="black"/>
              </a:solidFill>
              <a:latin typeface="Arial"/>
              <a:cs typeface="Arial"/>
            </a:endParaRPr>
          </a:p>
          <a:p>
            <a:r>
              <a:rPr lang="en-US" sz="1200" dirty="0" smtClean="0">
                <a:solidFill>
                  <a:srgbClr val="FFFFFF"/>
                </a:solidFill>
                <a:latin typeface="Arial"/>
                <a:cs typeface="Arial"/>
              </a:rPr>
              <a:t>(12-20 members, including chairs of subcommittees) </a:t>
            </a:r>
            <a:endParaRPr lang="en-US" sz="1200" dirty="0">
              <a:solidFill>
                <a:srgbClr val="FFFFFF"/>
              </a:solidFill>
              <a:latin typeface="Arial"/>
              <a:cs typeface="Arial"/>
            </a:endParaRPr>
          </a:p>
        </p:txBody>
      </p:sp>
      <p:sp>
        <p:nvSpPr>
          <p:cNvPr id="25" name="TextBox 24"/>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sp>
        <p:nvSpPr>
          <p:cNvPr id="17" name="TextBox 16"/>
          <p:cNvSpPr txBox="1"/>
          <p:nvPr/>
        </p:nvSpPr>
        <p:spPr>
          <a:xfrm>
            <a:off x="3124200" y="1996044"/>
            <a:ext cx="5029200" cy="4708981"/>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Purpose: </a:t>
            </a:r>
            <a:r>
              <a:rPr lang="en-US" sz="2000" dirty="0" smtClean="0">
                <a:solidFill>
                  <a:prstClr val="black"/>
                </a:solidFill>
                <a:latin typeface="Arial" panose="020B0604020202020204" pitchFamily="34" charset="0"/>
                <a:cs typeface="Arial" panose="020B0604020202020204" pitchFamily="34" charset="0"/>
              </a:rPr>
              <a:t>To ensure the creation of a regional transportation solution through a cohesive community effort. </a:t>
            </a:r>
            <a:endParaRPr lang="en-US" sz="2000" b="1" dirty="0" smtClean="0">
              <a:solidFill>
                <a:prstClr val="black"/>
              </a:solidFill>
              <a:latin typeface="Arial" panose="020B0604020202020204" pitchFamily="34" charset="0"/>
              <a:cs typeface="Arial" panose="020B0604020202020204" pitchFamily="34" charset="0"/>
            </a:endParaRPr>
          </a:p>
          <a:p>
            <a:endParaRPr lang="en-US" sz="2000" b="1" dirty="0">
              <a:solidFill>
                <a:prstClr val="black"/>
              </a:solidFill>
              <a:latin typeface="Arial" panose="020B0604020202020204" pitchFamily="34" charset="0"/>
              <a:cs typeface="Arial" panose="020B0604020202020204" pitchFamily="34" charset="0"/>
            </a:endParaRPr>
          </a:p>
          <a:p>
            <a:r>
              <a:rPr lang="en-US" sz="2000" b="1" dirty="0" smtClean="0">
                <a:solidFill>
                  <a:prstClr val="black"/>
                </a:solidFill>
                <a:latin typeface="Arial" panose="020B0604020202020204" pitchFamily="34" charset="0"/>
                <a:cs typeface="Arial" panose="020B0604020202020204" pitchFamily="34" charset="0"/>
              </a:rPr>
              <a:t>Gary Garfield, Chair </a:t>
            </a:r>
          </a:p>
          <a:p>
            <a:pPr marL="34290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President and CEO, Bridgestone Americas</a:t>
            </a:r>
          </a:p>
          <a:p>
            <a:pPr marL="342900" indent="-342900">
              <a:buFont typeface="Arial" panose="020B0604020202020204" pitchFamily="34" charset="0"/>
              <a:buChar char="•"/>
            </a:pPr>
            <a:endParaRPr lang="en-US" sz="2000" dirty="0" smtClean="0">
              <a:solidFill>
                <a:prstClr val="black"/>
              </a:solidFill>
              <a:latin typeface="Arial" panose="020B0604020202020204" pitchFamily="34" charset="0"/>
              <a:cs typeface="Arial" panose="020B0604020202020204" pitchFamily="34" charset="0"/>
            </a:endParaRPr>
          </a:p>
          <a:p>
            <a:r>
              <a:rPr lang="en-US" sz="2000" b="1" dirty="0" smtClean="0">
                <a:solidFill>
                  <a:prstClr val="black"/>
                </a:solidFill>
                <a:latin typeface="Arial" panose="020B0604020202020204" pitchFamily="34" charset="0"/>
                <a:cs typeface="Arial" panose="020B0604020202020204" pitchFamily="34" charset="0"/>
              </a:rPr>
              <a:t>Pete Wooten, Vice Chair </a:t>
            </a:r>
          </a:p>
          <a:p>
            <a:pPr marL="34290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Executive Vice President, Commercial Bank Executive, Avenue Bank </a:t>
            </a:r>
          </a:p>
          <a:p>
            <a:endParaRPr lang="en-US" sz="2000" dirty="0">
              <a:solidFill>
                <a:prstClr val="black"/>
              </a:solidFill>
              <a:latin typeface="Arial" panose="020B0604020202020204" pitchFamily="34" charset="0"/>
              <a:cs typeface="Arial" panose="020B0604020202020204" pitchFamily="34" charset="0"/>
            </a:endParaRPr>
          </a:p>
          <a:p>
            <a:r>
              <a:rPr lang="en-US" sz="2000" b="1" dirty="0" smtClean="0">
                <a:solidFill>
                  <a:prstClr val="black"/>
                </a:solidFill>
                <a:latin typeface="Arial" panose="020B0604020202020204" pitchFamily="34" charset="0"/>
                <a:cs typeface="Arial" panose="020B0604020202020204" pitchFamily="34" charset="0"/>
              </a:rPr>
              <a:t>Bi-monthly meetings</a:t>
            </a:r>
          </a:p>
          <a:p>
            <a:endParaRPr lang="en-US" sz="2000" dirty="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381000" y="381000"/>
            <a:ext cx="4114800" cy="698810"/>
          </a:xfrm>
          <a:prstGeom prst="rect">
            <a:avLst/>
          </a:prstGeom>
        </p:spPr>
      </p:pic>
      <p:sp>
        <p:nvSpPr>
          <p:cNvPr id="11" name="TextBox 10"/>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32348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91000" y="3124200"/>
            <a:ext cx="3496041" cy="1365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sp>
        <p:nvSpPr>
          <p:cNvPr id="3" name="Rectangle 2"/>
          <p:cNvSpPr/>
          <p:nvPr/>
        </p:nvSpPr>
        <p:spPr>
          <a:xfrm>
            <a:off x="4200159" y="1981201"/>
            <a:ext cx="3496041" cy="1066800"/>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267201" y="2070013"/>
            <a:ext cx="3352800" cy="1015663"/>
          </a:xfrm>
          <a:prstGeom prst="rect">
            <a:avLst/>
          </a:prstGeom>
          <a:noFill/>
        </p:spPr>
        <p:txBody>
          <a:bodyPr wrap="square" rtlCol="0">
            <a:spAutoFit/>
          </a:bodyPr>
          <a:lstStyle/>
          <a:p>
            <a:r>
              <a:rPr lang="en-US" sz="1600" b="1" dirty="0" smtClean="0">
                <a:solidFill>
                  <a:prstClr val="black"/>
                </a:solidFill>
                <a:latin typeface="Arial"/>
                <a:cs typeface="Arial"/>
              </a:rPr>
              <a:t>Revenue and finance task force </a:t>
            </a:r>
          </a:p>
          <a:p>
            <a:endParaRPr lang="en-US" sz="1600" b="1" dirty="0" smtClean="0">
              <a:solidFill>
                <a:prstClr val="black"/>
              </a:solidFill>
              <a:latin typeface="Arial"/>
              <a:cs typeface="Arial"/>
            </a:endParaRPr>
          </a:p>
          <a:p>
            <a:r>
              <a:rPr lang="en-US" sz="1200" dirty="0" smtClean="0">
                <a:solidFill>
                  <a:prstClr val="white"/>
                </a:solidFill>
                <a:latin typeface="Arial"/>
                <a:cs typeface="Arial"/>
              </a:rPr>
              <a:t>(approximately 25 members) </a:t>
            </a:r>
            <a:endParaRPr lang="en-US" sz="1200" dirty="0">
              <a:solidFill>
                <a:prstClr val="white"/>
              </a:solidFill>
              <a:latin typeface="Arial"/>
              <a:cs typeface="Arial"/>
            </a:endParaRPr>
          </a:p>
          <a:p>
            <a:endParaRPr lang="en-US" sz="1600" dirty="0">
              <a:solidFill>
                <a:prstClr val="black"/>
              </a:solidFill>
              <a:latin typeface="Arial"/>
              <a:cs typeface="Arial"/>
            </a:endParaRPr>
          </a:p>
        </p:txBody>
      </p:sp>
      <p:sp>
        <p:nvSpPr>
          <p:cNvPr id="23" name="TextBox 22"/>
          <p:cNvSpPr txBox="1"/>
          <p:nvPr/>
        </p:nvSpPr>
        <p:spPr>
          <a:xfrm>
            <a:off x="4267200" y="3200162"/>
            <a:ext cx="3276599" cy="1600438"/>
          </a:xfrm>
          <a:prstGeom prst="rect">
            <a:avLst/>
          </a:prstGeom>
          <a:noFill/>
        </p:spPr>
        <p:txBody>
          <a:bodyPr wrap="square" rtlCol="0">
            <a:spAutoFit/>
          </a:bodyPr>
          <a:lstStyle/>
          <a:p>
            <a:r>
              <a:rPr lang="en-US" sz="1600" b="1" dirty="0">
                <a:solidFill>
                  <a:prstClr val="white"/>
                </a:solidFill>
                <a:latin typeface="Arial"/>
                <a:cs typeface="Arial"/>
              </a:rPr>
              <a:t>Routes/network and modes </a:t>
            </a:r>
            <a:r>
              <a:rPr lang="en-US" sz="1600" b="1" dirty="0" smtClean="0">
                <a:solidFill>
                  <a:prstClr val="white"/>
                </a:solidFill>
                <a:latin typeface="Arial"/>
                <a:cs typeface="Arial"/>
              </a:rPr>
              <a:t>task force </a:t>
            </a:r>
            <a:endParaRPr lang="en-US" sz="1600" b="1" dirty="0">
              <a:solidFill>
                <a:prstClr val="white"/>
              </a:solidFill>
              <a:latin typeface="Arial"/>
              <a:cs typeface="Arial"/>
            </a:endParaRPr>
          </a:p>
          <a:p>
            <a:endParaRPr lang="en-US" dirty="0" smtClean="0">
              <a:solidFill>
                <a:prstClr val="black"/>
              </a:solidFill>
            </a:endParaRPr>
          </a:p>
          <a:p>
            <a:r>
              <a:rPr lang="en-US" sz="1200" dirty="0">
                <a:solidFill>
                  <a:prstClr val="white"/>
                </a:solidFill>
                <a:latin typeface="Arial"/>
                <a:cs typeface="Arial"/>
              </a:rPr>
              <a:t>(approximately 25 members) </a:t>
            </a:r>
          </a:p>
          <a:p>
            <a:endParaRPr lang="en-US" b="1" dirty="0">
              <a:solidFill>
                <a:prstClr val="black"/>
              </a:solidFill>
            </a:endParaRPr>
          </a:p>
          <a:p>
            <a:endParaRPr lang="en-US" dirty="0">
              <a:solidFill>
                <a:prstClr val="black"/>
              </a:solidFill>
            </a:endParaRPr>
          </a:p>
        </p:txBody>
      </p:sp>
      <p:sp>
        <p:nvSpPr>
          <p:cNvPr id="16" name="Rectangle 15"/>
          <p:cNvSpPr/>
          <p:nvPr/>
        </p:nvSpPr>
        <p:spPr>
          <a:xfrm>
            <a:off x="4191000" y="4572000"/>
            <a:ext cx="3496041" cy="1135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4343400" y="4648200"/>
            <a:ext cx="3276600" cy="800219"/>
          </a:xfrm>
          <a:prstGeom prst="rect">
            <a:avLst/>
          </a:prstGeom>
          <a:noFill/>
        </p:spPr>
        <p:txBody>
          <a:bodyPr wrap="square" rtlCol="0">
            <a:spAutoFit/>
          </a:bodyPr>
          <a:lstStyle/>
          <a:p>
            <a:r>
              <a:rPr lang="en-US" sz="1600" b="1" dirty="0">
                <a:solidFill>
                  <a:prstClr val="white"/>
                </a:solidFill>
                <a:latin typeface="Arial"/>
                <a:cs typeface="Arial"/>
              </a:rPr>
              <a:t>Public engagement </a:t>
            </a:r>
            <a:r>
              <a:rPr lang="en-US" sz="1600" b="1" dirty="0" smtClean="0">
                <a:solidFill>
                  <a:prstClr val="white"/>
                </a:solidFill>
                <a:latin typeface="Arial"/>
                <a:cs typeface="Arial"/>
              </a:rPr>
              <a:t>task force </a:t>
            </a:r>
          </a:p>
          <a:p>
            <a:endParaRPr lang="en-US" b="1" dirty="0">
              <a:solidFill>
                <a:prstClr val="black"/>
              </a:solidFill>
            </a:endParaRPr>
          </a:p>
          <a:p>
            <a:r>
              <a:rPr lang="en-US" sz="1200" dirty="0">
                <a:solidFill>
                  <a:prstClr val="white"/>
                </a:solidFill>
                <a:latin typeface="Arial"/>
                <a:cs typeface="Arial"/>
              </a:rPr>
              <a:t>(approximately 25 members) </a:t>
            </a:r>
          </a:p>
        </p:txBody>
      </p:sp>
      <p:sp>
        <p:nvSpPr>
          <p:cNvPr id="17" name="TextBox 16"/>
          <p:cNvSpPr txBox="1"/>
          <p:nvPr/>
        </p:nvSpPr>
        <p:spPr>
          <a:xfrm>
            <a:off x="161631" y="1985158"/>
            <a:ext cx="3876969" cy="5324535"/>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Purpose: </a:t>
            </a:r>
            <a:r>
              <a:rPr lang="en-US" sz="2000" dirty="0" smtClean="0">
                <a:solidFill>
                  <a:prstClr val="black"/>
                </a:solidFill>
                <a:latin typeface="Arial" panose="020B0604020202020204" pitchFamily="34" charset="0"/>
                <a:cs typeface="Arial" panose="020B0604020202020204" pitchFamily="34" charset="0"/>
              </a:rPr>
              <a:t>To expand transit in our region by investigating funding sources. </a:t>
            </a:r>
            <a:endParaRPr lang="en-US" sz="2000" b="1" dirty="0" smtClean="0">
              <a:solidFill>
                <a:prstClr val="black"/>
              </a:solidFill>
              <a:latin typeface="Arial" panose="020B0604020202020204" pitchFamily="34" charset="0"/>
              <a:cs typeface="Arial" panose="020B0604020202020204" pitchFamily="34" charset="0"/>
            </a:endParaRPr>
          </a:p>
          <a:p>
            <a:endParaRPr lang="en-US" sz="2000" b="1" dirty="0">
              <a:solidFill>
                <a:prstClr val="black"/>
              </a:solidFill>
              <a:latin typeface="Arial" panose="020B0604020202020204" pitchFamily="34" charset="0"/>
              <a:cs typeface="Arial" panose="020B0604020202020204" pitchFamily="34" charset="0"/>
            </a:endParaRPr>
          </a:p>
          <a:p>
            <a:r>
              <a:rPr lang="en-US" sz="2000" b="1" dirty="0" smtClean="0">
                <a:solidFill>
                  <a:prstClr val="black"/>
                </a:solidFill>
                <a:latin typeface="Arial" panose="020B0604020202020204" pitchFamily="34" charset="0"/>
                <a:cs typeface="Arial" panose="020B0604020202020204" pitchFamily="34" charset="0"/>
              </a:rPr>
              <a:t>Don Abel, Chair  </a:t>
            </a:r>
          </a:p>
          <a:p>
            <a:pPr marL="34290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President and CEO, Fifth-Third Bank Tennessee </a:t>
            </a:r>
          </a:p>
          <a:p>
            <a:endParaRPr lang="en-US" sz="2000" dirty="0" smtClean="0">
              <a:solidFill>
                <a:prstClr val="black"/>
              </a:solidFill>
              <a:latin typeface="Arial" panose="020B0604020202020204" pitchFamily="34" charset="0"/>
              <a:cs typeface="Arial" panose="020B0604020202020204" pitchFamily="34" charset="0"/>
            </a:endParaRPr>
          </a:p>
          <a:p>
            <a:r>
              <a:rPr lang="en-US" sz="2000" b="1" dirty="0" smtClean="0">
                <a:solidFill>
                  <a:prstClr val="black"/>
                </a:solidFill>
                <a:latin typeface="Arial" panose="020B0604020202020204" pitchFamily="34" charset="0"/>
                <a:cs typeface="Arial" panose="020B0604020202020204" pitchFamily="34" charset="0"/>
              </a:rPr>
              <a:t>Corinne Bergeron, Vice Chair</a:t>
            </a:r>
          </a:p>
          <a:p>
            <a:pPr marL="34290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Corporate Social Responsibility Manager, Jackson National </a:t>
            </a:r>
          </a:p>
          <a:p>
            <a:endParaRPr lang="en-US" sz="2000" dirty="0">
              <a:solidFill>
                <a:prstClr val="black"/>
              </a:solidFill>
              <a:latin typeface="Arial" panose="020B0604020202020204" pitchFamily="34" charset="0"/>
              <a:cs typeface="Arial" panose="020B0604020202020204" pitchFamily="34" charset="0"/>
            </a:endParaRPr>
          </a:p>
          <a:p>
            <a:r>
              <a:rPr lang="en-US" sz="2000" b="1" dirty="0" smtClean="0">
                <a:solidFill>
                  <a:prstClr val="black"/>
                </a:solidFill>
                <a:latin typeface="Arial" panose="020B0604020202020204" pitchFamily="34" charset="0"/>
                <a:cs typeface="Arial" panose="020B0604020202020204" pitchFamily="34" charset="0"/>
              </a:rPr>
              <a:t>Monthly Meetings </a:t>
            </a:r>
            <a:endParaRPr lang="en-US" sz="2000" dirty="0">
              <a:solidFill>
                <a:prstClr val="black"/>
              </a:solidFill>
              <a:latin typeface="Arial" panose="020B0604020202020204" pitchFamily="34" charset="0"/>
              <a:cs typeface="Arial" panose="020B0604020202020204" pitchFamily="34" charset="0"/>
            </a:endParaRPr>
          </a:p>
          <a:p>
            <a:endParaRPr lang="en-US" sz="2000" dirty="0" smtClean="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pic>
        <p:nvPicPr>
          <p:cNvPr id="19" name="Picture 18"/>
          <p:cNvPicPr>
            <a:picLocks noChangeAspect="1"/>
          </p:cNvPicPr>
          <p:nvPr/>
        </p:nvPicPr>
        <p:blipFill>
          <a:blip r:embed="rId3"/>
          <a:stretch>
            <a:fillRect/>
          </a:stretch>
        </p:blipFill>
        <p:spPr>
          <a:xfrm>
            <a:off x="381000" y="381000"/>
            <a:ext cx="4114800" cy="698810"/>
          </a:xfrm>
          <a:prstGeom prst="rect">
            <a:avLst/>
          </a:prstGeom>
        </p:spPr>
      </p:pic>
      <p:sp>
        <p:nvSpPr>
          <p:cNvPr id="13" name="TextBox 12"/>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251756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91000" y="3124200"/>
            <a:ext cx="3496041" cy="1365823"/>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sp>
        <p:nvSpPr>
          <p:cNvPr id="3" name="Rectangle 2"/>
          <p:cNvSpPr/>
          <p:nvPr/>
        </p:nvSpPr>
        <p:spPr>
          <a:xfrm>
            <a:off x="4200159" y="1981201"/>
            <a:ext cx="3496041" cy="106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267201" y="2070013"/>
            <a:ext cx="3352800" cy="1015663"/>
          </a:xfrm>
          <a:prstGeom prst="rect">
            <a:avLst/>
          </a:prstGeom>
          <a:noFill/>
        </p:spPr>
        <p:txBody>
          <a:bodyPr wrap="square" rtlCol="0">
            <a:spAutoFit/>
          </a:bodyPr>
          <a:lstStyle/>
          <a:p>
            <a:r>
              <a:rPr lang="en-US" sz="1600" b="1" dirty="0" smtClean="0">
                <a:solidFill>
                  <a:prstClr val="white"/>
                </a:solidFill>
                <a:latin typeface="Arial"/>
                <a:cs typeface="Arial"/>
              </a:rPr>
              <a:t>Revenue and finance task force </a:t>
            </a:r>
          </a:p>
          <a:p>
            <a:endParaRPr lang="en-US" sz="1600" b="1" dirty="0" smtClean="0">
              <a:solidFill>
                <a:prstClr val="black"/>
              </a:solidFill>
              <a:latin typeface="Arial"/>
              <a:cs typeface="Arial"/>
            </a:endParaRPr>
          </a:p>
          <a:p>
            <a:r>
              <a:rPr lang="en-US" sz="1200" dirty="0" smtClean="0">
                <a:solidFill>
                  <a:prstClr val="white"/>
                </a:solidFill>
                <a:latin typeface="Arial"/>
                <a:cs typeface="Arial"/>
              </a:rPr>
              <a:t>(approximately 25 members) </a:t>
            </a:r>
            <a:endParaRPr lang="en-US" sz="1200" dirty="0">
              <a:solidFill>
                <a:prstClr val="white"/>
              </a:solidFill>
              <a:latin typeface="Arial"/>
              <a:cs typeface="Arial"/>
            </a:endParaRPr>
          </a:p>
          <a:p>
            <a:endParaRPr lang="en-US" sz="1600" dirty="0">
              <a:solidFill>
                <a:prstClr val="black"/>
              </a:solidFill>
              <a:latin typeface="Arial"/>
              <a:cs typeface="Arial"/>
            </a:endParaRPr>
          </a:p>
        </p:txBody>
      </p:sp>
      <p:sp>
        <p:nvSpPr>
          <p:cNvPr id="23" name="TextBox 22"/>
          <p:cNvSpPr txBox="1"/>
          <p:nvPr/>
        </p:nvSpPr>
        <p:spPr>
          <a:xfrm>
            <a:off x="4267200" y="3200162"/>
            <a:ext cx="3276599" cy="1600438"/>
          </a:xfrm>
          <a:prstGeom prst="rect">
            <a:avLst/>
          </a:prstGeom>
          <a:noFill/>
        </p:spPr>
        <p:txBody>
          <a:bodyPr wrap="square" rtlCol="0">
            <a:spAutoFit/>
          </a:bodyPr>
          <a:lstStyle/>
          <a:p>
            <a:r>
              <a:rPr lang="en-US" sz="1600" b="1" dirty="0">
                <a:solidFill>
                  <a:prstClr val="black"/>
                </a:solidFill>
                <a:latin typeface="Arial"/>
                <a:cs typeface="Arial"/>
              </a:rPr>
              <a:t>Routes/network and modes </a:t>
            </a:r>
            <a:r>
              <a:rPr lang="en-US" sz="1600" b="1" dirty="0" smtClean="0">
                <a:solidFill>
                  <a:prstClr val="black"/>
                </a:solidFill>
                <a:latin typeface="Arial"/>
                <a:cs typeface="Arial"/>
              </a:rPr>
              <a:t>task force </a:t>
            </a:r>
            <a:endParaRPr lang="en-US" sz="1600" b="1" dirty="0">
              <a:solidFill>
                <a:prstClr val="black"/>
              </a:solidFill>
              <a:latin typeface="Arial"/>
              <a:cs typeface="Arial"/>
            </a:endParaRPr>
          </a:p>
          <a:p>
            <a:endParaRPr lang="en-US" dirty="0" smtClean="0">
              <a:solidFill>
                <a:prstClr val="black"/>
              </a:solidFill>
            </a:endParaRPr>
          </a:p>
          <a:p>
            <a:r>
              <a:rPr lang="en-US" sz="1200" dirty="0">
                <a:solidFill>
                  <a:prstClr val="white"/>
                </a:solidFill>
                <a:latin typeface="Arial"/>
                <a:cs typeface="Arial"/>
              </a:rPr>
              <a:t>(approximately 25 members) </a:t>
            </a:r>
          </a:p>
          <a:p>
            <a:endParaRPr lang="en-US" b="1" dirty="0">
              <a:solidFill>
                <a:prstClr val="black"/>
              </a:solidFill>
            </a:endParaRPr>
          </a:p>
          <a:p>
            <a:endParaRPr lang="en-US" dirty="0">
              <a:solidFill>
                <a:prstClr val="black"/>
              </a:solidFill>
            </a:endParaRPr>
          </a:p>
        </p:txBody>
      </p:sp>
      <p:sp>
        <p:nvSpPr>
          <p:cNvPr id="16" name="Rectangle 15"/>
          <p:cNvSpPr/>
          <p:nvPr/>
        </p:nvSpPr>
        <p:spPr>
          <a:xfrm>
            <a:off x="4191000" y="4572000"/>
            <a:ext cx="3496041" cy="1135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4343400" y="4648200"/>
            <a:ext cx="3276600" cy="800219"/>
          </a:xfrm>
          <a:prstGeom prst="rect">
            <a:avLst/>
          </a:prstGeom>
          <a:noFill/>
        </p:spPr>
        <p:txBody>
          <a:bodyPr wrap="square" rtlCol="0">
            <a:spAutoFit/>
          </a:bodyPr>
          <a:lstStyle/>
          <a:p>
            <a:r>
              <a:rPr lang="en-US" sz="1600" b="1" dirty="0">
                <a:solidFill>
                  <a:prstClr val="white"/>
                </a:solidFill>
                <a:latin typeface="Arial"/>
                <a:cs typeface="Arial"/>
              </a:rPr>
              <a:t>Public engagement </a:t>
            </a:r>
            <a:r>
              <a:rPr lang="en-US" sz="1600" b="1" dirty="0" smtClean="0">
                <a:solidFill>
                  <a:prstClr val="white"/>
                </a:solidFill>
                <a:latin typeface="Arial"/>
                <a:cs typeface="Arial"/>
              </a:rPr>
              <a:t>task force </a:t>
            </a:r>
          </a:p>
          <a:p>
            <a:endParaRPr lang="en-US" b="1" dirty="0">
              <a:solidFill>
                <a:prstClr val="black"/>
              </a:solidFill>
            </a:endParaRPr>
          </a:p>
          <a:p>
            <a:r>
              <a:rPr lang="en-US" sz="1200" dirty="0">
                <a:solidFill>
                  <a:prstClr val="white"/>
                </a:solidFill>
                <a:latin typeface="Arial"/>
                <a:cs typeface="Arial"/>
              </a:rPr>
              <a:t>(approximately 25 members) </a:t>
            </a:r>
          </a:p>
        </p:txBody>
      </p:sp>
      <p:sp>
        <p:nvSpPr>
          <p:cNvPr id="17" name="TextBox 16"/>
          <p:cNvSpPr txBox="1"/>
          <p:nvPr/>
        </p:nvSpPr>
        <p:spPr>
          <a:xfrm>
            <a:off x="161631" y="1985158"/>
            <a:ext cx="3876969" cy="5647700"/>
          </a:xfrm>
          <a:prstGeom prst="rect">
            <a:avLst/>
          </a:prstGeom>
          <a:noFill/>
        </p:spPr>
        <p:txBody>
          <a:bodyPr wrap="square" rtlCol="0">
            <a:spAutoFit/>
          </a:bodyPr>
          <a:lstStyle/>
          <a:p>
            <a:r>
              <a:rPr lang="en-US" sz="1900" b="1" dirty="0" smtClean="0">
                <a:solidFill>
                  <a:prstClr val="black"/>
                </a:solidFill>
                <a:latin typeface="Arial" panose="020B0604020202020204" pitchFamily="34" charset="0"/>
                <a:cs typeface="Arial" panose="020B0604020202020204" pitchFamily="34" charset="0"/>
              </a:rPr>
              <a:t>Purpose: </a:t>
            </a:r>
            <a:r>
              <a:rPr lang="en-US" sz="1900" dirty="0" smtClean="0">
                <a:solidFill>
                  <a:prstClr val="black"/>
                </a:solidFill>
                <a:latin typeface="Arial" panose="020B0604020202020204" pitchFamily="34" charset="0"/>
                <a:cs typeface="Arial" panose="020B0604020202020204" pitchFamily="34" charset="0"/>
              </a:rPr>
              <a:t>To help all people move about this prosperous region by </a:t>
            </a:r>
            <a:r>
              <a:rPr lang="en-US" sz="1900" smtClean="0">
                <a:solidFill>
                  <a:prstClr val="black"/>
                </a:solidFill>
                <a:latin typeface="Arial" panose="020B0604020202020204" pitchFamily="34" charset="0"/>
                <a:cs typeface="Arial" panose="020B0604020202020204" pitchFamily="34" charset="0"/>
              </a:rPr>
              <a:t>envisioning the </a:t>
            </a:r>
            <a:r>
              <a:rPr lang="en-US" sz="1900" dirty="0" smtClean="0">
                <a:solidFill>
                  <a:prstClr val="black"/>
                </a:solidFill>
                <a:latin typeface="Arial" panose="020B0604020202020204" pitchFamily="34" charset="0"/>
                <a:cs typeface="Arial" panose="020B0604020202020204" pitchFamily="34" charset="0"/>
              </a:rPr>
              <a:t>transportation system we need. </a:t>
            </a:r>
            <a:endParaRPr lang="en-US" sz="1900" b="1" dirty="0">
              <a:solidFill>
                <a:prstClr val="black"/>
              </a:solidFill>
              <a:latin typeface="Arial" panose="020B0604020202020204" pitchFamily="34" charset="0"/>
              <a:cs typeface="Arial" panose="020B0604020202020204" pitchFamily="34" charset="0"/>
            </a:endParaRPr>
          </a:p>
          <a:p>
            <a:endParaRPr lang="en-US" sz="1900" b="1" dirty="0" smtClean="0">
              <a:solidFill>
                <a:prstClr val="black"/>
              </a:solidFill>
              <a:latin typeface="Arial" panose="020B0604020202020204" pitchFamily="34" charset="0"/>
              <a:cs typeface="Arial" panose="020B0604020202020204" pitchFamily="34" charset="0"/>
            </a:endParaRPr>
          </a:p>
          <a:p>
            <a:r>
              <a:rPr lang="en-US" sz="1900" b="1" dirty="0" smtClean="0">
                <a:solidFill>
                  <a:prstClr val="black"/>
                </a:solidFill>
                <a:latin typeface="Arial" panose="020B0604020202020204" pitchFamily="34" charset="0"/>
                <a:cs typeface="Arial" panose="020B0604020202020204" pitchFamily="34" charset="0"/>
              </a:rPr>
              <a:t>Bert Mathews, Chair</a:t>
            </a:r>
          </a:p>
          <a:p>
            <a:pPr marL="342900" indent="-342900">
              <a:buFont typeface="Arial" panose="020B0604020202020204" pitchFamily="34" charset="0"/>
              <a:buChar char="•"/>
            </a:pPr>
            <a:r>
              <a:rPr lang="en-US" sz="1900" dirty="0" smtClean="0">
                <a:solidFill>
                  <a:prstClr val="black"/>
                </a:solidFill>
                <a:latin typeface="Arial" panose="020B0604020202020204" pitchFamily="34" charset="0"/>
                <a:cs typeface="Arial" panose="020B0604020202020204" pitchFamily="34" charset="0"/>
              </a:rPr>
              <a:t>President, The Mathews Company</a:t>
            </a:r>
          </a:p>
          <a:p>
            <a:r>
              <a:rPr lang="en-US" sz="1900" dirty="0" smtClean="0">
                <a:solidFill>
                  <a:prstClr val="black"/>
                </a:solidFill>
                <a:latin typeface="Arial" panose="020B0604020202020204" pitchFamily="34" charset="0"/>
                <a:cs typeface="Arial" panose="020B0604020202020204" pitchFamily="34" charset="0"/>
              </a:rPr>
              <a:t> </a:t>
            </a:r>
          </a:p>
          <a:p>
            <a:r>
              <a:rPr lang="en-US" sz="1900" b="1" dirty="0" smtClean="0">
                <a:solidFill>
                  <a:prstClr val="black"/>
                </a:solidFill>
                <a:latin typeface="Arial" panose="020B0604020202020204" pitchFamily="34" charset="0"/>
                <a:cs typeface="Arial" panose="020B0604020202020204" pitchFamily="34" charset="0"/>
              </a:rPr>
              <a:t>Rev. Judy Cummings, Vice Chair</a:t>
            </a:r>
          </a:p>
          <a:p>
            <a:pPr marL="342900" indent="-342900">
              <a:buFont typeface="Arial" panose="020B0604020202020204" pitchFamily="34" charset="0"/>
              <a:buChar char="•"/>
            </a:pPr>
            <a:r>
              <a:rPr lang="en-US" sz="1900" dirty="0" smtClean="0">
                <a:solidFill>
                  <a:prstClr val="black"/>
                </a:solidFill>
                <a:latin typeface="Arial" panose="020B0604020202020204" pitchFamily="34" charset="0"/>
                <a:cs typeface="Arial" panose="020B0604020202020204" pitchFamily="34" charset="0"/>
              </a:rPr>
              <a:t>President, Interdenominational Ministers Fellowship</a:t>
            </a:r>
          </a:p>
          <a:p>
            <a:endParaRPr lang="en-US" sz="1900" dirty="0">
              <a:solidFill>
                <a:prstClr val="black"/>
              </a:solidFill>
              <a:latin typeface="Arial" panose="020B0604020202020204" pitchFamily="34" charset="0"/>
              <a:cs typeface="Arial" panose="020B0604020202020204" pitchFamily="34" charset="0"/>
            </a:endParaRPr>
          </a:p>
          <a:p>
            <a:r>
              <a:rPr lang="en-US" sz="1900" b="1" dirty="0" smtClean="0">
                <a:solidFill>
                  <a:prstClr val="black"/>
                </a:solidFill>
                <a:latin typeface="Arial" panose="020B0604020202020204" pitchFamily="34" charset="0"/>
                <a:cs typeface="Arial" panose="020B0604020202020204" pitchFamily="34" charset="0"/>
              </a:rPr>
              <a:t>Monthly Meetings </a:t>
            </a:r>
            <a:endParaRPr lang="en-US" sz="1900" dirty="0" smtClean="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a:p>
            <a:endParaRPr lang="en-US" sz="1900" dirty="0" smtClean="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pic>
        <p:nvPicPr>
          <p:cNvPr id="18" name="Picture 17"/>
          <p:cNvPicPr>
            <a:picLocks noChangeAspect="1"/>
          </p:cNvPicPr>
          <p:nvPr/>
        </p:nvPicPr>
        <p:blipFill>
          <a:blip r:embed="rId3"/>
          <a:stretch>
            <a:fillRect/>
          </a:stretch>
        </p:blipFill>
        <p:spPr>
          <a:xfrm>
            <a:off x="381000" y="381000"/>
            <a:ext cx="4114800" cy="698810"/>
          </a:xfrm>
          <a:prstGeom prst="rect">
            <a:avLst/>
          </a:prstGeom>
        </p:spPr>
      </p:pic>
      <p:sp>
        <p:nvSpPr>
          <p:cNvPr id="19" name="TextBox 18"/>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350776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91000" y="3124200"/>
            <a:ext cx="3496041" cy="1365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sp>
        <p:nvSpPr>
          <p:cNvPr id="3" name="Rectangle 2"/>
          <p:cNvSpPr/>
          <p:nvPr/>
        </p:nvSpPr>
        <p:spPr>
          <a:xfrm>
            <a:off x="4200159" y="1981201"/>
            <a:ext cx="3496041" cy="106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267201" y="2070013"/>
            <a:ext cx="3352800" cy="1015663"/>
          </a:xfrm>
          <a:prstGeom prst="rect">
            <a:avLst/>
          </a:prstGeom>
          <a:noFill/>
        </p:spPr>
        <p:txBody>
          <a:bodyPr wrap="square" rtlCol="0">
            <a:spAutoFit/>
          </a:bodyPr>
          <a:lstStyle/>
          <a:p>
            <a:r>
              <a:rPr lang="en-US" sz="1600" b="1" dirty="0" smtClean="0">
                <a:solidFill>
                  <a:prstClr val="white"/>
                </a:solidFill>
                <a:latin typeface="Arial"/>
                <a:cs typeface="Arial"/>
              </a:rPr>
              <a:t>Revenue and finance task force </a:t>
            </a:r>
          </a:p>
          <a:p>
            <a:endParaRPr lang="en-US" sz="1600" b="1" dirty="0" smtClean="0">
              <a:solidFill>
                <a:prstClr val="black"/>
              </a:solidFill>
              <a:latin typeface="Arial"/>
              <a:cs typeface="Arial"/>
            </a:endParaRPr>
          </a:p>
          <a:p>
            <a:r>
              <a:rPr lang="en-US" sz="1200" dirty="0" smtClean="0">
                <a:solidFill>
                  <a:prstClr val="white"/>
                </a:solidFill>
                <a:latin typeface="Arial"/>
                <a:cs typeface="Arial"/>
              </a:rPr>
              <a:t>(approximately 25 members) </a:t>
            </a:r>
            <a:endParaRPr lang="en-US" sz="1200" dirty="0">
              <a:solidFill>
                <a:prstClr val="white"/>
              </a:solidFill>
              <a:latin typeface="Arial"/>
              <a:cs typeface="Arial"/>
            </a:endParaRPr>
          </a:p>
          <a:p>
            <a:endParaRPr lang="en-US" sz="1600" dirty="0">
              <a:solidFill>
                <a:prstClr val="black"/>
              </a:solidFill>
              <a:latin typeface="Arial"/>
              <a:cs typeface="Arial"/>
            </a:endParaRPr>
          </a:p>
        </p:txBody>
      </p:sp>
      <p:sp>
        <p:nvSpPr>
          <p:cNvPr id="23" name="TextBox 22"/>
          <p:cNvSpPr txBox="1"/>
          <p:nvPr/>
        </p:nvSpPr>
        <p:spPr>
          <a:xfrm>
            <a:off x="4267200" y="3200162"/>
            <a:ext cx="3276599" cy="1600438"/>
          </a:xfrm>
          <a:prstGeom prst="rect">
            <a:avLst/>
          </a:prstGeom>
          <a:noFill/>
        </p:spPr>
        <p:txBody>
          <a:bodyPr wrap="square" rtlCol="0">
            <a:spAutoFit/>
          </a:bodyPr>
          <a:lstStyle/>
          <a:p>
            <a:r>
              <a:rPr lang="en-US" sz="1600" b="1" dirty="0">
                <a:solidFill>
                  <a:prstClr val="white"/>
                </a:solidFill>
                <a:latin typeface="Arial"/>
                <a:cs typeface="Arial"/>
              </a:rPr>
              <a:t>Routes/network and modes </a:t>
            </a:r>
            <a:r>
              <a:rPr lang="en-US" sz="1600" b="1" dirty="0" smtClean="0">
                <a:solidFill>
                  <a:prstClr val="white"/>
                </a:solidFill>
                <a:latin typeface="Arial"/>
                <a:cs typeface="Arial"/>
              </a:rPr>
              <a:t>task force </a:t>
            </a:r>
            <a:endParaRPr lang="en-US" sz="1600" b="1" dirty="0">
              <a:solidFill>
                <a:prstClr val="white"/>
              </a:solidFill>
              <a:latin typeface="Arial"/>
              <a:cs typeface="Arial"/>
            </a:endParaRPr>
          </a:p>
          <a:p>
            <a:endParaRPr lang="en-US" dirty="0" smtClean="0">
              <a:solidFill>
                <a:prstClr val="black"/>
              </a:solidFill>
            </a:endParaRPr>
          </a:p>
          <a:p>
            <a:r>
              <a:rPr lang="en-US" sz="1200" dirty="0">
                <a:solidFill>
                  <a:prstClr val="white"/>
                </a:solidFill>
                <a:latin typeface="Arial"/>
                <a:cs typeface="Arial"/>
              </a:rPr>
              <a:t>(approximately 25 members) </a:t>
            </a:r>
          </a:p>
          <a:p>
            <a:endParaRPr lang="en-US" b="1" dirty="0">
              <a:solidFill>
                <a:prstClr val="black"/>
              </a:solidFill>
            </a:endParaRPr>
          </a:p>
          <a:p>
            <a:endParaRPr lang="en-US" dirty="0">
              <a:solidFill>
                <a:prstClr val="black"/>
              </a:solidFill>
            </a:endParaRPr>
          </a:p>
        </p:txBody>
      </p:sp>
      <p:sp>
        <p:nvSpPr>
          <p:cNvPr id="16" name="Rectangle 15"/>
          <p:cNvSpPr/>
          <p:nvPr/>
        </p:nvSpPr>
        <p:spPr>
          <a:xfrm>
            <a:off x="4191000" y="4572000"/>
            <a:ext cx="3496041" cy="1135599"/>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4343400" y="4648200"/>
            <a:ext cx="3276600" cy="800219"/>
          </a:xfrm>
          <a:prstGeom prst="rect">
            <a:avLst/>
          </a:prstGeom>
          <a:noFill/>
        </p:spPr>
        <p:txBody>
          <a:bodyPr wrap="square" rtlCol="0">
            <a:spAutoFit/>
          </a:bodyPr>
          <a:lstStyle/>
          <a:p>
            <a:r>
              <a:rPr lang="en-US" sz="1600" b="1" dirty="0">
                <a:solidFill>
                  <a:prstClr val="black"/>
                </a:solidFill>
                <a:latin typeface="Arial"/>
                <a:cs typeface="Arial"/>
              </a:rPr>
              <a:t>Public engagement </a:t>
            </a:r>
            <a:r>
              <a:rPr lang="en-US" sz="1600" b="1" dirty="0" smtClean="0">
                <a:solidFill>
                  <a:prstClr val="black"/>
                </a:solidFill>
                <a:latin typeface="Arial"/>
                <a:cs typeface="Arial"/>
              </a:rPr>
              <a:t>task force </a:t>
            </a:r>
          </a:p>
          <a:p>
            <a:endParaRPr lang="en-US" b="1" dirty="0">
              <a:solidFill>
                <a:prstClr val="black"/>
              </a:solidFill>
            </a:endParaRPr>
          </a:p>
          <a:p>
            <a:r>
              <a:rPr lang="en-US" sz="1200" dirty="0">
                <a:solidFill>
                  <a:prstClr val="white"/>
                </a:solidFill>
                <a:latin typeface="Arial"/>
                <a:cs typeface="Arial"/>
              </a:rPr>
              <a:t>(approximately 25 members) </a:t>
            </a:r>
          </a:p>
        </p:txBody>
      </p:sp>
      <p:sp>
        <p:nvSpPr>
          <p:cNvPr id="17" name="TextBox 16"/>
          <p:cNvSpPr txBox="1"/>
          <p:nvPr/>
        </p:nvSpPr>
        <p:spPr>
          <a:xfrm>
            <a:off x="161631" y="1985158"/>
            <a:ext cx="3876969" cy="6232475"/>
          </a:xfrm>
          <a:prstGeom prst="rect">
            <a:avLst/>
          </a:prstGeom>
          <a:noFill/>
        </p:spPr>
        <p:txBody>
          <a:bodyPr wrap="square" rtlCol="0">
            <a:spAutoFit/>
          </a:bodyPr>
          <a:lstStyle/>
          <a:p>
            <a:r>
              <a:rPr lang="en-US" sz="1900" b="1" dirty="0" smtClean="0">
                <a:solidFill>
                  <a:prstClr val="black"/>
                </a:solidFill>
                <a:latin typeface="Arial" panose="020B0604020202020204" pitchFamily="34" charset="0"/>
                <a:cs typeface="Arial" panose="020B0604020202020204" pitchFamily="34" charset="0"/>
              </a:rPr>
              <a:t>Purpose: </a:t>
            </a:r>
            <a:r>
              <a:rPr lang="en-US" sz="1900" dirty="0" smtClean="0">
                <a:solidFill>
                  <a:prstClr val="black"/>
                </a:solidFill>
                <a:latin typeface="Arial" panose="020B0604020202020204" pitchFamily="34" charset="0"/>
                <a:cs typeface="Arial" panose="020B0604020202020204" pitchFamily="34" charset="0"/>
              </a:rPr>
              <a:t>To</a:t>
            </a:r>
            <a:r>
              <a:rPr lang="en-US" sz="1900" b="1" dirty="0" smtClean="0">
                <a:solidFill>
                  <a:prstClr val="black"/>
                </a:solidFill>
                <a:latin typeface="Arial" panose="020B0604020202020204" pitchFamily="34" charset="0"/>
                <a:cs typeface="Arial" panose="020B0604020202020204" pitchFamily="34" charset="0"/>
              </a:rPr>
              <a:t> </a:t>
            </a:r>
            <a:r>
              <a:rPr lang="en-US" sz="1900" smtClean="0">
                <a:solidFill>
                  <a:prstClr val="black"/>
                </a:solidFill>
                <a:latin typeface="Arial" panose="020B0604020202020204" pitchFamily="34" charset="0"/>
                <a:cs typeface="Arial" panose="020B0604020202020204" pitchFamily="34" charset="0"/>
              </a:rPr>
              <a:t>support forward-thinking </a:t>
            </a:r>
            <a:r>
              <a:rPr lang="en-US" sz="1900" dirty="0" smtClean="0">
                <a:solidFill>
                  <a:prstClr val="black"/>
                </a:solidFill>
                <a:latin typeface="Arial" panose="020B0604020202020204" pitchFamily="34" charset="0"/>
                <a:cs typeface="Arial" panose="020B0604020202020204" pitchFamily="34" charset="0"/>
              </a:rPr>
              <a:t>transit solutions in Middle Tennessee by educating and engaging people throughout the region. </a:t>
            </a:r>
            <a:endParaRPr lang="en-US" sz="1900" b="1" dirty="0" smtClean="0">
              <a:solidFill>
                <a:prstClr val="black"/>
              </a:solidFill>
              <a:latin typeface="Arial" panose="020B0604020202020204" pitchFamily="34" charset="0"/>
              <a:cs typeface="Arial" panose="020B0604020202020204" pitchFamily="34" charset="0"/>
            </a:endParaRPr>
          </a:p>
          <a:p>
            <a:endParaRPr lang="en-US" sz="1900" b="1" dirty="0">
              <a:solidFill>
                <a:prstClr val="black"/>
              </a:solidFill>
              <a:latin typeface="Arial" panose="020B0604020202020204" pitchFamily="34" charset="0"/>
              <a:cs typeface="Arial" panose="020B0604020202020204" pitchFamily="34" charset="0"/>
            </a:endParaRPr>
          </a:p>
          <a:p>
            <a:r>
              <a:rPr lang="en-US" sz="1900" b="1" dirty="0" smtClean="0">
                <a:solidFill>
                  <a:prstClr val="black"/>
                </a:solidFill>
                <a:latin typeface="Arial" panose="020B0604020202020204" pitchFamily="34" charset="0"/>
                <a:cs typeface="Arial" panose="020B0604020202020204" pitchFamily="34" charset="0"/>
              </a:rPr>
              <a:t>Hannah </a:t>
            </a:r>
            <a:r>
              <a:rPr lang="en-US" sz="1900" b="1" dirty="0" err="1" smtClean="0">
                <a:solidFill>
                  <a:prstClr val="black"/>
                </a:solidFill>
                <a:latin typeface="Arial" panose="020B0604020202020204" pitchFamily="34" charset="0"/>
                <a:cs typeface="Arial" panose="020B0604020202020204" pitchFamily="34" charset="0"/>
              </a:rPr>
              <a:t>Paramore</a:t>
            </a:r>
            <a:r>
              <a:rPr lang="en-US" sz="1900" b="1" dirty="0" smtClean="0">
                <a:solidFill>
                  <a:prstClr val="black"/>
                </a:solidFill>
                <a:latin typeface="Arial" panose="020B0604020202020204" pitchFamily="34" charset="0"/>
                <a:cs typeface="Arial" panose="020B0604020202020204" pitchFamily="34" charset="0"/>
              </a:rPr>
              <a:t> , Chair</a:t>
            </a:r>
          </a:p>
          <a:p>
            <a:pPr marL="342900" indent="-342900">
              <a:buFont typeface="Arial" panose="020B0604020202020204" pitchFamily="34" charset="0"/>
              <a:buChar char="•"/>
            </a:pPr>
            <a:r>
              <a:rPr lang="en-US" sz="1900" dirty="0" smtClean="0">
                <a:solidFill>
                  <a:prstClr val="black"/>
                </a:solidFill>
                <a:latin typeface="Arial" panose="020B0604020202020204" pitchFamily="34" charset="0"/>
                <a:cs typeface="Arial" panose="020B0604020202020204" pitchFamily="34" charset="0"/>
              </a:rPr>
              <a:t>President, </a:t>
            </a:r>
            <a:r>
              <a:rPr lang="en-US" sz="1900" dirty="0" err="1" smtClean="0">
                <a:solidFill>
                  <a:prstClr val="black"/>
                </a:solidFill>
                <a:latin typeface="Arial" panose="020B0604020202020204" pitchFamily="34" charset="0"/>
                <a:cs typeface="Arial" panose="020B0604020202020204" pitchFamily="34" charset="0"/>
              </a:rPr>
              <a:t>Paramore</a:t>
            </a:r>
            <a:r>
              <a:rPr lang="en-US" sz="1900" dirty="0" smtClean="0">
                <a:solidFill>
                  <a:prstClr val="black"/>
                </a:solidFill>
                <a:latin typeface="Arial" panose="020B0604020202020204" pitchFamily="34" charset="0"/>
                <a:cs typeface="Arial" panose="020B0604020202020204" pitchFamily="34" charset="0"/>
              </a:rPr>
              <a:t>. the digital agency </a:t>
            </a:r>
          </a:p>
          <a:p>
            <a:endParaRPr lang="en-US" sz="1900" dirty="0" smtClean="0">
              <a:solidFill>
                <a:prstClr val="black"/>
              </a:solidFill>
              <a:latin typeface="Arial" panose="020B0604020202020204" pitchFamily="34" charset="0"/>
              <a:cs typeface="Arial" panose="020B0604020202020204" pitchFamily="34" charset="0"/>
            </a:endParaRPr>
          </a:p>
          <a:p>
            <a:r>
              <a:rPr lang="en-US" sz="1900" b="1" dirty="0" smtClean="0">
                <a:solidFill>
                  <a:prstClr val="black"/>
                </a:solidFill>
                <a:latin typeface="Arial" panose="020B0604020202020204" pitchFamily="34" charset="0"/>
                <a:cs typeface="Arial" panose="020B0604020202020204" pitchFamily="34" charset="0"/>
              </a:rPr>
              <a:t>Gini </a:t>
            </a:r>
            <a:r>
              <a:rPr lang="en-US" sz="1900" b="1" dirty="0" err="1" smtClean="0">
                <a:solidFill>
                  <a:prstClr val="black"/>
                </a:solidFill>
                <a:latin typeface="Arial" panose="020B0604020202020204" pitchFamily="34" charset="0"/>
                <a:cs typeface="Arial" panose="020B0604020202020204" pitchFamily="34" charset="0"/>
              </a:rPr>
              <a:t>Pupo</a:t>
            </a:r>
            <a:r>
              <a:rPr lang="en-US" sz="1900" b="1" dirty="0" smtClean="0">
                <a:solidFill>
                  <a:prstClr val="black"/>
                </a:solidFill>
                <a:latin typeface="Arial" panose="020B0604020202020204" pitchFamily="34" charset="0"/>
                <a:cs typeface="Arial" panose="020B0604020202020204" pitchFamily="34" charset="0"/>
              </a:rPr>
              <a:t>-Walker, Vice Chair</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Senior Director of Education Policy &amp; Strategic Growth, </a:t>
            </a:r>
            <a:r>
              <a:rPr lang="en-US" sz="1900" dirty="0" err="1">
                <a:latin typeface="Arial" panose="020B0604020202020204" pitchFamily="34" charset="0"/>
                <a:cs typeface="Arial" panose="020B0604020202020204" pitchFamily="34" charset="0"/>
              </a:rPr>
              <a:t>Conexión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Américas</a:t>
            </a:r>
            <a:endParaRPr lang="en-US" sz="1900" dirty="0" smtClean="0">
              <a:solidFill>
                <a:prstClr val="black"/>
              </a:solidFill>
              <a:latin typeface="Arial" panose="020B0604020202020204" pitchFamily="34" charset="0"/>
              <a:cs typeface="Arial" panose="020B0604020202020204" pitchFamily="34" charset="0"/>
            </a:endParaRPr>
          </a:p>
          <a:p>
            <a:endParaRPr lang="en-US" sz="1900" b="1" dirty="0" smtClean="0">
              <a:solidFill>
                <a:prstClr val="black"/>
              </a:solidFill>
              <a:latin typeface="Arial" panose="020B0604020202020204" pitchFamily="34" charset="0"/>
              <a:cs typeface="Arial" panose="020B0604020202020204" pitchFamily="34" charset="0"/>
            </a:endParaRPr>
          </a:p>
          <a:p>
            <a:r>
              <a:rPr lang="en-US" sz="1900" b="1" dirty="0" smtClean="0">
                <a:solidFill>
                  <a:prstClr val="black"/>
                </a:solidFill>
                <a:latin typeface="Arial" panose="020B0604020202020204" pitchFamily="34" charset="0"/>
                <a:cs typeface="Arial" panose="020B0604020202020204" pitchFamily="34" charset="0"/>
              </a:rPr>
              <a:t>Monthly Meetings </a:t>
            </a:r>
            <a:endParaRPr lang="en-US" sz="1900" dirty="0" smtClean="0">
              <a:solidFill>
                <a:prstClr val="black"/>
              </a:solidFill>
              <a:latin typeface="Arial" panose="020B0604020202020204" pitchFamily="34" charset="0"/>
              <a:cs typeface="Arial" panose="020B0604020202020204" pitchFamily="34" charset="0"/>
            </a:endParaRPr>
          </a:p>
          <a:p>
            <a:endParaRPr lang="en-US" sz="1900" dirty="0" smtClean="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a:p>
            <a:endParaRPr lang="en-US" sz="1900" dirty="0" smtClean="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pic>
        <p:nvPicPr>
          <p:cNvPr id="18" name="Picture 17"/>
          <p:cNvPicPr>
            <a:picLocks noChangeAspect="1"/>
          </p:cNvPicPr>
          <p:nvPr/>
        </p:nvPicPr>
        <p:blipFill>
          <a:blip r:embed="rId3"/>
          <a:stretch>
            <a:fillRect/>
          </a:stretch>
        </p:blipFill>
        <p:spPr>
          <a:xfrm>
            <a:off x="381000" y="381000"/>
            <a:ext cx="4114800" cy="698810"/>
          </a:xfrm>
          <a:prstGeom prst="rect">
            <a:avLst/>
          </a:prstGeom>
        </p:spPr>
      </p:pic>
      <p:sp>
        <p:nvSpPr>
          <p:cNvPr id="19" name="TextBox 18"/>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23250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sp>
        <p:nvSpPr>
          <p:cNvPr id="11" name="TextBox 10"/>
          <p:cNvSpPr txBox="1"/>
          <p:nvPr/>
        </p:nvSpPr>
        <p:spPr>
          <a:xfrm>
            <a:off x="4267201" y="2070013"/>
            <a:ext cx="3352800" cy="1015663"/>
          </a:xfrm>
          <a:prstGeom prst="rect">
            <a:avLst/>
          </a:prstGeom>
          <a:noFill/>
        </p:spPr>
        <p:txBody>
          <a:bodyPr wrap="square" rtlCol="0">
            <a:spAutoFit/>
          </a:bodyPr>
          <a:lstStyle/>
          <a:p>
            <a:r>
              <a:rPr lang="en-US" sz="1600" b="1" dirty="0" smtClean="0">
                <a:solidFill>
                  <a:prstClr val="white"/>
                </a:solidFill>
                <a:latin typeface="Arial"/>
                <a:cs typeface="Arial"/>
              </a:rPr>
              <a:t>Revenue and finance task force </a:t>
            </a:r>
          </a:p>
          <a:p>
            <a:endParaRPr lang="en-US" sz="1600" b="1" dirty="0" smtClean="0">
              <a:solidFill>
                <a:prstClr val="black"/>
              </a:solidFill>
              <a:latin typeface="Arial"/>
              <a:cs typeface="Arial"/>
            </a:endParaRPr>
          </a:p>
          <a:p>
            <a:r>
              <a:rPr lang="en-US" sz="1200" dirty="0" smtClean="0">
                <a:solidFill>
                  <a:prstClr val="white"/>
                </a:solidFill>
                <a:latin typeface="Arial"/>
                <a:cs typeface="Arial"/>
              </a:rPr>
              <a:t>(approximately 25 members) </a:t>
            </a:r>
            <a:endParaRPr lang="en-US" sz="1200" dirty="0">
              <a:solidFill>
                <a:prstClr val="white"/>
              </a:solidFill>
              <a:latin typeface="Arial"/>
              <a:cs typeface="Arial"/>
            </a:endParaRPr>
          </a:p>
          <a:p>
            <a:endParaRPr lang="en-US" sz="1600" dirty="0">
              <a:solidFill>
                <a:prstClr val="black"/>
              </a:solidFill>
              <a:latin typeface="Arial"/>
              <a:cs typeface="Arial"/>
            </a:endParaRPr>
          </a:p>
        </p:txBody>
      </p:sp>
      <p:sp>
        <p:nvSpPr>
          <p:cNvPr id="23" name="TextBox 22"/>
          <p:cNvSpPr txBox="1"/>
          <p:nvPr/>
        </p:nvSpPr>
        <p:spPr>
          <a:xfrm>
            <a:off x="4267200" y="3200162"/>
            <a:ext cx="3276599" cy="1600438"/>
          </a:xfrm>
          <a:prstGeom prst="rect">
            <a:avLst/>
          </a:prstGeom>
          <a:noFill/>
        </p:spPr>
        <p:txBody>
          <a:bodyPr wrap="square" rtlCol="0">
            <a:spAutoFit/>
          </a:bodyPr>
          <a:lstStyle/>
          <a:p>
            <a:r>
              <a:rPr lang="en-US" sz="1600" b="1" dirty="0">
                <a:solidFill>
                  <a:prstClr val="white"/>
                </a:solidFill>
                <a:latin typeface="Arial"/>
                <a:cs typeface="Arial"/>
              </a:rPr>
              <a:t>Routes/network and modes </a:t>
            </a:r>
            <a:r>
              <a:rPr lang="en-US" sz="1600" b="1" dirty="0" smtClean="0">
                <a:solidFill>
                  <a:prstClr val="white"/>
                </a:solidFill>
                <a:latin typeface="Arial"/>
                <a:cs typeface="Arial"/>
              </a:rPr>
              <a:t>task force </a:t>
            </a:r>
            <a:endParaRPr lang="en-US" sz="1600" b="1" dirty="0">
              <a:solidFill>
                <a:prstClr val="white"/>
              </a:solidFill>
              <a:latin typeface="Arial"/>
              <a:cs typeface="Arial"/>
            </a:endParaRPr>
          </a:p>
          <a:p>
            <a:endParaRPr lang="en-US" dirty="0" smtClean="0">
              <a:solidFill>
                <a:prstClr val="black"/>
              </a:solidFill>
            </a:endParaRPr>
          </a:p>
          <a:p>
            <a:r>
              <a:rPr lang="en-US" sz="1200" dirty="0">
                <a:solidFill>
                  <a:prstClr val="white"/>
                </a:solidFill>
                <a:latin typeface="Arial"/>
                <a:cs typeface="Arial"/>
              </a:rPr>
              <a:t>(approximately 25 members) </a:t>
            </a:r>
          </a:p>
          <a:p>
            <a:endParaRPr lang="en-US" b="1" dirty="0">
              <a:solidFill>
                <a:prstClr val="black"/>
              </a:solidFill>
            </a:endParaRPr>
          </a:p>
          <a:p>
            <a:endParaRPr lang="en-US" dirty="0">
              <a:solidFill>
                <a:prstClr val="black"/>
              </a:solidFill>
            </a:endParaRPr>
          </a:p>
        </p:txBody>
      </p:sp>
      <p:sp>
        <p:nvSpPr>
          <p:cNvPr id="16" name="Rectangle 15"/>
          <p:cNvSpPr/>
          <p:nvPr/>
        </p:nvSpPr>
        <p:spPr>
          <a:xfrm>
            <a:off x="5905499" y="2934591"/>
            <a:ext cx="2582562" cy="1113061"/>
          </a:xfrm>
          <a:prstGeom prst="rect">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6230893" y="3292952"/>
            <a:ext cx="2133600" cy="800219"/>
          </a:xfrm>
          <a:prstGeom prst="rect">
            <a:avLst/>
          </a:prstGeom>
          <a:noFill/>
        </p:spPr>
        <p:txBody>
          <a:bodyPr wrap="square" rtlCol="0">
            <a:spAutoFit/>
          </a:bodyPr>
          <a:lstStyle/>
          <a:p>
            <a:r>
              <a:rPr lang="en-US" sz="1600" b="1" dirty="0" smtClean="0">
                <a:solidFill>
                  <a:prstClr val="black"/>
                </a:solidFill>
                <a:latin typeface="Arial"/>
                <a:cs typeface="Arial"/>
              </a:rPr>
              <a:t>Advisory Forum</a:t>
            </a:r>
          </a:p>
          <a:p>
            <a:endParaRPr lang="en-US" b="1" dirty="0">
              <a:solidFill>
                <a:prstClr val="black"/>
              </a:solidFill>
            </a:endParaRPr>
          </a:p>
          <a:p>
            <a:endParaRPr lang="en-US" sz="1200" dirty="0">
              <a:solidFill>
                <a:prstClr val="white"/>
              </a:solidFill>
              <a:latin typeface="Arial"/>
              <a:cs typeface="Arial"/>
            </a:endParaRPr>
          </a:p>
        </p:txBody>
      </p:sp>
      <p:sp>
        <p:nvSpPr>
          <p:cNvPr id="17" name="TextBox 16"/>
          <p:cNvSpPr txBox="1"/>
          <p:nvPr/>
        </p:nvSpPr>
        <p:spPr>
          <a:xfrm>
            <a:off x="275397" y="2743200"/>
            <a:ext cx="3876969" cy="4478149"/>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Purpose: </a:t>
            </a:r>
            <a:r>
              <a:rPr lang="en-US" sz="1900" dirty="0">
                <a:latin typeface="Arial" panose="020B0604020202020204" pitchFamily="34" charset="0"/>
                <a:cs typeface="Arial" panose="020B0604020202020204" pitchFamily="34" charset="0"/>
              </a:rPr>
              <a:t>To provide informed feedback on Moving Forward task force findings and recommendations</a:t>
            </a:r>
            <a:r>
              <a:rPr lang="en-US" sz="1900" b="1"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endParaRPr lang="en-US" sz="1900" b="1" dirty="0">
              <a:solidFill>
                <a:prstClr val="black"/>
              </a:solidFill>
              <a:latin typeface="Arial" panose="020B0604020202020204" pitchFamily="34" charset="0"/>
              <a:cs typeface="Arial" panose="020B0604020202020204" pitchFamily="34" charset="0"/>
            </a:endParaRPr>
          </a:p>
          <a:p>
            <a:r>
              <a:rPr lang="en-US" sz="1900" b="1" dirty="0" smtClean="0">
                <a:solidFill>
                  <a:prstClr val="black"/>
                </a:solidFill>
                <a:latin typeface="Arial" panose="020B0604020202020204" pitchFamily="34" charset="0"/>
                <a:cs typeface="Arial" panose="020B0604020202020204" pitchFamily="34" charset="0"/>
              </a:rPr>
              <a:t>Rob McCabe, Chair</a:t>
            </a:r>
          </a:p>
          <a:p>
            <a:pPr marL="342900" indent="-342900">
              <a:buFont typeface="Arial" panose="020B0604020202020204" pitchFamily="34" charset="0"/>
              <a:buChar char="•"/>
            </a:pPr>
            <a:r>
              <a:rPr lang="en-US" sz="1900" dirty="0" smtClean="0">
                <a:solidFill>
                  <a:prstClr val="black"/>
                </a:solidFill>
                <a:latin typeface="Arial" panose="020B0604020202020204" pitchFamily="34" charset="0"/>
                <a:cs typeface="Arial" panose="020B0604020202020204" pitchFamily="34" charset="0"/>
              </a:rPr>
              <a:t>Chairman, Pinnacle Financial Partners</a:t>
            </a:r>
          </a:p>
          <a:p>
            <a:endParaRPr lang="en-US" sz="1900" dirty="0" smtClean="0">
              <a:solidFill>
                <a:prstClr val="black"/>
              </a:solidFill>
              <a:latin typeface="Arial" panose="020B0604020202020204" pitchFamily="34" charset="0"/>
              <a:cs typeface="Arial" panose="020B0604020202020204" pitchFamily="34" charset="0"/>
            </a:endParaRPr>
          </a:p>
          <a:p>
            <a:endParaRPr lang="en-US" sz="1900" b="1" dirty="0" smtClean="0">
              <a:solidFill>
                <a:prstClr val="black"/>
              </a:solidFill>
              <a:latin typeface="Arial" panose="020B0604020202020204" pitchFamily="34" charset="0"/>
              <a:cs typeface="Arial" panose="020B0604020202020204" pitchFamily="34" charset="0"/>
            </a:endParaRPr>
          </a:p>
          <a:p>
            <a:endParaRPr lang="en-US" sz="1900" dirty="0" smtClean="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a:p>
            <a:endParaRPr lang="en-US" sz="1900" dirty="0" smtClean="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a:p>
            <a:endParaRPr lang="en-US" sz="19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pic>
        <p:nvPicPr>
          <p:cNvPr id="18" name="Picture 17"/>
          <p:cNvPicPr>
            <a:picLocks noChangeAspect="1"/>
          </p:cNvPicPr>
          <p:nvPr/>
        </p:nvPicPr>
        <p:blipFill>
          <a:blip r:embed="rId3"/>
          <a:stretch>
            <a:fillRect/>
          </a:stretch>
        </p:blipFill>
        <p:spPr>
          <a:xfrm>
            <a:off x="381000" y="381000"/>
            <a:ext cx="4114800" cy="698810"/>
          </a:xfrm>
          <a:prstGeom prst="rect">
            <a:avLst/>
          </a:prstGeom>
        </p:spPr>
      </p:pic>
      <p:sp>
        <p:nvSpPr>
          <p:cNvPr id="19" name="TextBox 18"/>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prstClr val="white">
                    <a:lumMod val="75000"/>
                  </a:prstClr>
                </a:solidFill>
                <a:latin typeface="Arial"/>
                <a:cs typeface="Arial"/>
              </a:rPr>
              <a:t>#</a:t>
            </a:r>
            <a:r>
              <a:rPr lang="en-US" i="1" dirty="0" err="1" smtClean="0">
                <a:solidFill>
                  <a:prstClr val="white">
                    <a:lumMod val="75000"/>
                  </a:prstClr>
                </a:solidFill>
                <a:latin typeface="Arial"/>
                <a:cs typeface="Arial"/>
              </a:rPr>
              <a:t>movingforwardmidtn</a:t>
            </a:r>
            <a:endParaRPr lang="en-US" i="1" dirty="0">
              <a:solidFill>
                <a:prstClr val="white">
                  <a:lumMod val="75000"/>
                </a:prstClr>
              </a:solidFill>
              <a:latin typeface="Arial"/>
              <a:cs typeface="Arial"/>
            </a:endParaRPr>
          </a:p>
        </p:txBody>
      </p:sp>
      <p:cxnSp>
        <p:nvCxnSpPr>
          <p:cNvPr id="20" name="Straight Arrow Connector 19"/>
          <p:cNvCxnSpPr/>
          <p:nvPr/>
        </p:nvCxnSpPr>
        <p:spPr>
          <a:xfrm flipH="1" flipV="1">
            <a:off x="4634017" y="2254324"/>
            <a:ext cx="1010113" cy="831352"/>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639051" y="3517894"/>
            <a:ext cx="938346" cy="2754"/>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704381" y="4047652"/>
            <a:ext cx="968582" cy="1078337"/>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37719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28700" y="1843506"/>
            <a:ext cx="3486150" cy="369332"/>
          </a:xfrm>
          <a:prstGeom prst="rect">
            <a:avLst/>
          </a:prstGeom>
          <a:noFill/>
          <a:ln w="76200" cmpd="sng">
            <a:noFill/>
          </a:ln>
        </p:spPr>
        <p:txBody>
          <a:bodyPr wrap="square" rtlCol="0">
            <a:spAutoFit/>
          </a:bodyPr>
          <a:lstStyle/>
          <a:p>
            <a:pPr algn="dist"/>
            <a:r>
              <a:rPr lang="en-US" i="1" dirty="0" smtClean="0">
                <a:solidFill>
                  <a:srgbClr val="FFFFFF"/>
                </a:solidFill>
                <a:latin typeface="Arial"/>
                <a:cs typeface="Arial"/>
              </a:rPr>
              <a:t>Recommendation values</a:t>
            </a:r>
            <a:endParaRPr lang="en-US" i="1" dirty="0">
              <a:solidFill>
                <a:srgbClr val="FFFFFF"/>
              </a:solidFill>
              <a:latin typeface="Arial"/>
              <a:cs typeface="Arial"/>
            </a:endParaRPr>
          </a:p>
        </p:txBody>
      </p:sp>
      <p:sp>
        <p:nvSpPr>
          <p:cNvPr id="2" name="Rectangle 1"/>
          <p:cNvSpPr/>
          <p:nvPr/>
        </p:nvSpPr>
        <p:spPr>
          <a:xfrm>
            <a:off x="1028700" y="2344749"/>
            <a:ext cx="7905750" cy="3538597"/>
          </a:xfrm>
          <a:prstGeom prst="rect">
            <a:avLst/>
          </a:prstGeom>
        </p:spPr>
        <p:txBody>
          <a:bodyPr wrap="square">
            <a:spAutoFit/>
          </a:bodyPr>
          <a:lstStyle/>
          <a:p>
            <a:pPr marL="257175" indent="-257175">
              <a:lnSpc>
                <a:spcPct val="115000"/>
              </a:lnSpc>
              <a:spcAft>
                <a:spcPts val="750"/>
              </a:spcAft>
              <a:buFont typeface="Symbol" panose="05050102010706020507" pitchFamily="18" charset="2"/>
              <a:buChar char=""/>
            </a:pPr>
            <a:r>
              <a:rPr lang="en-US" sz="1275" b="1" dirty="0">
                <a:solidFill>
                  <a:prstClr val="black"/>
                </a:solidFill>
                <a:latin typeface="Arial" panose="020B0604020202020204" pitchFamily="34" charset="0"/>
                <a:ea typeface="Calibri" panose="020F0502020204030204" pitchFamily="34" charset="0"/>
                <a:cs typeface="Arial" panose="020B0604020202020204" pitchFamily="34" charset="0"/>
              </a:rPr>
              <a:t>Comprehensive: </a:t>
            </a:r>
            <a:r>
              <a:rPr lang="en-US" sz="1275" i="1" dirty="0">
                <a:solidFill>
                  <a:prstClr val="black"/>
                </a:solidFill>
                <a:latin typeface="Arial" panose="020B0604020202020204" pitchFamily="34" charset="0"/>
                <a:ea typeface="Calibri" panose="020F0502020204030204" pitchFamily="34" charset="0"/>
                <a:cs typeface="Arial" panose="020B0604020202020204" pitchFamily="34" charset="0"/>
              </a:rPr>
              <a:t>The plan should be regional, multimodal, and have projects we can implement in the next 1-3 years, the next 3-10 years, and longer-term projects and initiatives beyond the next 10 years.</a:t>
            </a:r>
            <a:endParaRPr lang="en-US" sz="127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Symbol" panose="05050102010706020507" pitchFamily="18" charset="2"/>
              <a:buChar char=""/>
            </a:pPr>
            <a:r>
              <a:rPr lang="en-US" sz="1275" b="1" dirty="0">
                <a:solidFill>
                  <a:prstClr val="black"/>
                </a:solidFill>
                <a:latin typeface="Arial" panose="020B0604020202020204" pitchFamily="34" charset="0"/>
                <a:ea typeface="Calibri" panose="020F0502020204030204" pitchFamily="34" charset="0"/>
                <a:cs typeface="Arial" panose="020B0604020202020204" pitchFamily="34" charset="0"/>
              </a:rPr>
              <a:t>User-friendly: </a:t>
            </a:r>
            <a:r>
              <a:rPr lang="en-US" sz="1275" i="1" dirty="0">
                <a:solidFill>
                  <a:prstClr val="black"/>
                </a:solidFill>
                <a:latin typeface="Arial" panose="020B0604020202020204" pitchFamily="34" charset="0"/>
                <a:ea typeface="Calibri" panose="020F0502020204030204" pitchFamily="34" charset="0"/>
                <a:cs typeface="Arial" panose="020B0604020202020204" pitchFamily="34" charset="0"/>
              </a:rPr>
              <a:t>Transit should be attractive, safe, convenient and easy to navigate.</a:t>
            </a:r>
            <a:endParaRPr lang="en-US" sz="127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Symbol" panose="05050102010706020507" pitchFamily="18" charset="2"/>
              <a:buChar char=""/>
            </a:pPr>
            <a:r>
              <a:rPr lang="en-US" sz="1275" b="1" dirty="0">
                <a:solidFill>
                  <a:prstClr val="black"/>
                </a:solidFill>
                <a:latin typeface="Arial" panose="020B0604020202020204" pitchFamily="34" charset="0"/>
                <a:ea typeface="Calibri" panose="020F0502020204030204" pitchFamily="34" charset="0"/>
                <a:cs typeface="Arial" panose="020B0604020202020204" pitchFamily="34" charset="0"/>
              </a:rPr>
              <a:t>Inclusive: </a:t>
            </a:r>
            <a:r>
              <a:rPr lang="en-US" sz="1275" i="1" dirty="0">
                <a:solidFill>
                  <a:prstClr val="black"/>
                </a:solidFill>
                <a:latin typeface="Arial" panose="020B0604020202020204" pitchFamily="34" charset="0"/>
                <a:ea typeface="Calibri" panose="020F0502020204030204" pitchFamily="34" charset="0"/>
                <a:cs typeface="Arial" panose="020B0604020202020204" pitchFamily="34" charset="0"/>
              </a:rPr>
              <a:t>The plan should provide affordable mobility options for riders who depend on public transportation, and choice riders, to equitably connect communities to work, education, recreation and commerce.</a:t>
            </a:r>
            <a:endParaRPr lang="en-US" sz="127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Symbol" panose="05050102010706020507" pitchFamily="18" charset="2"/>
              <a:buChar char=""/>
            </a:pPr>
            <a:r>
              <a:rPr lang="en-US" sz="1275" b="1" dirty="0">
                <a:solidFill>
                  <a:prstClr val="black"/>
                </a:solidFill>
                <a:latin typeface="Arial" panose="020B0604020202020204" pitchFamily="34" charset="0"/>
                <a:ea typeface="Calibri" panose="020F0502020204030204" pitchFamily="34" charset="0"/>
                <a:cs typeface="Arial" panose="020B0604020202020204" pitchFamily="34" charset="0"/>
              </a:rPr>
              <a:t>Fiscally responsible: </a:t>
            </a:r>
            <a:r>
              <a:rPr lang="en-US" sz="1275" i="1" dirty="0">
                <a:solidFill>
                  <a:prstClr val="black"/>
                </a:solidFill>
                <a:latin typeface="Arial" panose="020B0604020202020204" pitchFamily="34" charset="0"/>
                <a:ea typeface="Calibri" panose="020F0502020204030204" pitchFamily="34" charset="0"/>
                <a:cs typeface="Arial" panose="020B0604020202020204" pitchFamily="34" charset="0"/>
              </a:rPr>
              <a:t>Plan implementation should be guided by performance metrics, such as ridership, system efficiency and travel times through a transparent, public process.</a:t>
            </a:r>
            <a:endParaRPr lang="en-US" sz="127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Symbol" panose="05050102010706020507" pitchFamily="18" charset="2"/>
              <a:buChar char=""/>
            </a:pPr>
            <a:r>
              <a:rPr lang="en-US" sz="1275" b="1" dirty="0">
                <a:solidFill>
                  <a:srgbClr val="000000"/>
                </a:solidFill>
                <a:latin typeface="Arial" panose="020B0604020202020204" pitchFamily="34" charset="0"/>
                <a:ea typeface="Calibri" panose="020F0502020204030204" pitchFamily="34" charset="0"/>
                <a:cs typeface="Arial" panose="020B0604020202020204" pitchFamily="34" charset="0"/>
              </a:rPr>
              <a:t>Investment-focused</a:t>
            </a:r>
            <a:r>
              <a:rPr lang="en-US" sz="1275"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75" i="1" dirty="0">
                <a:solidFill>
                  <a:srgbClr val="000000"/>
                </a:solidFill>
                <a:latin typeface="Arial" panose="020B0604020202020204" pitchFamily="34" charset="0"/>
                <a:ea typeface="Calibri" panose="020F0502020204030204" pitchFamily="34" charset="0"/>
                <a:cs typeface="Arial" panose="020B0604020202020204" pitchFamily="34" charset="0"/>
              </a:rPr>
              <a:t>The plan should maximize transit’s potential to spur economic activity, development and jobs, with corridors prioritized based on the surrounding community’s willingness to encourage density and transit-oriented land use.</a:t>
            </a:r>
            <a:endParaRPr lang="en-US" sz="127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Symbol" panose="05050102010706020507" pitchFamily="18" charset="2"/>
              <a:buChar char=""/>
            </a:pPr>
            <a:r>
              <a:rPr lang="en-US" sz="1275" b="1" dirty="0">
                <a:solidFill>
                  <a:prstClr val="black"/>
                </a:solidFill>
                <a:latin typeface="Arial" panose="020B0604020202020204" pitchFamily="34" charset="0"/>
                <a:ea typeface="Calibri" panose="020F0502020204030204" pitchFamily="34" charset="0"/>
                <a:cs typeface="Arial" panose="020B0604020202020204" pitchFamily="34" charset="0"/>
              </a:rPr>
              <a:t>Innovative: </a:t>
            </a:r>
            <a:r>
              <a:rPr lang="en-US" sz="1275" i="1" dirty="0">
                <a:solidFill>
                  <a:prstClr val="black"/>
                </a:solidFill>
                <a:latin typeface="Arial" panose="020B0604020202020204" pitchFamily="34" charset="0"/>
                <a:ea typeface="Calibri" panose="020F0502020204030204" pitchFamily="34" charset="0"/>
                <a:cs typeface="Arial" panose="020B0604020202020204" pitchFamily="34" charset="0"/>
              </a:rPr>
              <a:t>The plan should be creative and future-ready, using the latest advances in technology, as well as being able to adapt and connect to new service models from the private and public sectors.</a:t>
            </a:r>
            <a:endParaRPr lang="en-US" sz="1275"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043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2343149"/>
            <a:ext cx="7210425" cy="1938992"/>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The Regional Transit Authority (RTA) and the Metropolitan Transit Authority (MTA) should begin with </a:t>
            </a:r>
            <a:r>
              <a:rPr lang="en-US" sz="2400" i="1" dirty="0">
                <a:solidFill>
                  <a:prstClr val="black"/>
                </a:solidFill>
                <a:latin typeface="Arial" panose="020B0604020202020204" pitchFamily="34" charset="0"/>
                <a:cs typeface="Arial" panose="020B0604020202020204" pitchFamily="34" charset="0"/>
              </a:rPr>
              <a:t>nMotion’s</a:t>
            </a:r>
            <a:r>
              <a:rPr lang="en-US" sz="2400" dirty="0">
                <a:solidFill>
                  <a:prstClr val="black"/>
                </a:solidFill>
                <a:latin typeface="Arial" panose="020B0604020202020204" pitchFamily="34" charset="0"/>
                <a:cs typeface="Arial" panose="020B0604020202020204" pitchFamily="34" charset="0"/>
              </a:rPr>
              <a:t> “comprehensive regional transit system” (scenario 1) as the starting point for developing a bold, regional transit plan. </a:t>
            </a: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1</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Tree>
    <p:extLst>
      <p:ext uri="{BB962C8B-B14F-4D97-AF65-F5344CB8AC3E}">
        <p14:creationId xmlns:p14="http://schemas.microsoft.com/office/powerpoint/2010/main" val="218852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2</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2" name="Rectangle 1"/>
          <p:cNvSpPr/>
          <p:nvPr/>
        </p:nvSpPr>
        <p:spPr>
          <a:xfrm>
            <a:off x="1028700" y="2343150"/>
            <a:ext cx="7105650" cy="3065455"/>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MTA/RTA’s long-term plan for regional transit should include high-capacity transit service, such as rail, between Nashville and the cities of Clarksville, Franklin/Spring Hill, Gallatin, Lebanon and Murfreesboro by engineering transit projects to be convertible to a higher-capacity service in the future. </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09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3</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2" name="Rectangle 1"/>
          <p:cNvSpPr/>
          <p:nvPr/>
        </p:nvSpPr>
        <p:spPr>
          <a:xfrm>
            <a:off x="1028700" y="2343149"/>
            <a:ext cx="7105650" cy="1791260"/>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cs typeface="Arial" panose="020B0604020202020204" pitchFamily="34" charset="0"/>
              </a:rPr>
              <a:t>The Nashville/Davidson County Mayor’s Office should develop a plan for downtown access and mobility across all modes by the end of the 2016 calendar year.</a:t>
            </a:r>
          </a:p>
        </p:txBody>
      </p:sp>
    </p:spTree>
    <p:extLst>
      <p:ext uri="{BB962C8B-B14F-4D97-AF65-F5344CB8AC3E}">
        <p14:creationId xmlns:p14="http://schemas.microsoft.com/office/powerpoint/2010/main" val="137527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8682" t="25350" r="22395" b="3814"/>
          <a:stretch/>
        </p:blipFill>
        <p:spPr>
          <a:xfrm>
            <a:off x="1651908" y="655263"/>
            <a:ext cx="6270511" cy="4711357"/>
          </a:xfrm>
          <a:prstGeom prst="rect">
            <a:avLst/>
          </a:prstGeom>
        </p:spPr>
      </p:pic>
      <p:sp>
        <p:nvSpPr>
          <p:cNvPr id="13" name="Rectangle 12"/>
          <p:cNvSpPr/>
          <p:nvPr/>
        </p:nvSpPr>
        <p:spPr>
          <a:xfrm>
            <a:off x="6750059" y="4972050"/>
            <a:ext cx="1504950" cy="1181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1060" eaLnBrk="1" fontAlgn="auto" hangingPunct="1">
              <a:spcBef>
                <a:spcPts val="0"/>
              </a:spcBef>
              <a:spcAft>
                <a:spcPts val="0"/>
              </a:spcAft>
            </a:pPr>
            <a:endParaRPr lang="en-US" sz="1725" dirty="0">
              <a:solidFill>
                <a:prstClr val="white"/>
              </a:solidFill>
            </a:endParaRPr>
          </a:p>
        </p:txBody>
      </p:sp>
      <p:pic>
        <p:nvPicPr>
          <p:cNvPr id="7" name="Picture 6"/>
          <p:cNvPicPr>
            <a:picLocks noChangeAspect="1"/>
          </p:cNvPicPr>
          <p:nvPr/>
        </p:nvPicPr>
        <p:blipFill rotWithShape="1">
          <a:blip r:embed="rId4"/>
          <a:srcRect l="46968" t="26956" r="26765" b="63328"/>
          <a:stretch/>
        </p:blipFill>
        <p:spPr>
          <a:xfrm>
            <a:off x="228600" y="5486400"/>
            <a:ext cx="5421630" cy="1253309"/>
          </a:xfrm>
          <a:prstGeom prst="rect">
            <a:avLst/>
          </a:prstGeom>
        </p:spPr>
      </p:pic>
    </p:spTree>
    <p:extLst>
      <p:ext uri="{BB962C8B-B14F-4D97-AF65-F5344CB8AC3E}">
        <p14:creationId xmlns:p14="http://schemas.microsoft.com/office/powerpoint/2010/main" val="166345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4</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2" name="Rectangle 1"/>
          <p:cNvSpPr/>
          <p:nvPr/>
        </p:nvSpPr>
        <p:spPr>
          <a:xfrm>
            <a:off x="1028700" y="2343149"/>
            <a:ext cx="7105650" cy="1791260"/>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cs typeface="Arial" panose="020B0604020202020204" pitchFamily="34" charset="0"/>
              </a:rPr>
              <a:t>Public agencies should prioritize transit projects based upon a community’s expected density level and land use policy, support of which are critical to the viability of transit infrastructure investment.</a:t>
            </a:r>
          </a:p>
        </p:txBody>
      </p:sp>
    </p:spTree>
    <p:extLst>
      <p:ext uri="{BB962C8B-B14F-4D97-AF65-F5344CB8AC3E}">
        <p14:creationId xmlns:p14="http://schemas.microsoft.com/office/powerpoint/2010/main" val="279520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5</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2" name="Rectangle 1"/>
          <p:cNvSpPr/>
          <p:nvPr/>
        </p:nvSpPr>
        <p:spPr>
          <a:xfrm>
            <a:off x="1028700" y="2343149"/>
            <a:ext cx="7105650" cy="1791260"/>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cs typeface="Arial" panose="020B0604020202020204" pitchFamily="34" charset="0"/>
              </a:rPr>
              <a:t>MTA should include a direct connection to the Nashville International Airport to the proposed light rail line on Murfreesboro Road between downtown Nashville and Bell Road.</a:t>
            </a:r>
          </a:p>
        </p:txBody>
      </p:sp>
    </p:spTree>
    <p:extLst>
      <p:ext uri="{BB962C8B-B14F-4D97-AF65-F5344CB8AC3E}">
        <p14:creationId xmlns:p14="http://schemas.microsoft.com/office/powerpoint/2010/main" val="150148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6</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3" name="Rectangle 2"/>
          <p:cNvSpPr/>
          <p:nvPr/>
        </p:nvSpPr>
        <p:spPr>
          <a:xfrm>
            <a:off x="1028700" y="2377619"/>
            <a:ext cx="7115175" cy="2215991"/>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ea typeface="Times New Roman" panose="02020603050405020304" pitchFamily="18" charset="0"/>
              </a:rPr>
              <a:t>The Middle Tennessee Mayors' Caucus, the State of Tennessee and other regional stakeholders should explore the feasibility of moving the Radnor Yard rail facility from South Nashville near Interstate 65 to a location in an outlying county.</a:t>
            </a:r>
            <a:endParaRPr lang="en-US" sz="2400" dirty="0">
              <a:solidFill>
                <a:prstClr val="black"/>
              </a:solidFill>
            </a:endParaRPr>
          </a:p>
        </p:txBody>
      </p:sp>
    </p:spTree>
    <p:extLst>
      <p:ext uri="{BB962C8B-B14F-4D97-AF65-F5344CB8AC3E}">
        <p14:creationId xmlns:p14="http://schemas.microsoft.com/office/powerpoint/2010/main" val="175635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7</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2" name="Rectangle 1"/>
          <p:cNvSpPr/>
          <p:nvPr/>
        </p:nvSpPr>
        <p:spPr>
          <a:xfrm>
            <a:off x="1047750" y="2410400"/>
            <a:ext cx="7153275" cy="1791260"/>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ea typeface="Times New Roman" panose="02020603050405020304" pitchFamily="18" charset="0"/>
              </a:rPr>
              <a:t>The State of Tennessee should develop and staff an Office of Public-Private Partnerships within the next year to ensure that governments in our state are ready to accept future P3 proposals.</a:t>
            </a:r>
            <a:endParaRPr lang="en-US" sz="2400" dirty="0">
              <a:solidFill>
                <a:prstClr val="black"/>
              </a:solidFill>
            </a:endParaRPr>
          </a:p>
        </p:txBody>
      </p:sp>
    </p:spTree>
    <p:extLst>
      <p:ext uri="{BB962C8B-B14F-4D97-AF65-F5344CB8AC3E}">
        <p14:creationId xmlns:p14="http://schemas.microsoft.com/office/powerpoint/2010/main" val="248364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50" y="2343150"/>
            <a:ext cx="5600700" cy="438582"/>
          </a:xfrm>
          <a:prstGeom prst="rect">
            <a:avLst/>
          </a:prstGeom>
          <a:noFill/>
        </p:spPr>
        <p:txBody>
          <a:bodyPr wrap="square" rtlCol="0">
            <a:spAutoFit/>
          </a:bodyPr>
          <a:lstStyle/>
          <a:p>
            <a:endParaRPr lang="en-US" sz="225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8</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3" name="Rectangle 2"/>
          <p:cNvSpPr/>
          <p:nvPr/>
        </p:nvSpPr>
        <p:spPr>
          <a:xfrm>
            <a:off x="1028700" y="2410400"/>
            <a:ext cx="7296150" cy="1791260"/>
          </a:xfrm>
          <a:prstGeom prst="rect">
            <a:avLst/>
          </a:prstGeom>
        </p:spPr>
        <p:txBody>
          <a:bodyPr wrap="square">
            <a:spAutoFit/>
          </a:bodyPr>
          <a:lstStyle/>
          <a:p>
            <a:pPr>
              <a:lnSpc>
                <a:spcPct val="115000"/>
              </a:lnSpc>
              <a:spcAft>
                <a:spcPts val="750"/>
              </a:spcAft>
            </a:pPr>
            <a:r>
              <a:rPr lang="en-US" sz="2400" dirty="0">
                <a:solidFill>
                  <a:prstClr val="black"/>
                </a:solidFill>
                <a:latin typeface="Arial" panose="020B0604020202020204" pitchFamily="34" charset="0"/>
                <a:ea typeface="Times New Roman" panose="02020603050405020304" pitchFamily="18" charset="0"/>
              </a:rPr>
              <a:t>RTA and the Transit Alliance of Middle Tennessee should host public conversations on transit regularly in the future, at least twice per year, within each of the counties adjacent to Davidson County.</a:t>
            </a:r>
            <a:endParaRPr lang="en-US" sz="2400" dirty="0">
              <a:solidFill>
                <a:prstClr val="black"/>
              </a:solidFill>
            </a:endParaRPr>
          </a:p>
        </p:txBody>
      </p:sp>
    </p:spTree>
    <p:extLst>
      <p:ext uri="{BB962C8B-B14F-4D97-AF65-F5344CB8AC3E}">
        <p14:creationId xmlns:p14="http://schemas.microsoft.com/office/powerpoint/2010/main" val="10812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8700" y="2343150"/>
            <a:ext cx="7543800" cy="2308324"/>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The upcoming MPO technology study should quantify the capital investment required to implement a modern intelligent transportation system (ITS) in each city and county in the region, as well as the number of trained staff needed to properly operate and maintain the system, in time for the 2017 budget process.</a:t>
            </a:r>
          </a:p>
        </p:txBody>
      </p:sp>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171700"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47750" y="1832004"/>
            <a:ext cx="2152650"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9</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Tree>
    <p:extLst>
      <p:ext uri="{BB962C8B-B14F-4D97-AF65-F5344CB8AC3E}">
        <p14:creationId xmlns:p14="http://schemas.microsoft.com/office/powerpoint/2010/main" val="18956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8750" y="1143000"/>
            <a:ext cx="3086100" cy="524108"/>
          </a:xfrm>
          <a:prstGeom prst="rect">
            <a:avLst/>
          </a:prstGeom>
        </p:spPr>
      </p:pic>
      <p:sp>
        <p:nvSpPr>
          <p:cNvPr id="8" name="Rectangle 7"/>
          <p:cNvSpPr/>
          <p:nvPr/>
        </p:nvSpPr>
        <p:spPr>
          <a:xfrm>
            <a:off x="1028700" y="1882601"/>
            <a:ext cx="2466975" cy="285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062037" y="1824677"/>
            <a:ext cx="2319338" cy="369332"/>
          </a:xfrm>
          <a:prstGeom prst="rect">
            <a:avLst/>
          </a:prstGeom>
          <a:noFill/>
          <a:ln w="76200" cmpd="sng">
            <a:noFill/>
          </a:ln>
        </p:spPr>
        <p:txBody>
          <a:bodyPr wrap="square" rtlCol="0">
            <a:spAutoFit/>
          </a:bodyPr>
          <a:lstStyle/>
          <a:p>
            <a:pPr algn="dist"/>
            <a:r>
              <a:rPr lang="en-US" i="1" dirty="0">
                <a:solidFill>
                  <a:srgbClr val="FFFFFF"/>
                </a:solidFill>
                <a:latin typeface="Arial"/>
                <a:cs typeface="Arial"/>
              </a:rPr>
              <a:t>recommendation 10</a:t>
            </a:r>
          </a:p>
        </p:txBody>
      </p:sp>
      <p:sp>
        <p:nvSpPr>
          <p:cNvPr id="6" name="TextBox 5"/>
          <p:cNvSpPr txBox="1"/>
          <p:nvPr/>
        </p:nvSpPr>
        <p:spPr>
          <a:xfrm>
            <a:off x="5402356" y="5600700"/>
            <a:ext cx="2571750" cy="300082"/>
          </a:xfrm>
          <a:prstGeom prst="rect">
            <a:avLst/>
          </a:prstGeom>
          <a:noFill/>
          <a:ln w="76200" cmpd="sng">
            <a:noFill/>
          </a:ln>
        </p:spPr>
        <p:txBody>
          <a:bodyPr wrap="square" rtlCol="0">
            <a:spAutoFit/>
          </a:bodyPr>
          <a:lstStyle/>
          <a:p>
            <a:pPr algn="r"/>
            <a:r>
              <a:rPr lang="en-US" sz="1350" i="1" dirty="0">
                <a:solidFill>
                  <a:prstClr val="white">
                    <a:lumMod val="75000"/>
                  </a:prstClr>
                </a:solidFill>
                <a:latin typeface="Arial"/>
                <a:cs typeface="Arial"/>
              </a:rPr>
              <a:t>#movingforwardmidtn</a:t>
            </a:r>
          </a:p>
        </p:txBody>
      </p:sp>
      <p:sp>
        <p:nvSpPr>
          <p:cNvPr id="2" name="Rectangle 1"/>
          <p:cNvSpPr/>
          <p:nvPr/>
        </p:nvSpPr>
        <p:spPr>
          <a:xfrm>
            <a:off x="1028700" y="2383845"/>
            <a:ext cx="6945406" cy="2215991"/>
          </a:xfrm>
          <a:prstGeom prst="rect">
            <a:avLst/>
          </a:prstGeom>
        </p:spPr>
        <p:txBody>
          <a:bodyPr wrap="square">
            <a:spAutoFit/>
          </a:bodyPr>
          <a:lstStyle/>
          <a:p>
            <a:pPr>
              <a:lnSpc>
                <a:spcPct val="115000"/>
              </a:lnSpc>
              <a:spcAft>
                <a:spcPts val="750"/>
              </a:spcAft>
            </a:pPr>
            <a:r>
              <a:rPr lang="en-US" sz="2400" dirty="0">
                <a:solidFill>
                  <a:srgbClr val="000000"/>
                </a:solidFill>
                <a:latin typeface="Arial" panose="020B0604020202020204" pitchFamily="34" charset="0"/>
                <a:ea typeface="Times New Roman" panose="02020603050405020304" pitchFamily="18" charset="0"/>
              </a:rPr>
              <a:t>MTA/RTA should incorporate into the completed </a:t>
            </a:r>
            <a:r>
              <a:rPr lang="en-US" sz="2400" i="1" dirty="0">
                <a:solidFill>
                  <a:srgbClr val="000000"/>
                </a:solidFill>
                <a:latin typeface="Arial" panose="020B0604020202020204" pitchFamily="34" charset="0"/>
                <a:ea typeface="Times New Roman" panose="02020603050405020304" pitchFamily="18" charset="0"/>
              </a:rPr>
              <a:t>nMotion</a:t>
            </a:r>
            <a:r>
              <a:rPr lang="en-US" sz="2400" dirty="0">
                <a:solidFill>
                  <a:srgbClr val="000000"/>
                </a:solidFill>
                <a:latin typeface="Arial" panose="020B0604020202020204" pitchFamily="34" charset="0"/>
                <a:ea typeface="Times New Roman" panose="02020603050405020304" pitchFamily="18" charset="0"/>
              </a:rPr>
              <a:t> plan a reference to how future autonomous vehicle technologies could potentially be integrated into the overall transit service strategy for the region.</a:t>
            </a:r>
            <a:endParaRPr lang="en-US" sz="2400" dirty="0">
              <a:solidFill>
                <a:prstClr val="black"/>
              </a:solidFill>
            </a:endParaRPr>
          </a:p>
        </p:txBody>
      </p:sp>
    </p:spTree>
    <p:extLst>
      <p:ext uri="{BB962C8B-B14F-4D97-AF65-F5344CB8AC3E}">
        <p14:creationId xmlns:p14="http://schemas.microsoft.com/office/powerpoint/2010/main" val="1814389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p:cNvCxnSpPr/>
          <p:nvPr/>
        </p:nvCxnSpPr>
        <p:spPr>
          <a:xfrm>
            <a:off x="5721152" y="3997043"/>
            <a:ext cx="742046" cy="2754"/>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8" name="Content Placeholder 7"/>
          <p:cNvSpPr txBox="1">
            <a:spLocks/>
          </p:cNvSpPr>
          <p:nvPr/>
        </p:nvSpPr>
        <p:spPr>
          <a:xfrm>
            <a:off x="192309" y="4069073"/>
            <a:ext cx="4379691"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285750"/>
            <a:endParaRPr lang="en-US" sz="1400" dirty="0" smtClean="0">
              <a:solidFill>
                <a:prstClr val="black"/>
              </a:solidFill>
            </a:endParaRPr>
          </a:p>
        </p:txBody>
      </p:sp>
      <p:cxnSp>
        <p:nvCxnSpPr>
          <p:cNvPr id="4" name="Straight Arrow Connector 3"/>
          <p:cNvCxnSpPr/>
          <p:nvPr/>
        </p:nvCxnSpPr>
        <p:spPr>
          <a:xfrm>
            <a:off x="2973279" y="3997043"/>
            <a:ext cx="742046" cy="2754"/>
          </a:xfrm>
          <a:prstGeom prst="straightConnector1">
            <a:avLst/>
          </a:prstGeom>
          <a:ln w="5715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structure</a:t>
            </a:r>
            <a:endParaRPr lang="en-US" sz="2400" i="1" dirty="0">
              <a:solidFill>
                <a:srgbClr val="FFFFFF"/>
              </a:solidFill>
              <a:latin typeface="Arial"/>
              <a:cs typeface="Arial"/>
            </a:endParaRPr>
          </a:p>
        </p:txBody>
      </p:sp>
      <p:pic>
        <p:nvPicPr>
          <p:cNvPr id="17" name="Picture 16"/>
          <p:cNvPicPr>
            <a:picLocks noChangeAspect="1"/>
          </p:cNvPicPr>
          <p:nvPr/>
        </p:nvPicPr>
        <p:blipFill>
          <a:blip r:embed="rId3"/>
          <a:stretch>
            <a:fillRect/>
          </a:stretch>
        </p:blipFill>
        <p:spPr>
          <a:xfrm>
            <a:off x="381000" y="381000"/>
            <a:ext cx="4114800" cy="698810"/>
          </a:xfrm>
          <a:prstGeom prst="rect">
            <a:avLst/>
          </a:prstGeom>
        </p:spPr>
      </p:pic>
      <p:sp>
        <p:nvSpPr>
          <p:cNvPr id="18" name="TextBox 17"/>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grpSp>
        <p:nvGrpSpPr>
          <p:cNvPr id="10" name="Group 9"/>
          <p:cNvGrpSpPr/>
          <p:nvPr/>
        </p:nvGrpSpPr>
        <p:grpSpPr>
          <a:xfrm>
            <a:off x="6057470" y="2833045"/>
            <a:ext cx="2759005" cy="2258019"/>
            <a:chOff x="529114" y="2863122"/>
            <a:chExt cx="2759005" cy="2258019"/>
          </a:xfrm>
        </p:grpSpPr>
        <p:sp>
          <p:nvSpPr>
            <p:cNvPr id="14" name="Oval 13"/>
            <p:cNvSpPr/>
            <p:nvPr/>
          </p:nvSpPr>
          <p:spPr>
            <a:xfrm>
              <a:off x="554309" y="2863122"/>
              <a:ext cx="2733810" cy="2258019"/>
            </a:xfrm>
            <a:prstGeom prst="ellipse">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 name="TextBox 8"/>
            <p:cNvSpPr txBox="1"/>
            <p:nvPr/>
          </p:nvSpPr>
          <p:spPr>
            <a:xfrm>
              <a:off x="529114" y="2996415"/>
              <a:ext cx="2680070" cy="1200329"/>
            </a:xfrm>
            <a:prstGeom prst="rect">
              <a:avLst/>
            </a:prstGeom>
            <a:noFill/>
          </p:spPr>
          <p:txBody>
            <a:bodyPr wrap="square" rtlCol="0">
              <a:spAutoFit/>
            </a:bodyPr>
            <a:lstStyle/>
            <a:p>
              <a:pPr algn="ctr"/>
              <a:r>
                <a:rPr lang="en-US" sz="7200" b="1" dirty="0" smtClean="0">
                  <a:solidFill>
                    <a:prstClr val="black"/>
                  </a:solidFill>
                  <a:latin typeface="Arial"/>
                  <a:cs typeface="Arial"/>
                </a:rPr>
                <a:t>2018</a:t>
              </a:r>
            </a:p>
          </p:txBody>
        </p:sp>
        <p:sp>
          <p:nvSpPr>
            <p:cNvPr id="27" name="TextBox 26"/>
            <p:cNvSpPr txBox="1"/>
            <p:nvPr/>
          </p:nvSpPr>
          <p:spPr>
            <a:xfrm>
              <a:off x="690608" y="3920477"/>
              <a:ext cx="2461212" cy="1200329"/>
            </a:xfrm>
            <a:prstGeom prst="rect">
              <a:avLst/>
            </a:prstGeom>
            <a:noFill/>
          </p:spPr>
          <p:txBody>
            <a:bodyPr wrap="square" rtlCol="0">
              <a:spAutoFit/>
            </a:bodyPr>
            <a:lstStyle/>
            <a:p>
              <a:pPr algn="ctr"/>
              <a:r>
                <a:rPr lang="en-US" sz="3600" b="1" dirty="0" smtClean="0">
                  <a:solidFill>
                    <a:schemeClr val="bg1"/>
                  </a:solidFill>
                  <a:latin typeface="Arial"/>
                  <a:cs typeface="Arial"/>
                </a:rPr>
                <a:t>Start the work</a:t>
              </a:r>
            </a:p>
          </p:txBody>
        </p:sp>
      </p:grpSp>
      <p:grpSp>
        <p:nvGrpSpPr>
          <p:cNvPr id="54" name="Group 53"/>
          <p:cNvGrpSpPr/>
          <p:nvPr/>
        </p:nvGrpSpPr>
        <p:grpSpPr>
          <a:xfrm>
            <a:off x="-229905" y="2854461"/>
            <a:ext cx="3763084" cy="2258019"/>
            <a:chOff x="4069" y="2863122"/>
            <a:chExt cx="3763084" cy="2258019"/>
          </a:xfrm>
        </p:grpSpPr>
        <p:sp>
          <p:nvSpPr>
            <p:cNvPr id="55" name="Oval 54"/>
            <p:cNvSpPr/>
            <p:nvPr/>
          </p:nvSpPr>
          <p:spPr>
            <a:xfrm>
              <a:off x="554309" y="2863122"/>
              <a:ext cx="2733810" cy="2258019"/>
            </a:xfrm>
            <a:prstGeom prst="ellipse">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56" name="TextBox 55"/>
            <p:cNvSpPr txBox="1"/>
            <p:nvPr/>
          </p:nvSpPr>
          <p:spPr>
            <a:xfrm>
              <a:off x="529114" y="2996415"/>
              <a:ext cx="2680070" cy="1200329"/>
            </a:xfrm>
            <a:prstGeom prst="rect">
              <a:avLst/>
            </a:prstGeom>
            <a:noFill/>
          </p:spPr>
          <p:txBody>
            <a:bodyPr wrap="square" rtlCol="0">
              <a:spAutoFit/>
            </a:bodyPr>
            <a:lstStyle/>
            <a:p>
              <a:pPr algn="ctr"/>
              <a:r>
                <a:rPr lang="en-US" sz="7200" b="1" dirty="0" smtClean="0">
                  <a:solidFill>
                    <a:prstClr val="black"/>
                  </a:solidFill>
                  <a:latin typeface="Arial"/>
                  <a:cs typeface="Arial"/>
                </a:rPr>
                <a:t>2016</a:t>
              </a:r>
            </a:p>
          </p:txBody>
        </p:sp>
        <p:sp>
          <p:nvSpPr>
            <p:cNvPr id="57" name="TextBox 56"/>
            <p:cNvSpPr txBox="1"/>
            <p:nvPr/>
          </p:nvSpPr>
          <p:spPr>
            <a:xfrm>
              <a:off x="4069" y="3959840"/>
              <a:ext cx="3763084" cy="707886"/>
            </a:xfrm>
            <a:prstGeom prst="rect">
              <a:avLst/>
            </a:prstGeom>
            <a:noFill/>
          </p:spPr>
          <p:txBody>
            <a:bodyPr wrap="square" rtlCol="0">
              <a:spAutoFit/>
            </a:bodyPr>
            <a:lstStyle/>
            <a:p>
              <a:pPr algn="ctr"/>
              <a:r>
                <a:rPr lang="en-US" sz="4000" b="1" dirty="0" smtClean="0">
                  <a:solidFill>
                    <a:schemeClr val="bg1"/>
                  </a:solidFill>
                  <a:latin typeface="Arial"/>
                  <a:cs typeface="Arial"/>
                </a:rPr>
                <a:t>The Plan</a:t>
              </a:r>
            </a:p>
          </p:txBody>
        </p:sp>
      </p:grpSp>
      <p:grpSp>
        <p:nvGrpSpPr>
          <p:cNvPr id="58" name="Group 57"/>
          <p:cNvGrpSpPr/>
          <p:nvPr/>
        </p:nvGrpSpPr>
        <p:grpSpPr>
          <a:xfrm>
            <a:off x="2651260" y="2884063"/>
            <a:ext cx="3763084" cy="2258019"/>
            <a:chOff x="39672" y="2863122"/>
            <a:chExt cx="3763084" cy="2258019"/>
          </a:xfrm>
        </p:grpSpPr>
        <p:sp>
          <p:nvSpPr>
            <p:cNvPr id="59" name="Oval 58"/>
            <p:cNvSpPr/>
            <p:nvPr/>
          </p:nvSpPr>
          <p:spPr>
            <a:xfrm>
              <a:off x="554309" y="2863122"/>
              <a:ext cx="2733810" cy="2258019"/>
            </a:xfrm>
            <a:prstGeom prst="ellipse">
              <a:avLst/>
            </a:prstGeom>
            <a:solidFill>
              <a:srgbClr val="2E9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0" name="TextBox 59"/>
            <p:cNvSpPr txBox="1"/>
            <p:nvPr/>
          </p:nvSpPr>
          <p:spPr>
            <a:xfrm>
              <a:off x="575742" y="2996415"/>
              <a:ext cx="2680070" cy="1200329"/>
            </a:xfrm>
            <a:prstGeom prst="rect">
              <a:avLst/>
            </a:prstGeom>
            <a:noFill/>
          </p:spPr>
          <p:txBody>
            <a:bodyPr wrap="square" rtlCol="0">
              <a:spAutoFit/>
            </a:bodyPr>
            <a:lstStyle/>
            <a:p>
              <a:pPr algn="ctr"/>
              <a:r>
                <a:rPr lang="en-US" sz="7200" b="1" dirty="0" smtClean="0">
                  <a:solidFill>
                    <a:prstClr val="black"/>
                  </a:solidFill>
                  <a:latin typeface="Arial"/>
                  <a:cs typeface="Arial"/>
                </a:rPr>
                <a:t>2017</a:t>
              </a:r>
            </a:p>
          </p:txBody>
        </p:sp>
        <p:sp>
          <p:nvSpPr>
            <p:cNvPr id="61" name="TextBox 60"/>
            <p:cNvSpPr txBox="1"/>
            <p:nvPr/>
          </p:nvSpPr>
          <p:spPr>
            <a:xfrm>
              <a:off x="39672" y="3917390"/>
              <a:ext cx="3763084" cy="707886"/>
            </a:xfrm>
            <a:prstGeom prst="rect">
              <a:avLst/>
            </a:prstGeom>
            <a:noFill/>
          </p:spPr>
          <p:txBody>
            <a:bodyPr wrap="square" rtlCol="0">
              <a:spAutoFit/>
            </a:bodyPr>
            <a:lstStyle/>
            <a:p>
              <a:pPr algn="ctr"/>
              <a:r>
                <a:rPr lang="en-US" sz="4000" b="1" dirty="0" smtClean="0">
                  <a:solidFill>
                    <a:schemeClr val="bg1"/>
                  </a:solidFill>
                  <a:latin typeface="Arial"/>
                  <a:cs typeface="Arial"/>
                </a:rPr>
                <a:t>Funding</a:t>
              </a:r>
            </a:p>
          </p:txBody>
        </p:sp>
      </p:grpSp>
    </p:spTree>
    <p:extLst>
      <p:ext uri="{BB962C8B-B14F-4D97-AF65-F5344CB8AC3E}">
        <p14:creationId xmlns:p14="http://schemas.microsoft.com/office/powerpoint/2010/main" val="196739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9448800" cy="69342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p:nvPicPr>
        <p:blipFill>
          <a:blip r:embed="rId2"/>
          <a:stretch>
            <a:fillRect/>
          </a:stretch>
        </p:blipFill>
        <p:spPr>
          <a:xfrm>
            <a:off x="533400" y="2667000"/>
            <a:ext cx="8077200" cy="1370096"/>
          </a:xfrm>
          <a:prstGeom prst="rect">
            <a:avLst/>
          </a:prstGeom>
        </p:spPr>
      </p:pic>
      <p:cxnSp>
        <p:nvCxnSpPr>
          <p:cNvPr id="11" name="Straight Connector 10"/>
          <p:cNvCxnSpPr/>
          <p:nvPr/>
        </p:nvCxnSpPr>
        <p:spPr>
          <a:xfrm>
            <a:off x="-609600" y="2209800"/>
            <a:ext cx="105918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4495800"/>
            <a:ext cx="105918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126552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533400"/>
            <a:ext cx="8763000" cy="6572250"/>
            <a:chOff x="0" y="0"/>
            <a:chExt cx="9144000" cy="6858000"/>
          </a:xfrm>
        </p:grpSpPr>
        <p:pic>
          <p:nvPicPr>
            <p:cNvPr id="4098" name="Picture 2" descr="C:\Users\lmoore\AppData\Local\Temp\the_cost_of_commu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81000"/>
              <a:ext cx="4648200" cy="369332"/>
            </a:xfrm>
            <a:prstGeom prst="rect">
              <a:avLst/>
            </a:prstGeom>
            <a:solidFill>
              <a:schemeClr val="bg1"/>
            </a:solidFill>
          </p:spPr>
          <p:txBody>
            <a:bodyPr wrap="square" rtlCol="0">
              <a:spAutoFit/>
            </a:bodyPr>
            <a:lstStyle/>
            <a:p>
              <a:endParaRPr lang="en-US" dirty="0"/>
            </a:p>
          </p:txBody>
        </p:sp>
      </p:grpSp>
      <p:sp>
        <p:nvSpPr>
          <p:cNvPr id="3" name="TextBox 2"/>
          <p:cNvSpPr txBox="1"/>
          <p:nvPr/>
        </p:nvSpPr>
        <p:spPr>
          <a:xfrm>
            <a:off x="381000" y="6596390"/>
            <a:ext cx="4191000" cy="261610"/>
          </a:xfrm>
          <a:prstGeom prst="rect">
            <a:avLst/>
          </a:prstGeom>
          <a:noFill/>
        </p:spPr>
        <p:txBody>
          <a:bodyPr wrap="square" rtlCol="0">
            <a:spAutoFit/>
          </a:bodyPr>
          <a:lstStyle/>
          <a:p>
            <a:r>
              <a:rPr lang="en-US" sz="1100" i="1" dirty="0" smtClean="0">
                <a:solidFill>
                  <a:schemeClr val="bg1">
                    <a:lumMod val="50000"/>
                  </a:schemeClr>
                </a:solidFill>
                <a:latin typeface="Arial"/>
                <a:cs typeface="Arial"/>
              </a:rPr>
              <a:t>Source: Texas Transportation Institute, 2011</a:t>
            </a:r>
            <a:endParaRPr lang="en-US" sz="1100" i="1" dirty="0">
              <a:solidFill>
                <a:schemeClr val="bg1">
                  <a:lumMod val="50000"/>
                </a:schemeClr>
              </a:solidFill>
              <a:latin typeface="Arial"/>
              <a:cs typeface="Arial"/>
            </a:endParaRPr>
          </a:p>
        </p:txBody>
      </p:sp>
      <p:sp>
        <p:nvSpPr>
          <p:cNvPr id="8" name="TextBox 7"/>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3882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5752" y="609601"/>
            <a:ext cx="8112166" cy="6084332"/>
            <a:chOff x="10886" y="0"/>
            <a:chExt cx="9143688" cy="6858000"/>
          </a:xfrm>
        </p:grpSpPr>
        <p:pic>
          <p:nvPicPr>
            <p:cNvPr id="27650" name="Picture 2" descr="S:\Growth Team\Courtney Cotton\vital signs ppt\vital_signs_ppt_FINAL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0"/>
              <a:ext cx="9143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28600"/>
              <a:ext cx="8839200" cy="369332"/>
            </a:xfrm>
            <a:prstGeom prst="rect">
              <a:avLst/>
            </a:prstGeom>
            <a:solidFill>
              <a:schemeClr val="bg1"/>
            </a:solidFill>
          </p:spPr>
          <p:txBody>
            <a:bodyPr wrap="square" rtlCol="0">
              <a:spAutoFit/>
            </a:bodyPr>
            <a:lstStyle/>
            <a:p>
              <a:endParaRPr lang="en-US" dirty="0"/>
            </a:p>
          </p:txBody>
        </p:sp>
      </p:grpSp>
      <p:pic>
        <p:nvPicPr>
          <p:cNvPr id="7" name="Picture 6"/>
          <p:cNvPicPr>
            <a:picLocks noChangeAspect="1"/>
          </p:cNvPicPr>
          <p:nvPr/>
        </p:nvPicPr>
        <p:blipFill>
          <a:blip r:embed="rId3"/>
          <a:stretch>
            <a:fillRect/>
          </a:stretch>
        </p:blipFill>
        <p:spPr>
          <a:xfrm>
            <a:off x="381000" y="381000"/>
            <a:ext cx="4114800" cy="698810"/>
          </a:xfrm>
          <a:prstGeom prst="rect">
            <a:avLst/>
          </a:prstGeom>
        </p:spPr>
      </p:pic>
      <p:sp>
        <p:nvSpPr>
          <p:cNvPr id="9" name="TextBox 8"/>
          <p:cNvSpPr txBox="1"/>
          <p:nvPr/>
        </p:nvSpPr>
        <p:spPr>
          <a:xfrm>
            <a:off x="-381000" y="6596390"/>
            <a:ext cx="4191000" cy="261610"/>
          </a:xfrm>
          <a:prstGeom prst="rect">
            <a:avLst/>
          </a:prstGeom>
          <a:noFill/>
        </p:spPr>
        <p:txBody>
          <a:bodyPr wrap="square" rtlCol="0">
            <a:spAutoFit/>
          </a:bodyPr>
          <a:lstStyle/>
          <a:p>
            <a:pPr algn="r"/>
            <a:r>
              <a:rPr lang="en-US" sz="1100" i="1" dirty="0">
                <a:solidFill>
                  <a:schemeClr val="bg1">
                    <a:lumMod val="50000"/>
                  </a:schemeClr>
                </a:solidFill>
                <a:latin typeface="Arial"/>
                <a:cs typeface="Arial"/>
              </a:rPr>
              <a:t>Source: Center for Neighborhood Technology, 2011</a:t>
            </a:r>
          </a:p>
        </p:txBody>
      </p:sp>
      <p:sp>
        <p:nvSpPr>
          <p:cNvPr id="8" name="TextBox 7"/>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36103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257" y="219274"/>
            <a:ext cx="7950827" cy="1588127"/>
          </a:xfrm>
          <a:prstGeom prst="rect">
            <a:avLst/>
          </a:prstGeom>
          <a:noFill/>
        </p:spPr>
        <p:txBody>
          <a:bodyPr wrap="square" rtlCol="0">
            <a:spAutoFit/>
          </a:bodyPr>
          <a:lstStyle/>
          <a:p>
            <a:pPr defTabSz="431060" eaLnBrk="1" fontAlgn="auto" hangingPunct="1">
              <a:lnSpc>
                <a:spcPct val="120000"/>
              </a:lnSpc>
              <a:spcBef>
                <a:spcPts val="0"/>
              </a:spcBef>
              <a:spcAft>
                <a:spcPts val="0"/>
              </a:spcAft>
            </a:pPr>
            <a:r>
              <a:rPr lang="en-US" sz="2100" dirty="0">
                <a:solidFill>
                  <a:prstClr val="black"/>
                </a:solidFill>
                <a:latin typeface="Arial"/>
                <a:cs typeface="Arial"/>
              </a:rPr>
              <a:t>“If it meant that the region could significantly expand mass transit choices, I would be willing to pay slightly more in some type of tax or fee to help pay for it.”</a:t>
            </a:r>
            <a:endParaRPr lang="en-US" sz="2100" i="1" dirty="0">
              <a:solidFill>
                <a:prstClr val="white">
                  <a:lumMod val="50000"/>
                </a:prstClr>
              </a:solidFill>
              <a:latin typeface="Arial"/>
              <a:cs typeface="Arial"/>
            </a:endParaRPr>
          </a:p>
          <a:p>
            <a:pPr defTabSz="431060" eaLnBrk="1" fontAlgn="auto" hangingPunct="1">
              <a:lnSpc>
                <a:spcPct val="120000"/>
              </a:lnSpc>
              <a:spcBef>
                <a:spcPts val="0"/>
              </a:spcBef>
              <a:spcAft>
                <a:spcPts val="0"/>
              </a:spcAft>
            </a:pPr>
            <a:r>
              <a:rPr lang="en-US" sz="900" i="1" dirty="0">
                <a:solidFill>
                  <a:prstClr val="white">
                    <a:lumMod val="50000"/>
                  </a:prstClr>
                </a:solidFill>
                <a:latin typeface="Arial"/>
                <a:cs typeface="Arial"/>
              </a:rPr>
              <a:t>Source: Regional Attitudinal Survey, Nashville Area MPO, 2014</a:t>
            </a:r>
            <a:br>
              <a:rPr lang="en-US" sz="900" i="1" dirty="0">
                <a:solidFill>
                  <a:prstClr val="white">
                    <a:lumMod val="50000"/>
                  </a:prstClr>
                </a:solidFill>
                <a:latin typeface="Arial"/>
                <a:cs typeface="Arial"/>
              </a:rPr>
            </a:br>
            <a:endParaRPr lang="en-US" sz="900" b="1" i="1" dirty="0">
              <a:solidFill>
                <a:prstClr val="white">
                  <a:lumMod val="50000"/>
                </a:prstClr>
              </a:solidFill>
              <a:latin typeface="Arial"/>
              <a:cs typeface="Arial"/>
            </a:endParaRPr>
          </a:p>
        </p:txBody>
      </p:sp>
      <p:pic>
        <p:nvPicPr>
          <p:cNvPr id="6" name="Picture 5"/>
          <p:cNvPicPr>
            <a:picLocks noChangeAspect="1"/>
          </p:cNvPicPr>
          <p:nvPr/>
        </p:nvPicPr>
        <p:blipFill>
          <a:blip r:embed="rId3"/>
          <a:stretch>
            <a:fillRect/>
          </a:stretch>
        </p:blipFill>
        <p:spPr>
          <a:xfrm>
            <a:off x="594257" y="6354088"/>
            <a:ext cx="1320242" cy="365381"/>
          </a:xfrm>
          <a:prstGeom prst="rect">
            <a:avLst/>
          </a:prstGeom>
        </p:spPr>
      </p:pic>
      <p:sp>
        <p:nvSpPr>
          <p:cNvPr id="8" name="TextBox 7"/>
          <p:cNvSpPr txBox="1"/>
          <p:nvPr/>
        </p:nvSpPr>
        <p:spPr>
          <a:xfrm>
            <a:off x="1200593" y="2605105"/>
            <a:ext cx="2679314" cy="1366528"/>
          </a:xfrm>
          <a:prstGeom prst="rect">
            <a:avLst/>
          </a:prstGeom>
          <a:noFill/>
        </p:spPr>
        <p:txBody>
          <a:bodyPr wrap="square" rtlCol="0">
            <a:spAutoFit/>
          </a:bodyPr>
          <a:lstStyle/>
          <a:p>
            <a:pPr algn="ctr" defTabSz="431060" eaLnBrk="1" fontAlgn="auto" hangingPunct="1">
              <a:lnSpc>
                <a:spcPct val="120000"/>
              </a:lnSpc>
              <a:spcBef>
                <a:spcPts val="0"/>
              </a:spcBef>
              <a:spcAft>
                <a:spcPts val="0"/>
              </a:spcAft>
            </a:pPr>
            <a:r>
              <a:rPr lang="en-US" sz="1725" b="1" dirty="0">
                <a:solidFill>
                  <a:prstClr val="black"/>
                </a:solidFill>
                <a:latin typeface="Arial"/>
                <a:cs typeface="Arial"/>
              </a:rPr>
              <a:t>Nashville MTA spends </a:t>
            </a:r>
            <a:r>
              <a:rPr lang="en-US" sz="1725" b="1" dirty="0">
                <a:solidFill>
                  <a:srgbClr val="00B6D3"/>
                </a:solidFill>
                <a:latin typeface="Arial"/>
                <a:cs typeface="Arial"/>
              </a:rPr>
              <a:t>$96.61 per capita </a:t>
            </a:r>
            <a:r>
              <a:rPr lang="en-US" sz="1725" b="1" dirty="0">
                <a:solidFill>
                  <a:prstClr val="black"/>
                </a:solidFill>
                <a:latin typeface="Arial"/>
                <a:cs typeface="Arial"/>
              </a:rPr>
              <a:t>on funding, falling behind many peer cities.</a:t>
            </a:r>
            <a:endParaRPr lang="en-US" sz="1200" b="1" i="1" dirty="0">
              <a:solidFill>
                <a:prstClr val="white">
                  <a:lumMod val="50000"/>
                </a:prstClr>
              </a:solidFill>
              <a:latin typeface="Arial"/>
              <a:cs typeface="Arial"/>
            </a:endParaRPr>
          </a:p>
        </p:txBody>
      </p:sp>
      <p:pic>
        <p:nvPicPr>
          <p:cNvPr id="10" name="Picture 9"/>
          <p:cNvPicPr>
            <a:picLocks noChangeAspect="1"/>
          </p:cNvPicPr>
          <p:nvPr/>
        </p:nvPicPr>
        <p:blipFill rotWithShape="1">
          <a:blip r:embed="rId4"/>
          <a:srcRect r="4687"/>
          <a:stretch/>
        </p:blipFill>
        <p:spPr>
          <a:xfrm>
            <a:off x="677569" y="1853338"/>
            <a:ext cx="7867515" cy="3993152"/>
          </a:xfrm>
          <a:prstGeom prst="rect">
            <a:avLst/>
          </a:prstGeom>
        </p:spPr>
      </p:pic>
      <p:sp>
        <p:nvSpPr>
          <p:cNvPr id="2" name="TextBox 1"/>
          <p:cNvSpPr txBox="1"/>
          <p:nvPr/>
        </p:nvSpPr>
        <p:spPr>
          <a:xfrm>
            <a:off x="1375147" y="3935936"/>
            <a:ext cx="2377574" cy="1200329"/>
          </a:xfrm>
          <a:prstGeom prst="rect">
            <a:avLst/>
          </a:prstGeom>
          <a:noFill/>
        </p:spPr>
        <p:txBody>
          <a:bodyPr wrap="none" rtlCol="0">
            <a:spAutoFit/>
          </a:bodyPr>
          <a:lstStyle/>
          <a:p>
            <a:pPr defTabSz="431060" eaLnBrk="1" fontAlgn="auto" hangingPunct="1">
              <a:spcBef>
                <a:spcPts val="0"/>
              </a:spcBef>
              <a:spcAft>
                <a:spcPts val="0"/>
              </a:spcAft>
            </a:pPr>
            <a:r>
              <a:rPr lang="en-US" b="1" dirty="0">
                <a:solidFill>
                  <a:prstClr val="black"/>
                </a:solidFill>
                <a:latin typeface="Arial" panose="020B0604020202020204" pitchFamily="34" charset="0"/>
                <a:cs typeface="Arial" panose="020B0604020202020204" pitchFamily="34" charset="0"/>
              </a:rPr>
              <a:t>Per capita spending</a:t>
            </a:r>
            <a:r>
              <a:rPr lang="en-US" dirty="0">
                <a:solidFill>
                  <a:prstClr val="black"/>
                </a:solidFill>
                <a:latin typeface="Arial" panose="020B0604020202020204" pitchFamily="34" charset="0"/>
                <a:cs typeface="Arial" panose="020B0604020202020204" pitchFamily="34" charset="0"/>
              </a:rPr>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  Charlotte   $113.38</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  Denver      $162.79</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  Austin        $179.88</a:t>
            </a:r>
          </a:p>
        </p:txBody>
      </p:sp>
    </p:spTree>
    <p:extLst>
      <p:ext uri="{BB962C8B-B14F-4D97-AF65-F5344CB8AC3E}">
        <p14:creationId xmlns:p14="http://schemas.microsoft.com/office/powerpoint/2010/main" val="40900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pic>
        <p:nvPicPr>
          <p:cNvPr id="4" name="Picture 3"/>
          <p:cNvPicPr>
            <a:picLocks noChangeAspect="1"/>
          </p:cNvPicPr>
          <p:nvPr/>
        </p:nvPicPr>
        <p:blipFill>
          <a:blip r:embed="rId3"/>
          <a:stretch>
            <a:fillRect/>
          </a:stretch>
        </p:blipFill>
        <p:spPr>
          <a:xfrm>
            <a:off x="381000" y="381000"/>
            <a:ext cx="4114800" cy="698810"/>
          </a:xfrm>
          <a:prstGeom prst="rect">
            <a:avLst/>
          </a:prstGeom>
        </p:spPr>
      </p:pic>
      <p:sp>
        <p:nvSpPr>
          <p:cNvPr id="5" name="TextBox 4"/>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prstClr val="white">
                    <a:lumMod val="75000"/>
                  </a:prstClr>
                </a:solidFill>
                <a:latin typeface="Arial"/>
                <a:cs typeface="Arial"/>
              </a:rPr>
              <a:t>#</a:t>
            </a:r>
            <a:r>
              <a:rPr lang="en-US" i="1" dirty="0" err="1" smtClean="0">
                <a:solidFill>
                  <a:prstClr val="white">
                    <a:lumMod val="75000"/>
                  </a:prstClr>
                </a:solidFill>
                <a:latin typeface="Arial"/>
                <a:cs typeface="Arial"/>
              </a:rPr>
              <a:t>movingforwardmidtn</a:t>
            </a:r>
            <a:endParaRPr lang="en-US" i="1" dirty="0">
              <a:solidFill>
                <a:prstClr val="white">
                  <a:lumMod val="75000"/>
                </a:prstClr>
              </a:solidFill>
              <a:latin typeface="Arial"/>
              <a:cs typeface="Arial"/>
            </a:endParaRPr>
          </a:p>
        </p:txBody>
      </p:sp>
    </p:spTree>
    <p:extLst>
      <p:ext uri="{BB962C8B-B14F-4D97-AF65-F5344CB8AC3E}">
        <p14:creationId xmlns:p14="http://schemas.microsoft.com/office/powerpoint/2010/main" val="158283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981200"/>
            <a:ext cx="7467600" cy="2862322"/>
          </a:xfrm>
          <a:prstGeom prst="rect">
            <a:avLst/>
          </a:prstGeom>
          <a:noFill/>
        </p:spPr>
        <p:txBody>
          <a:bodyPr wrap="square" rtlCol="0">
            <a:spAutoFit/>
          </a:bodyPr>
          <a:lstStyle/>
          <a:p>
            <a:r>
              <a:rPr lang="en-US" sz="3600" b="1" dirty="0" smtClean="0">
                <a:solidFill>
                  <a:prstClr val="black"/>
                </a:solidFill>
                <a:latin typeface="Arial" panose="020B0604020202020204" pitchFamily="34" charset="0"/>
                <a:cs typeface="Arial" panose="020B0604020202020204" pitchFamily="34" charset="0"/>
              </a:rPr>
              <a:t>The purpose of </a:t>
            </a:r>
            <a:r>
              <a:rPr lang="en-US" sz="3600" b="1" dirty="0" smtClean="0">
                <a:solidFill>
                  <a:srgbClr val="2E9E37"/>
                </a:solidFill>
                <a:latin typeface="Arial" panose="020B0604020202020204" pitchFamily="34" charset="0"/>
                <a:cs typeface="Arial" panose="020B0604020202020204" pitchFamily="34" charset="0"/>
              </a:rPr>
              <a:t>Moving Forward </a:t>
            </a:r>
            <a:r>
              <a:rPr lang="en-US" sz="3600" b="1" dirty="0" smtClean="0">
                <a:solidFill>
                  <a:prstClr val="black"/>
                </a:solidFill>
                <a:latin typeface="Arial" panose="020B0604020202020204" pitchFamily="34" charset="0"/>
                <a:cs typeface="Arial" panose="020B0604020202020204" pitchFamily="34" charset="0"/>
              </a:rPr>
              <a:t>is to ensure the creation of a regional transportation solution through a cohesive community effort.  </a:t>
            </a:r>
            <a:r>
              <a:rPr lang="en-US" sz="3000" b="1" dirty="0" smtClean="0">
                <a:solidFill>
                  <a:prstClr val="black"/>
                </a:solidFill>
                <a:latin typeface="Arial" panose="020B0604020202020204" pitchFamily="34" charset="0"/>
                <a:cs typeface="Arial" panose="020B0604020202020204" pitchFamily="34" charset="0"/>
              </a:rPr>
              <a:t> </a:t>
            </a:r>
            <a:endParaRPr lang="en-US" sz="3000" b="1"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1000" y="381000"/>
            <a:ext cx="4114800" cy="698810"/>
          </a:xfrm>
          <a:prstGeom prst="rect">
            <a:avLst/>
          </a:prstGeom>
        </p:spPr>
      </p:pic>
      <p:sp>
        <p:nvSpPr>
          <p:cNvPr id="8" name="Rectangle 7"/>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purpose</a:t>
            </a:r>
            <a:endParaRPr lang="en-US" sz="2400" i="1" dirty="0">
              <a:solidFill>
                <a:srgbClr val="FFFFFF"/>
              </a:solidFill>
              <a:latin typeface="Arial"/>
              <a:cs typeface="Arial"/>
            </a:endParaRPr>
          </a:p>
        </p:txBody>
      </p:sp>
      <p:sp>
        <p:nvSpPr>
          <p:cNvPr id="6" name="TextBox 5"/>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11532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981200"/>
            <a:ext cx="7467600" cy="3970318"/>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prstClr val="black"/>
                </a:solidFill>
                <a:latin typeface="Arial" panose="020B0604020202020204" pitchFamily="34" charset="0"/>
                <a:cs typeface="Arial" panose="020B0604020202020204" pitchFamily="34" charset="0"/>
              </a:rPr>
              <a:t>Regionalism</a:t>
            </a:r>
          </a:p>
          <a:p>
            <a:pPr marL="571500" indent="-571500">
              <a:buFont typeface="Arial" panose="020B0604020202020204" pitchFamily="34" charset="0"/>
              <a:buChar char="•"/>
            </a:pPr>
            <a:endParaRPr lang="en-US" sz="3600" b="1" dirty="0" smtClean="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b="1" dirty="0" smtClean="0">
                <a:solidFill>
                  <a:prstClr val="black"/>
                </a:solidFill>
                <a:latin typeface="Arial" panose="020B0604020202020204" pitchFamily="34" charset="0"/>
                <a:cs typeface="Arial" panose="020B0604020202020204" pitchFamily="34" charset="0"/>
              </a:rPr>
              <a:t>Accountability </a:t>
            </a:r>
          </a:p>
          <a:p>
            <a:endParaRPr lang="en-US" sz="3600" b="1" dirty="0" smtClean="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b="1" dirty="0" smtClean="0">
                <a:solidFill>
                  <a:prstClr val="black"/>
                </a:solidFill>
                <a:latin typeface="Arial" panose="020B0604020202020204" pitchFamily="34" charset="0"/>
                <a:cs typeface="Arial" panose="020B0604020202020204" pitchFamily="34" charset="0"/>
              </a:rPr>
              <a:t>Urgency</a:t>
            </a:r>
          </a:p>
          <a:p>
            <a:pPr marL="571500" indent="-571500">
              <a:buFont typeface="Arial" panose="020B0604020202020204" pitchFamily="34" charset="0"/>
              <a:buChar char="•"/>
            </a:pPr>
            <a:endParaRPr lang="en-US" sz="3600" b="1" dirty="0" smtClean="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b="1" dirty="0" smtClean="0">
                <a:solidFill>
                  <a:prstClr val="black"/>
                </a:solidFill>
                <a:latin typeface="Arial" panose="020B0604020202020204" pitchFamily="34" charset="0"/>
                <a:cs typeface="Arial" panose="020B0604020202020204" pitchFamily="34" charset="0"/>
              </a:rPr>
              <a:t>Collaboration</a:t>
            </a:r>
            <a:endParaRPr lang="en-US" sz="3000" b="1"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1000" y="381000"/>
            <a:ext cx="4114800" cy="698810"/>
          </a:xfrm>
          <a:prstGeom prst="rect">
            <a:avLst/>
          </a:prstGeom>
        </p:spPr>
      </p:pic>
      <p:sp>
        <p:nvSpPr>
          <p:cNvPr id="5" name="Rectangle 4"/>
          <p:cNvSpPr/>
          <p:nvPr/>
        </p:nvSpPr>
        <p:spPr>
          <a:xfrm>
            <a:off x="-152400" y="1367135"/>
            <a:ext cx="2895600" cy="3810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381000" y="1290935"/>
            <a:ext cx="1905000" cy="461665"/>
          </a:xfrm>
          <a:prstGeom prst="rect">
            <a:avLst/>
          </a:prstGeom>
          <a:noFill/>
          <a:ln w="76200" cmpd="sng">
            <a:noFill/>
          </a:ln>
        </p:spPr>
        <p:txBody>
          <a:bodyPr wrap="square" rtlCol="0">
            <a:spAutoFit/>
          </a:bodyPr>
          <a:lstStyle/>
          <a:p>
            <a:pPr algn="dist"/>
            <a:r>
              <a:rPr lang="en-US" sz="2400" i="1" dirty="0" smtClean="0">
                <a:solidFill>
                  <a:srgbClr val="FFFFFF"/>
                </a:solidFill>
                <a:latin typeface="Arial"/>
                <a:cs typeface="Arial"/>
              </a:rPr>
              <a:t>values</a:t>
            </a:r>
            <a:endParaRPr lang="en-US" sz="2400" i="1" dirty="0">
              <a:solidFill>
                <a:srgbClr val="FFFFFF"/>
              </a:solidFill>
              <a:latin typeface="Arial"/>
              <a:cs typeface="Arial"/>
            </a:endParaRPr>
          </a:p>
        </p:txBody>
      </p:sp>
      <p:sp>
        <p:nvSpPr>
          <p:cNvPr id="8" name="TextBox 7"/>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41906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447800"/>
            <a:ext cx="8001000" cy="5324535"/>
          </a:xfrm>
          <a:prstGeom prst="rect">
            <a:avLst/>
          </a:prstGeom>
          <a:noFill/>
        </p:spPr>
        <p:txBody>
          <a:bodyPr wrap="square" rtlCol="0">
            <a:spAutoFit/>
          </a:bodyPr>
          <a:lstStyle/>
          <a:p>
            <a:pPr marL="457200" indent="-4572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Support the completion of an RTA </a:t>
            </a:r>
            <a:r>
              <a:rPr lang="en-US" sz="2000" b="1" dirty="0">
                <a:latin typeface="Arial" panose="020B0604020202020204" pitchFamily="34" charset="0"/>
                <a:cs typeface="Arial" panose="020B0604020202020204" pitchFamily="34" charset="0"/>
              </a:rPr>
              <a:t>and MTA Strategic Plan update within one year (‘16) </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Support the identification and passage of state and </a:t>
            </a:r>
            <a:r>
              <a:rPr lang="en-US" sz="2000" b="1" dirty="0">
                <a:latin typeface="Arial" panose="020B0604020202020204" pitchFamily="34" charset="0"/>
                <a:cs typeface="Arial" panose="020B0604020202020204" pitchFamily="34" charset="0"/>
              </a:rPr>
              <a:t>federal </a:t>
            </a:r>
            <a:r>
              <a:rPr lang="en-US" sz="2000" b="1">
                <a:latin typeface="Arial" panose="020B0604020202020204" pitchFamily="34" charset="0"/>
                <a:cs typeface="Arial" panose="020B0604020202020204" pitchFamily="34" charset="0"/>
              </a:rPr>
              <a:t>government </a:t>
            </a:r>
            <a:r>
              <a:rPr lang="en-US" sz="2000" b="1" smtClean="0">
                <a:latin typeface="Arial" panose="020B0604020202020204" pitchFamily="34" charset="0"/>
                <a:cs typeface="Arial" panose="020B0604020202020204" pitchFamily="34" charset="0"/>
              </a:rPr>
              <a:t>revenue </a:t>
            </a:r>
            <a:r>
              <a:rPr lang="en-US" sz="2000" b="1" dirty="0" smtClean="0">
                <a:latin typeface="Arial" panose="020B0604020202020204" pitchFamily="34" charset="0"/>
                <a:cs typeface="Arial" panose="020B0604020202020204" pitchFamily="34" charset="0"/>
              </a:rPr>
              <a:t>enhancements for transit within two years (‘</a:t>
            </a:r>
            <a:r>
              <a:rPr lang="en-US" sz="2000" b="1" dirty="0">
                <a:latin typeface="Arial" panose="020B0604020202020204" pitchFamily="34" charset="0"/>
                <a:cs typeface="Arial" panose="020B0604020202020204" pitchFamily="34" charset="0"/>
              </a:rPr>
              <a:t>17) </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Support the engagement of at </a:t>
            </a:r>
            <a:r>
              <a:rPr lang="en-US" sz="2000" b="1" dirty="0">
                <a:latin typeface="Arial" panose="020B0604020202020204" pitchFamily="34" charset="0"/>
                <a:cs typeface="Arial" panose="020B0604020202020204" pitchFamily="34" charset="0"/>
              </a:rPr>
              <a:t>least 30,000 unique individuals in transit discussion within 2 years (‘17)</a:t>
            </a:r>
          </a:p>
          <a:p>
            <a:pPr lvl="1"/>
            <a:r>
              <a:rPr lang="en-US" sz="2000" b="1" dirty="0" smtClean="0">
                <a:latin typeface="Arial" panose="020B0604020202020204" pitchFamily="34" charset="0"/>
                <a:cs typeface="Arial" panose="020B0604020202020204" pitchFamily="34" charset="0"/>
              </a:rPr>
              <a:t>	20,000 </a:t>
            </a:r>
            <a:r>
              <a:rPr lang="en-US" sz="2000" b="1" dirty="0">
                <a:latin typeface="Arial" panose="020B0604020202020204" pitchFamily="34" charset="0"/>
                <a:cs typeface="Arial" panose="020B0604020202020204" pitchFamily="34" charset="0"/>
              </a:rPr>
              <a:t>Davidson</a:t>
            </a:r>
          </a:p>
          <a:p>
            <a:pPr lvl="1"/>
            <a:r>
              <a:rPr lang="en-US" sz="2000" b="1" dirty="0" smtClean="0">
                <a:latin typeface="Arial" panose="020B0604020202020204" pitchFamily="34" charset="0"/>
                <a:cs typeface="Arial" panose="020B0604020202020204" pitchFamily="34" charset="0"/>
              </a:rPr>
              <a:t>	10,000 </a:t>
            </a:r>
            <a:r>
              <a:rPr lang="en-US" sz="2000" b="1" dirty="0">
                <a:latin typeface="Arial" panose="020B0604020202020204" pitchFamily="34" charset="0"/>
                <a:cs typeface="Arial" panose="020B0604020202020204" pitchFamily="34" charset="0"/>
              </a:rPr>
              <a:t>in the region </a:t>
            </a:r>
            <a:endParaRPr lang="en-US" sz="2000" b="1" dirty="0" smtClean="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Identify and secure local dedicated funding source for transit in region within 3 years (‘18) </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Support breaking </a:t>
            </a:r>
            <a:r>
              <a:rPr lang="en-US" sz="2000" b="1" dirty="0">
                <a:latin typeface="Arial" panose="020B0604020202020204" pitchFamily="34" charset="0"/>
                <a:cs typeface="Arial" panose="020B0604020202020204" pitchFamily="34" charset="0"/>
              </a:rPr>
              <a:t>ground on first rapid transit project in region within 5 years (‘20) </a:t>
            </a:r>
          </a:p>
        </p:txBody>
      </p:sp>
      <p:pic>
        <p:nvPicPr>
          <p:cNvPr id="4" name="Picture 3"/>
          <p:cNvPicPr>
            <a:picLocks noChangeAspect="1"/>
          </p:cNvPicPr>
          <p:nvPr/>
        </p:nvPicPr>
        <p:blipFill>
          <a:blip r:embed="rId2"/>
          <a:stretch>
            <a:fillRect/>
          </a:stretch>
        </p:blipFill>
        <p:spPr>
          <a:xfrm>
            <a:off x="381000" y="381000"/>
            <a:ext cx="4114800" cy="698810"/>
          </a:xfrm>
          <a:prstGeom prst="rect">
            <a:avLst/>
          </a:prstGeom>
        </p:spPr>
      </p:pic>
      <p:sp>
        <p:nvSpPr>
          <p:cNvPr id="8" name="TextBox 7"/>
          <p:cNvSpPr txBox="1"/>
          <p:nvPr/>
        </p:nvSpPr>
        <p:spPr>
          <a:xfrm>
            <a:off x="5679141" y="6324600"/>
            <a:ext cx="3429000" cy="369332"/>
          </a:xfrm>
          <a:prstGeom prst="rect">
            <a:avLst/>
          </a:prstGeom>
          <a:noFill/>
          <a:ln w="76200" cmpd="sng">
            <a:noFill/>
          </a:ln>
        </p:spPr>
        <p:txBody>
          <a:bodyPr wrap="square" rtlCol="0">
            <a:spAutoFit/>
          </a:bodyPr>
          <a:lstStyle/>
          <a:p>
            <a:pPr algn="r"/>
            <a:r>
              <a:rPr lang="en-US" i="1" dirty="0" smtClean="0">
                <a:solidFill>
                  <a:schemeClr val="bg1">
                    <a:lumMod val="75000"/>
                  </a:schemeClr>
                </a:solidFill>
                <a:latin typeface="Arial"/>
                <a:cs typeface="Arial"/>
              </a:rPr>
              <a:t>#</a:t>
            </a:r>
            <a:r>
              <a:rPr lang="en-US" i="1" dirty="0" err="1" smtClean="0">
                <a:solidFill>
                  <a:schemeClr val="bg1">
                    <a:lumMod val="75000"/>
                  </a:schemeClr>
                </a:solidFill>
                <a:latin typeface="Arial"/>
                <a:cs typeface="Arial"/>
              </a:rPr>
              <a:t>movingforwardmidtn</a:t>
            </a:r>
            <a:endParaRPr lang="en-US" i="1" dirty="0">
              <a:solidFill>
                <a:schemeClr val="bg1">
                  <a:lumMod val="75000"/>
                </a:schemeClr>
              </a:solidFill>
              <a:latin typeface="Arial"/>
              <a:cs typeface="Arial"/>
            </a:endParaRPr>
          </a:p>
        </p:txBody>
      </p:sp>
    </p:spTree>
    <p:extLst>
      <p:ext uri="{BB962C8B-B14F-4D97-AF65-F5344CB8AC3E}">
        <p14:creationId xmlns:p14="http://schemas.microsoft.com/office/powerpoint/2010/main" val="2755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6531</TotalTime>
  <Words>1366</Words>
  <Application>Microsoft Office PowerPoint</Application>
  <PresentationFormat>On-screen Show (4:3)</PresentationFormat>
  <Paragraphs>215</Paragraphs>
  <Slides>28</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Symbol</vt:lpstr>
      <vt:lpstr>Times New Roman</vt:lpstr>
      <vt:lpstr>Office Theme</vt:lpstr>
      <vt:lpstr>1_Office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Moore</dc:creator>
  <cp:lastModifiedBy>Emily Boylan</cp:lastModifiedBy>
  <cp:revision>285</cp:revision>
  <cp:lastPrinted>2015-08-04T13:36:10Z</cp:lastPrinted>
  <dcterms:created xsi:type="dcterms:W3CDTF">2015-04-01T13:07:43Z</dcterms:created>
  <dcterms:modified xsi:type="dcterms:W3CDTF">2016-10-18T21:24:56Z</dcterms:modified>
</cp:coreProperties>
</file>