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3" r:id="rId2"/>
    <p:sldId id="265" r:id="rId3"/>
    <p:sldId id="279" r:id="rId4"/>
    <p:sldId id="304" r:id="rId5"/>
    <p:sldId id="280" r:id="rId6"/>
    <p:sldId id="305" r:id="rId7"/>
    <p:sldId id="306" r:id="rId8"/>
    <p:sldId id="307" r:id="rId9"/>
    <p:sldId id="309" r:id="rId10"/>
    <p:sldId id="312" r:id="rId11"/>
    <p:sldId id="293" r:id="rId12"/>
    <p:sldId id="267" r:id="rId13"/>
    <p:sldId id="268" r:id="rId14"/>
    <p:sldId id="281" r:id="rId15"/>
    <p:sldId id="313" r:id="rId16"/>
    <p:sldId id="315" r:id="rId17"/>
    <p:sldId id="316" r:id="rId18"/>
    <p:sldId id="317" r:id="rId19"/>
    <p:sldId id="318" r:id="rId20"/>
    <p:sldId id="319" r:id="rId21"/>
    <p:sldId id="301" r:id="rId22"/>
    <p:sldId id="302"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71" autoAdjust="0"/>
    <p:restoredTop sz="80732" autoAdjust="0"/>
  </p:normalViewPr>
  <p:slideViewPr>
    <p:cSldViewPr>
      <p:cViewPr varScale="1">
        <p:scale>
          <a:sx n="73" d="100"/>
          <a:sy n="73" d="100"/>
        </p:scale>
        <p:origin x="714" y="2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Sheet1!$C$5</c:f>
              <c:strCache>
                <c:ptCount val="1"/>
                <c:pt idx="0">
                  <c:v>2015</c:v>
                </c:pt>
              </c:strCache>
            </c:strRef>
          </c:tx>
          <c:spPr>
            <a:solidFill>
              <a:schemeClr val="accent1">
                <a:tint val="77000"/>
              </a:schemeClr>
            </a:solidFill>
            <a:ln>
              <a:noFill/>
            </a:ln>
            <a:effectLst/>
          </c:spPr>
          <c:invertIfNegative val="0"/>
          <c:cat>
            <c:strRef>
              <c:f>Sheet1!$B$6:$B$12</c:f>
              <c:strCache>
                <c:ptCount val="7"/>
                <c:pt idx="0">
                  <c:v>Davidson</c:v>
                </c:pt>
                <c:pt idx="1">
                  <c:v>Maury</c:v>
                </c:pt>
                <c:pt idx="2">
                  <c:v>Robertson</c:v>
                </c:pt>
                <c:pt idx="3">
                  <c:v>Rutherford</c:v>
                </c:pt>
                <c:pt idx="4">
                  <c:v>Sumner</c:v>
                </c:pt>
                <c:pt idx="5">
                  <c:v>Williamson</c:v>
                </c:pt>
                <c:pt idx="6">
                  <c:v>Wilson</c:v>
                </c:pt>
              </c:strCache>
            </c:strRef>
          </c:cat>
          <c:val>
            <c:numRef>
              <c:f>Sheet1!$C$6:$C$12</c:f>
              <c:numCache>
                <c:formatCode>#,##0</c:formatCode>
                <c:ptCount val="7"/>
                <c:pt idx="0">
                  <c:v>678889</c:v>
                </c:pt>
                <c:pt idx="1">
                  <c:v>87757</c:v>
                </c:pt>
                <c:pt idx="2">
                  <c:v>68570</c:v>
                </c:pt>
                <c:pt idx="3">
                  <c:v>298612</c:v>
                </c:pt>
                <c:pt idx="4">
                  <c:v>175989</c:v>
                </c:pt>
                <c:pt idx="5">
                  <c:v>211672</c:v>
                </c:pt>
                <c:pt idx="6">
                  <c:v>128911</c:v>
                </c:pt>
              </c:numCache>
            </c:numRef>
          </c:val>
          <c:extLst>
            <c:ext xmlns:c16="http://schemas.microsoft.com/office/drawing/2014/chart" uri="{C3380CC4-5D6E-409C-BE32-E72D297353CC}">
              <c16:uniqueId val="{00000000-D530-4AAE-A7F8-5120EBF763C0}"/>
            </c:ext>
          </c:extLst>
        </c:ser>
        <c:ser>
          <c:idx val="1"/>
          <c:order val="1"/>
          <c:tx>
            <c:strRef>
              <c:f>Sheet1!$D$5</c:f>
              <c:strCache>
                <c:ptCount val="1"/>
                <c:pt idx="0">
                  <c:v>2040</c:v>
                </c:pt>
              </c:strCache>
            </c:strRef>
          </c:tx>
          <c:spPr>
            <a:solidFill>
              <a:schemeClr val="accent1">
                <a:shade val="76000"/>
              </a:schemeClr>
            </a:solidFill>
            <a:ln>
              <a:noFill/>
            </a:ln>
            <a:effectLst/>
          </c:spPr>
          <c:invertIfNegative val="0"/>
          <c:cat>
            <c:strRef>
              <c:f>Sheet1!$B$6:$B$12</c:f>
              <c:strCache>
                <c:ptCount val="7"/>
                <c:pt idx="0">
                  <c:v>Davidson</c:v>
                </c:pt>
                <c:pt idx="1">
                  <c:v>Maury</c:v>
                </c:pt>
                <c:pt idx="2">
                  <c:v>Robertson</c:v>
                </c:pt>
                <c:pt idx="3">
                  <c:v>Rutherford</c:v>
                </c:pt>
                <c:pt idx="4">
                  <c:v>Sumner</c:v>
                </c:pt>
                <c:pt idx="5">
                  <c:v>Williamson</c:v>
                </c:pt>
                <c:pt idx="6">
                  <c:v>Wilson</c:v>
                </c:pt>
              </c:strCache>
            </c:strRef>
          </c:cat>
          <c:val>
            <c:numRef>
              <c:f>Sheet1!$D$6:$D$12</c:f>
              <c:numCache>
                <c:formatCode>#,##0</c:formatCode>
                <c:ptCount val="7"/>
                <c:pt idx="0">
                  <c:v>819387</c:v>
                </c:pt>
                <c:pt idx="1">
                  <c:v>114123</c:v>
                </c:pt>
                <c:pt idx="2">
                  <c:v>97625</c:v>
                </c:pt>
                <c:pt idx="3">
                  <c:v>498938</c:v>
                </c:pt>
                <c:pt idx="4">
                  <c:v>257360</c:v>
                </c:pt>
                <c:pt idx="5">
                  <c:v>454524</c:v>
                </c:pt>
                <c:pt idx="6">
                  <c:v>225636</c:v>
                </c:pt>
              </c:numCache>
            </c:numRef>
          </c:val>
          <c:extLst>
            <c:ext xmlns:c16="http://schemas.microsoft.com/office/drawing/2014/chart" uri="{C3380CC4-5D6E-409C-BE32-E72D297353CC}">
              <c16:uniqueId val="{00000001-D530-4AAE-A7F8-5120EBF763C0}"/>
            </c:ext>
          </c:extLst>
        </c:ser>
        <c:dLbls>
          <c:showLegendKey val="0"/>
          <c:showVal val="0"/>
          <c:showCatName val="0"/>
          <c:showSerName val="0"/>
          <c:showPercent val="0"/>
          <c:showBubbleSize val="0"/>
        </c:dLbls>
        <c:gapWidth val="219"/>
        <c:overlap val="-27"/>
        <c:axId val="468496312"/>
        <c:axId val="468501560"/>
      </c:barChart>
      <c:catAx>
        <c:axId val="46849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501560"/>
        <c:crosses val="autoZero"/>
        <c:auto val="1"/>
        <c:lblAlgn val="ctr"/>
        <c:lblOffset val="100"/>
        <c:noMultiLvlLbl val="0"/>
      </c:catAx>
      <c:valAx>
        <c:axId val="468501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496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458EC95-3656-4244-8A8A-6AF7E66E5F0A}" type="datetimeFigureOut">
              <a:rPr lang="en-US" smtClean="0"/>
              <a:t>10/11/2016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32F0570-5383-4070-9267-32104548BF23}" type="slidenum">
              <a:rPr lang="en-US" smtClean="0"/>
              <a:t>‹#›</a:t>
            </a:fld>
            <a:endParaRPr lang="en-US"/>
          </a:p>
        </p:txBody>
      </p:sp>
    </p:spTree>
    <p:extLst>
      <p:ext uri="{BB962C8B-B14F-4D97-AF65-F5344CB8AC3E}">
        <p14:creationId xmlns:p14="http://schemas.microsoft.com/office/powerpoint/2010/main" val="418422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MPO’s planning</a:t>
            </a:r>
            <a:r>
              <a:rPr lang="en-US" baseline="0" dirty="0" smtClean="0"/>
              <a:t> area covers communities across</a:t>
            </a:r>
            <a:r>
              <a:rPr lang="en-US" dirty="0" smtClean="0"/>
              <a:t> seven counties -</a:t>
            </a:r>
            <a:r>
              <a:rPr lang="en-US" baseline="0" dirty="0" smtClean="0"/>
              <a:t> Davidson, Maury, Robertson, Rutherford, Sumner, Williamson and Wilson counties. </a:t>
            </a:r>
          </a:p>
          <a:p>
            <a:endParaRPr lang="en-US" baseline="0" dirty="0" smtClean="0"/>
          </a:p>
          <a:p>
            <a:r>
              <a:rPr lang="en-US" baseline="0" dirty="0" smtClean="0"/>
              <a:t>As a region, we are experiencing many transportation challenges which include:</a:t>
            </a:r>
          </a:p>
          <a:p>
            <a:pPr>
              <a:lnSpc>
                <a:spcPct val="150000"/>
              </a:lnSpc>
            </a:pPr>
            <a:r>
              <a:rPr lang="en-US" dirty="0" smtClean="0"/>
              <a:t>	- Growing cross-county comminuting patterns</a:t>
            </a:r>
          </a:p>
          <a:p>
            <a:pPr>
              <a:lnSpc>
                <a:spcPct val="150000"/>
              </a:lnSpc>
            </a:pPr>
            <a:r>
              <a:rPr lang="en-US" dirty="0" smtClean="0"/>
              <a:t>	- Increasing cost of traffic congestion</a:t>
            </a:r>
          </a:p>
          <a:p>
            <a:pPr>
              <a:lnSpc>
                <a:spcPct val="150000"/>
              </a:lnSpc>
            </a:pPr>
            <a:r>
              <a:rPr lang="en-US" dirty="0" smtClean="0"/>
              <a:t>	-</a:t>
            </a:r>
            <a:r>
              <a:rPr lang="en-US" baseline="0" dirty="0" smtClean="0"/>
              <a:t> </a:t>
            </a:r>
            <a:r>
              <a:rPr lang="en-US" dirty="0" smtClean="0"/>
              <a:t>Poor public transit access,</a:t>
            </a:r>
            <a:r>
              <a:rPr lang="en-US" baseline="0" dirty="0" smtClean="0"/>
              <a:t> and </a:t>
            </a:r>
            <a:r>
              <a:rPr lang="en-US" dirty="0" smtClean="0"/>
              <a:t>	</a:t>
            </a:r>
          </a:p>
          <a:p>
            <a:pPr>
              <a:lnSpc>
                <a:spcPct val="150000"/>
              </a:lnSpc>
            </a:pPr>
            <a:r>
              <a:rPr lang="en-US" dirty="0" smtClean="0"/>
              <a:t>	- Declining health in Tennessee related to physical inactivity </a:t>
            </a:r>
          </a:p>
          <a:p>
            <a:endParaRPr lang="en-US" dirty="0"/>
          </a:p>
        </p:txBody>
      </p:sp>
      <p:sp>
        <p:nvSpPr>
          <p:cNvPr id="4" name="Slide Number Placeholder 3"/>
          <p:cNvSpPr>
            <a:spLocks noGrp="1"/>
          </p:cNvSpPr>
          <p:nvPr>
            <p:ph type="sldNum" sz="quarter" idx="10"/>
          </p:nvPr>
        </p:nvSpPr>
        <p:spPr/>
        <p:txBody>
          <a:bodyPr/>
          <a:lstStyle/>
          <a:p>
            <a:fld id="{932F0570-5383-4070-9267-32104548BF23}" type="slidenum">
              <a:rPr lang="en-US" smtClean="0"/>
              <a:t>2</a:t>
            </a:fld>
            <a:endParaRPr lang="en-US"/>
          </a:p>
        </p:txBody>
      </p:sp>
    </p:spTree>
    <p:extLst>
      <p:ext uri="{BB962C8B-B14F-4D97-AF65-F5344CB8AC3E}">
        <p14:creationId xmlns:p14="http://schemas.microsoft.com/office/powerpoint/2010/main" val="247779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Along</a:t>
            </a:r>
            <a:r>
              <a:rPr lang="en-US" baseline="0" dirty="0" smtClean="0"/>
              <a:t> with population forecasts, the MPO is able to use a land use model to predict future land development patterns based on economic and market forces as well as land use policies, topography, among other factors. </a:t>
            </a:r>
          </a:p>
          <a:p>
            <a:endParaRPr lang="en-US" baseline="0" dirty="0" smtClean="0"/>
          </a:p>
          <a:p>
            <a:r>
              <a:rPr lang="en-US" baseline="0" dirty="0" smtClean="0"/>
              <a:t>These three images show land use in the region which is expected to be delivered over the coming 25 years. From a transportation perspective, this information allows us to understand where the greatest growth and development is likely and identify where people will live and work in years to come – these forecasts informs our long-term transportation planning and policy work. </a:t>
            </a:r>
          </a:p>
          <a:p>
            <a:endParaRPr lang="en-US" baseline="0" dirty="0" smtClean="0"/>
          </a:p>
        </p:txBody>
      </p:sp>
      <p:sp>
        <p:nvSpPr>
          <p:cNvPr id="4" name="Slide Number Placeholder 3"/>
          <p:cNvSpPr>
            <a:spLocks noGrp="1"/>
          </p:cNvSpPr>
          <p:nvPr>
            <p:ph type="sldNum" sz="quarter" idx="10"/>
          </p:nvPr>
        </p:nvSpPr>
        <p:spPr/>
        <p:txBody>
          <a:bodyPr/>
          <a:lstStyle/>
          <a:p>
            <a:fld id="{932F0570-5383-4070-9267-32104548BF23}" type="slidenum">
              <a:rPr lang="en-US" smtClean="0"/>
              <a:t>12</a:t>
            </a:fld>
            <a:endParaRPr lang="en-US"/>
          </a:p>
        </p:txBody>
      </p:sp>
    </p:spTree>
    <p:extLst>
      <p:ext uri="{BB962C8B-B14F-4D97-AF65-F5344CB8AC3E}">
        <p14:creationId xmlns:p14="http://schemas.microsoft.com/office/powerpoint/2010/main" val="2477792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growth in population</a:t>
            </a:r>
            <a:r>
              <a:rPr lang="en-US" baseline="0" dirty="0" smtClean="0"/>
              <a:t> and increased development across the region, the commuting will continue to impact our travel times. The </a:t>
            </a:r>
            <a:r>
              <a:rPr lang="en-US" dirty="0" smtClean="0"/>
              <a:t>MPO traffic forecasting tools indicate that levels of congestion and the associated costs will continue to rise;</a:t>
            </a:r>
            <a:r>
              <a:rPr lang="en-US" baseline="0" dirty="0" smtClean="0"/>
              <a:t> even as we implement the transportation improvement identified in the regional transportation plan. </a:t>
            </a:r>
            <a:r>
              <a:rPr lang="en-US" dirty="0" smtClean="0"/>
              <a:t> </a:t>
            </a:r>
          </a:p>
          <a:p>
            <a:endParaRPr lang="en-US" dirty="0" smtClean="0"/>
          </a:p>
          <a:p>
            <a:r>
              <a:rPr lang="en-US" dirty="0" smtClean="0"/>
              <a:t>These images show congestion in the region at peak times in 2015 and</a:t>
            </a:r>
            <a:r>
              <a:rPr lang="en-US" baseline="0" dirty="0" smtClean="0"/>
              <a:t> projected for 2040. The projected congestion takes into account the roadway improvements already slated for completion in the 2035 plan. </a:t>
            </a:r>
            <a:endParaRPr lang="en-US" dirty="0" smtClean="0"/>
          </a:p>
          <a:p>
            <a:endParaRPr lang="en-US" dirty="0" smtClean="0"/>
          </a:p>
          <a:p>
            <a:r>
              <a:rPr lang="en-US" dirty="0" smtClean="0"/>
              <a:t>Even with dedication</a:t>
            </a:r>
            <a:r>
              <a:rPr lang="en-US" baseline="0" dirty="0" smtClean="0"/>
              <a:t> to improving development patters and implementing transportation projects from our plan, we risk our quality of life as the Middle Tennessee grows – as you can see - our</a:t>
            </a:r>
            <a:r>
              <a:rPr lang="en-US" dirty="0" smtClean="0"/>
              <a:t> region is in need of alternatives to driving</a:t>
            </a:r>
            <a:r>
              <a:rPr lang="en-US" baseline="0" dirty="0" smtClean="0"/>
              <a:t> through</a:t>
            </a:r>
            <a:r>
              <a:rPr lang="en-US" dirty="0" smtClean="0"/>
              <a:t> a diversified, multi-modal investment strategy.</a:t>
            </a:r>
            <a:endParaRPr lang="en-US" dirty="0"/>
          </a:p>
        </p:txBody>
      </p:sp>
      <p:sp>
        <p:nvSpPr>
          <p:cNvPr id="4" name="Slide Number Placeholder 3"/>
          <p:cNvSpPr>
            <a:spLocks noGrp="1"/>
          </p:cNvSpPr>
          <p:nvPr>
            <p:ph type="sldNum" sz="quarter" idx="10"/>
          </p:nvPr>
        </p:nvSpPr>
        <p:spPr/>
        <p:txBody>
          <a:bodyPr/>
          <a:lstStyle/>
          <a:p>
            <a:fld id="{932F0570-5383-4070-9267-32104548BF23}" type="slidenum">
              <a:rPr lang="en-US" smtClean="0"/>
              <a:t>13</a:t>
            </a:fld>
            <a:endParaRPr lang="en-US"/>
          </a:p>
        </p:txBody>
      </p:sp>
    </p:spTree>
    <p:extLst>
      <p:ext uri="{BB962C8B-B14F-4D97-AF65-F5344CB8AC3E}">
        <p14:creationId xmlns:p14="http://schemas.microsoft.com/office/powerpoint/2010/main" val="247779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growth in population</a:t>
            </a:r>
            <a:r>
              <a:rPr lang="en-US" baseline="0" dirty="0" smtClean="0"/>
              <a:t> and increased development across the region, the commuting will continue to impact our travel times. The </a:t>
            </a:r>
            <a:r>
              <a:rPr lang="en-US" dirty="0" smtClean="0"/>
              <a:t>MPO traffic forecasting tools indicate that levels of congestion and the associated costs will continue to rise;</a:t>
            </a:r>
            <a:r>
              <a:rPr lang="en-US" baseline="0" dirty="0" smtClean="0"/>
              <a:t> even as we implement the transportation improvement identified in the regional transportation plan. </a:t>
            </a:r>
            <a:r>
              <a:rPr lang="en-US" dirty="0" smtClean="0"/>
              <a:t> </a:t>
            </a:r>
          </a:p>
          <a:p>
            <a:endParaRPr lang="en-US" dirty="0" smtClean="0"/>
          </a:p>
          <a:p>
            <a:r>
              <a:rPr lang="en-US" dirty="0" smtClean="0"/>
              <a:t>These images show congestion in the region at peak times in 2010 and</a:t>
            </a:r>
            <a:r>
              <a:rPr lang="en-US" baseline="0" dirty="0" smtClean="0"/>
              <a:t> projected for 2040. The projected congestion takes into account the roadway improvements already slated for completion in the 2035 plan. </a:t>
            </a:r>
            <a:endParaRPr lang="en-US" dirty="0" smtClean="0"/>
          </a:p>
          <a:p>
            <a:endParaRPr lang="en-US" dirty="0" smtClean="0"/>
          </a:p>
          <a:p>
            <a:r>
              <a:rPr lang="en-US" dirty="0" smtClean="0"/>
              <a:t>Even with dedication</a:t>
            </a:r>
            <a:r>
              <a:rPr lang="en-US" baseline="0" dirty="0" smtClean="0"/>
              <a:t> to improving development patters and implementing transportation projects from our plan, we risk our quality of life as the Middle Tennessee grows – as you can see - our</a:t>
            </a:r>
            <a:r>
              <a:rPr lang="en-US" dirty="0" smtClean="0"/>
              <a:t> region is in need of alternatives to driving</a:t>
            </a:r>
            <a:r>
              <a:rPr lang="en-US" baseline="0" dirty="0" smtClean="0"/>
              <a:t> through</a:t>
            </a:r>
            <a:r>
              <a:rPr lang="en-US" dirty="0" smtClean="0"/>
              <a:t> a diversified, multi-modal investment strategy.</a:t>
            </a:r>
            <a:endParaRPr lang="en-US" dirty="0"/>
          </a:p>
        </p:txBody>
      </p:sp>
      <p:sp>
        <p:nvSpPr>
          <p:cNvPr id="4" name="Slide Number Placeholder 3"/>
          <p:cNvSpPr>
            <a:spLocks noGrp="1"/>
          </p:cNvSpPr>
          <p:nvPr>
            <p:ph type="sldNum" sz="quarter" idx="10"/>
          </p:nvPr>
        </p:nvSpPr>
        <p:spPr/>
        <p:txBody>
          <a:bodyPr/>
          <a:lstStyle/>
          <a:p>
            <a:fld id="{932F0570-5383-4070-9267-32104548BF23}" type="slidenum">
              <a:rPr lang="en-US" smtClean="0"/>
              <a:t>14</a:t>
            </a:fld>
            <a:endParaRPr lang="en-US"/>
          </a:p>
        </p:txBody>
      </p:sp>
    </p:spTree>
    <p:extLst>
      <p:ext uri="{BB962C8B-B14F-4D97-AF65-F5344CB8AC3E}">
        <p14:creationId xmlns:p14="http://schemas.microsoft.com/office/powerpoint/2010/main" val="2477792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currently two documents available, first the executive summary which you have in your hand and the full document which contains 300 pages of analysis, detailed recommendations and technically documentation. You can find this online at Connected2040.org. </a:t>
            </a:r>
            <a:endParaRPr lang="en-US" dirty="0"/>
          </a:p>
        </p:txBody>
      </p:sp>
      <p:sp>
        <p:nvSpPr>
          <p:cNvPr id="4" name="Slide Number Placeholder 3"/>
          <p:cNvSpPr>
            <a:spLocks noGrp="1"/>
          </p:cNvSpPr>
          <p:nvPr>
            <p:ph type="sldNum" sz="quarter" idx="10"/>
          </p:nvPr>
        </p:nvSpPr>
        <p:spPr/>
        <p:txBody>
          <a:bodyPr/>
          <a:lstStyle/>
          <a:p>
            <a:fld id="{EB9372FC-E6CE-4350-B728-C7E52D91EA85}" type="slidenum">
              <a:rPr lang="en-US" smtClean="0"/>
              <a:t>15</a:t>
            </a:fld>
            <a:endParaRPr lang="en-US"/>
          </a:p>
        </p:txBody>
      </p:sp>
    </p:spTree>
    <p:extLst>
      <p:ext uri="{BB962C8B-B14F-4D97-AF65-F5344CB8AC3E}">
        <p14:creationId xmlns:p14="http://schemas.microsoft.com/office/powerpoint/2010/main" val="382991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 with</a:t>
            </a:r>
            <a:r>
              <a:rPr lang="en-US" baseline="0" dirty="0" smtClean="0"/>
              <a:t> the projections mentioned, </a:t>
            </a:r>
            <a:r>
              <a:rPr lang="en-US" dirty="0" smtClean="0"/>
              <a:t>the plan identifies $8.5 billion dollars of the next</a:t>
            </a:r>
            <a:r>
              <a:rPr lang="en-US" baseline="0" dirty="0" smtClean="0"/>
              <a:t> 25 years to improve our transportation system. Now, 8.5 billion might sound like a lot of money, however when you consider those dollars are for transportation infrastructure – which can be tremendously expense – and spans 25 years. It is not really a large sum of money to meet our needs.</a:t>
            </a:r>
          </a:p>
          <a:p>
            <a:endParaRPr lang="en-US" baseline="0" dirty="0" smtClean="0"/>
          </a:p>
          <a:p>
            <a:r>
              <a:rPr lang="en-US" baseline="0" dirty="0" smtClean="0"/>
              <a:t>It’s also important to point out that the 8.5 billion is a combination of both federal funds and state and local matching funds. </a:t>
            </a:r>
            <a:endParaRPr lang="en-US" dirty="0"/>
          </a:p>
        </p:txBody>
      </p:sp>
      <p:sp>
        <p:nvSpPr>
          <p:cNvPr id="4" name="Slide Number Placeholder 3"/>
          <p:cNvSpPr>
            <a:spLocks noGrp="1"/>
          </p:cNvSpPr>
          <p:nvPr>
            <p:ph type="sldNum" sz="quarter" idx="10"/>
          </p:nvPr>
        </p:nvSpPr>
        <p:spPr/>
        <p:txBody>
          <a:bodyPr/>
          <a:lstStyle/>
          <a:p>
            <a:fld id="{EB9372FC-E6CE-4350-B728-C7E52D91EA85}" type="slidenum">
              <a:rPr lang="en-US" smtClean="0"/>
              <a:t>16</a:t>
            </a:fld>
            <a:endParaRPr lang="en-US"/>
          </a:p>
        </p:txBody>
      </p:sp>
    </p:spTree>
    <p:extLst>
      <p:ext uri="{BB962C8B-B14F-4D97-AF65-F5344CB8AC3E}">
        <p14:creationId xmlns:p14="http://schemas.microsoft.com/office/powerpoint/2010/main" val="1289573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recommendations</a:t>
            </a:r>
            <a:r>
              <a:rPr lang="en-US" baseline="0" dirty="0" smtClean="0"/>
              <a:t> of the plan include investing in the long term vision – which would reimagine our existing corridors by integrating technology,  expanding and modernizing transit options and improving active transportation facilities – walking and biking. </a:t>
            </a:r>
          </a:p>
          <a:p>
            <a:endParaRPr lang="en-US" baseline="0" dirty="0" smtClean="0"/>
          </a:p>
          <a:p>
            <a:r>
              <a:rPr lang="en-US" baseline="0" dirty="0" smtClean="0"/>
              <a:t>Back on page 21 are the six core strategies which provide direction to achieve the long term vision. </a:t>
            </a:r>
          </a:p>
          <a:p>
            <a:endParaRPr lang="en-US" baseline="0" dirty="0" smtClean="0"/>
          </a:p>
          <a:p>
            <a:r>
              <a:rPr lang="en-US" baseline="0" dirty="0" smtClean="0"/>
              <a:t>- A few to note, # 2, increase coordination between transportation and economic development decisions. I don’t know if you noticed, but poorly planned development was one of the top five issues to address that was identified in our regional survey. </a:t>
            </a:r>
          </a:p>
          <a:p>
            <a:r>
              <a:rPr lang="en-US" baseline="0" dirty="0" smtClean="0"/>
              <a:t>This is an important strategy to support the goal of spending public funds wisely and enhancing our economic competitiveness. I am sure you have seen instances where an location is sited for a new or expanding company where there is no infrastructure present – to provide that means stealing the funds from another project or area. </a:t>
            </a:r>
          </a:p>
          <a:p>
            <a:endParaRPr lang="en-US" baseline="0" dirty="0" smtClean="0"/>
          </a:p>
          <a:p>
            <a:pPr marL="171450" indent="-171450">
              <a:buFontTx/>
              <a:buChar char="-"/>
            </a:pPr>
            <a:r>
              <a:rPr lang="en-US" baseline="0" dirty="0" smtClean="0"/>
              <a:t>#4 relates to improving freight operations throughout the region, this means establishing a truck network to ease heavy truck traffic during peak hours – as well as exploring the feasibility of relocating Radnor Yard which benefit not only truck and train freight, but could lead to better utilizing the rail lines and property.  </a:t>
            </a:r>
          </a:p>
          <a:p>
            <a:pPr marL="171450" indent="-171450">
              <a:buFontTx/>
              <a:buChar char="-"/>
            </a:pPr>
            <a:endParaRPr lang="en-US" baseline="0" dirty="0" smtClean="0"/>
          </a:p>
          <a:p>
            <a:pPr marL="0" indent="0">
              <a:buFontTx/>
              <a:buNone/>
            </a:pPr>
            <a:r>
              <a:rPr lang="en-US" baseline="0" dirty="0" smtClean="0"/>
              <a:t>The funding recommendations on page 25 of the executive summary provide a quick look at where the dollars we are expecting over the next 25 years will be allocated. If you’d like to know more about the programs which fund our transportation needs from the federal level, we offer significant detail on those on page 23. And because what might sound like a lot of money – that $8.5 do not cover all our needs. So the plan identifies illustrative needs, which allows us to have a more realistic conversation about the need for additional revenue at the local and state levels. </a:t>
            </a:r>
            <a:endParaRPr lang="en-US" dirty="0"/>
          </a:p>
        </p:txBody>
      </p:sp>
      <p:sp>
        <p:nvSpPr>
          <p:cNvPr id="4" name="Slide Number Placeholder 3"/>
          <p:cNvSpPr>
            <a:spLocks noGrp="1"/>
          </p:cNvSpPr>
          <p:nvPr>
            <p:ph type="sldNum" sz="quarter" idx="10"/>
          </p:nvPr>
        </p:nvSpPr>
        <p:spPr/>
        <p:txBody>
          <a:bodyPr/>
          <a:lstStyle/>
          <a:p>
            <a:fld id="{EB9372FC-E6CE-4350-B728-C7E52D91EA85}" type="slidenum">
              <a:rPr lang="en-US" smtClean="0"/>
              <a:t>17</a:t>
            </a:fld>
            <a:endParaRPr lang="en-US"/>
          </a:p>
        </p:txBody>
      </p:sp>
    </p:spTree>
    <p:extLst>
      <p:ext uri="{BB962C8B-B14F-4D97-AF65-F5344CB8AC3E}">
        <p14:creationId xmlns:p14="http://schemas.microsoft.com/office/powerpoint/2010/main" val="1353915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map of the proposed projects in the plan. You can find this on page 28, the red lines and dots note the board’s top priorities for funding, the black lines represent additional projects that are recommended for implementation within our available funds for the next 25 years. And lastly, there are grey lines which show the additional 100 or projects which are important but that we were not able to included do to funding limitations. </a:t>
            </a:r>
          </a:p>
        </p:txBody>
      </p:sp>
      <p:sp>
        <p:nvSpPr>
          <p:cNvPr id="4" name="Slide Number Placeholder 3"/>
          <p:cNvSpPr>
            <a:spLocks noGrp="1"/>
          </p:cNvSpPr>
          <p:nvPr>
            <p:ph type="sldNum" sz="quarter" idx="10"/>
          </p:nvPr>
        </p:nvSpPr>
        <p:spPr/>
        <p:txBody>
          <a:bodyPr/>
          <a:lstStyle/>
          <a:p>
            <a:fld id="{EB9372FC-E6CE-4350-B728-C7E52D91EA85}" type="slidenum">
              <a:rPr lang="en-US" smtClean="0"/>
              <a:t>18</a:t>
            </a:fld>
            <a:endParaRPr lang="en-US"/>
          </a:p>
        </p:txBody>
      </p:sp>
    </p:spTree>
    <p:extLst>
      <p:ext uri="{BB962C8B-B14F-4D97-AF65-F5344CB8AC3E}">
        <p14:creationId xmlns:p14="http://schemas.microsoft.com/office/powerpoint/2010/main" val="2712740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talk</a:t>
            </a:r>
            <a:r>
              <a:rPr lang="en-US" baseline="0" dirty="0" smtClean="0"/>
              <a:t> about the recommendations in the plan, it’s important to have a realistic understanding of the length of time for project development. </a:t>
            </a:r>
            <a:r>
              <a:rPr lang="en-US" sz="1200" kern="1200" baseline="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ere is a graphic we use to show the time and</a:t>
            </a:r>
            <a:r>
              <a:rPr lang="en-US" sz="1200" kern="1200" baseline="0" dirty="0" smtClean="0">
                <a:solidFill>
                  <a:schemeClr val="tx1"/>
                </a:solidFill>
                <a:effectLst/>
                <a:latin typeface="+mn-lt"/>
                <a:ea typeface="+mn-ea"/>
                <a:cs typeface="+mn-cs"/>
              </a:rPr>
              <a:t> steps </a:t>
            </a:r>
            <a:r>
              <a:rPr lang="en-US" sz="1200" kern="1200" dirty="0" smtClean="0">
                <a:solidFill>
                  <a:schemeClr val="tx1"/>
                </a:solidFill>
                <a:effectLst/>
                <a:latin typeface="+mn-lt"/>
                <a:ea typeface="+mn-ea"/>
                <a:cs typeface="+mn-cs"/>
              </a:rPr>
              <a:t>to develop a typical transportation project. While some of these steps can happen simultaneously, even once fully funded, there many step to complete a project. </a:t>
            </a:r>
          </a:p>
          <a:p>
            <a:endParaRPr lang="en-US" sz="1200" kern="1200" dirty="0" smtClean="0">
              <a:solidFill>
                <a:schemeClr val="tx1"/>
              </a:solidFill>
              <a:effectLst/>
              <a:latin typeface="+mn-lt"/>
              <a:ea typeface="+mn-ea"/>
              <a:cs typeface="+mn-cs"/>
            </a:endParaRPr>
          </a:p>
          <a:p>
            <a:r>
              <a:rPr lang="en-US" dirty="0" smtClean="0"/>
              <a:t>As</a:t>
            </a:r>
            <a:r>
              <a:rPr lang="en-US" baseline="0" dirty="0" smtClean="0"/>
              <a:t> you can see, it can take </a:t>
            </a:r>
            <a:r>
              <a:rPr lang="en-US" dirty="0" smtClean="0"/>
              <a:t>10-15 years to complete due to funding shortages or complications arising during environmental review or right-of-way acquisition. In many respects, the RTP is just the beginning for most transportation projects. Once they are included in the plan, projects must take several steps toward implementation, including more public involvement, environmental study, preliminary engineering, final project design, right of way acquisition, and then construction. </a:t>
            </a:r>
            <a:endParaRPr lang="en-US" dirty="0"/>
          </a:p>
        </p:txBody>
      </p:sp>
      <p:sp>
        <p:nvSpPr>
          <p:cNvPr id="4" name="Slide Number Placeholder 3"/>
          <p:cNvSpPr>
            <a:spLocks noGrp="1"/>
          </p:cNvSpPr>
          <p:nvPr>
            <p:ph type="sldNum" sz="quarter" idx="10"/>
          </p:nvPr>
        </p:nvSpPr>
        <p:spPr/>
        <p:txBody>
          <a:bodyPr/>
          <a:lstStyle/>
          <a:p>
            <a:fld id="{EB9372FC-E6CE-4350-B728-C7E52D91EA85}" type="slidenum">
              <a:rPr lang="en-US" smtClean="0"/>
              <a:t>19</a:t>
            </a:fld>
            <a:endParaRPr lang="en-US"/>
          </a:p>
        </p:txBody>
      </p:sp>
    </p:spTree>
    <p:extLst>
      <p:ext uri="{BB962C8B-B14F-4D97-AF65-F5344CB8AC3E}">
        <p14:creationId xmlns:p14="http://schemas.microsoft.com/office/powerpoint/2010/main" val="278070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 hear comments</a:t>
            </a:r>
            <a:r>
              <a:rPr lang="en-US" baseline="0" dirty="0" smtClean="0"/>
              <a:t> like “why is nothing getting done to improve transit or transportation” As with the project development process, there are also many steps to achieve that goal. This slide offers a recap of where we are, and where we are headed.</a:t>
            </a:r>
          </a:p>
          <a:p>
            <a:endParaRPr lang="en-US" baseline="0" dirty="0" smtClean="0"/>
          </a:p>
          <a:p>
            <a:r>
              <a:rPr lang="en-US" baseline="0" dirty="0" smtClean="0"/>
              <a:t>I mentioned the need to increase funding for transportation in the region and you see on this slide that identifying support for a dedicated funding source is currently being explored. How we fill the gap between declining revenue and increasing costs will require citizen engagement focused on all levels of government. Initiatives like the Nashville Area Chamber’s Moving Forward and the programs offered by the Transit Alliance are supporting those efforts. </a:t>
            </a:r>
          </a:p>
          <a:p>
            <a:endParaRPr lang="en-US" baseline="0" dirty="0" smtClean="0"/>
          </a:p>
          <a:p>
            <a:r>
              <a:rPr lang="en-US" baseline="0" dirty="0" smtClean="0"/>
              <a:t>Our region is one of the largest in the nation without a dedicated source of funding for public transit – instead, opting for year after year contributions from local government general funds. Dedicated funding would create a reliable source of local revenue to 1) leverage additional federal funds for large capital projects, 2) secure the annual operations of existing and future services, and 3) provide the region the financial capacity to implement its long-range vision for mass transit. </a:t>
            </a:r>
            <a:endParaRPr lang="en-US" dirty="0"/>
          </a:p>
        </p:txBody>
      </p:sp>
      <p:sp>
        <p:nvSpPr>
          <p:cNvPr id="4" name="Slide Number Placeholder 3"/>
          <p:cNvSpPr>
            <a:spLocks noGrp="1"/>
          </p:cNvSpPr>
          <p:nvPr>
            <p:ph type="sldNum" sz="quarter" idx="10"/>
          </p:nvPr>
        </p:nvSpPr>
        <p:spPr/>
        <p:txBody>
          <a:bodyPr/>
          <a:lstStyle/>
          <a:p>
            <a:fld id="{EB9372FC-E6CE-4350-B728-C7E52D91EA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0716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TDOT recently kicked off its I-65 Corridor Study which aims to identify multimodal solutions for identified deficiencies along Interstate 65. The I-65 Multimodal Corridor Study is an 18-month study covering a distance of 120.16 miles, from the Alabama state line to the Kentucky state line. </a:t>
            </a:r>
          </a:p>
          <a:p>
            <a:endParaRPr lang="en-US" dirty="0" smtClean="0"/>
          </a:p>
          <a:p>
            <a:r>
              <a:rPr lang="en-US" dirty="0" smtClean="0"/>
              <a:t>The South Corridor Transit Feasibility Study will complement the I-65 Corridor Study and serves as the transit component of the effort for Davidson, Williamson, and Maury counties.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MPO is pursuing an update the Regional ITS Architecture Inventory with an emphasis on broader Smart Cities components.  The inventory will include a regional survey of the technology standards (including hardware and software), human resources working on technology and mobility, and how ITS is integrated into other city, county, or regional efforts to improve quality of life. This analysis of how technology can be used by the public sector, the private sector, and the individual user to improve efficiency system-wide and inform mobility choices will play a significant role in guiding the region’s future. The project scope will feature recommendations for technical and performance standards, as well as mapping performance on energy consumption, air quality impacts, vehicle miles traveled, and other sustainability goals.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32F0570-5383-4070-9267-32104548BF23}" type="slidenum">
              <a:rPr lang="en-US" smtClean="0"/>
              <a:t>21</a:t>
            </a:fld>
            <a:endParaRPr lang="en-US"/>
          </a:p>
        </p:txBody>
      </p:sp>
    </p:spTree>
    <p:extLst>
      <p:ext uri="{BB962C8B-B14F-4D97-AF65-F5344CB8AC3E}">
        <p14:creationId xmlns:p14="http://schemas.microsoft.com/office/powerpoint/2010/main" val="415606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the federally-designated transportation planning agency in Middle Tennessee, the Nashville Area MPO represents Davidson, Maury, Robertson, Rutherford, Sumner, Williamson, and Wilson counties through the facilitation of strategic planning for the region’s multi-modal transportation system, and directs federal funds to transportation projects that increases prosperity in the region. </a:t>
            </a:r>
          </a:p>
          <a:p>
            <a:endParaRPr lang="en-US" baseline="0" dirty="0" smtClean="0"/>
          </a:p>
          <a:p>
            <a:r>
              <a:rPr lang="en-US" baseline="0" dirty="0" smtClean="0"/>
              <a:t>Through our partnerships with the US DOT, TDOT, state and local elected officials, city planners and the business community, the MPO leads in the development of the region’s long-range transportation plan and short-range Transportation Improvement Program and contributes to ongoing conversations about issues such as land use, economic development, climate change and the environment, safety and security, and public health.</a:t>
            </a:r>
          </a:p>
          <a:p>
            <a:endParaRPr lang="en-US" baseline="0" dirty="0" smtClean="0"/>
          </a:p>
          <a:p>
            <a:r>
              <a:rPr lang="en-US" baseline="0" dirty="0" smtClean="0"/>
              <a:t>The MPO is responsible for….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Monitoring the conditions of the existing transportation network;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Identifying existing capacity or safety problems through detailed planning studies to develop candidate transportation improvements;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Forecasting future population and employment growth for the region;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Evaluating the effects that future land use plans will have on transportation infrastructure within major growth corridors throughout the region;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Developing alternative growth scenarios to evaluate the affects that land use and transportation choices made today will have on the region’s future;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Estimating the impact that an expanding transportation system will have on air quality;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Developing a financial plan that identifies the costs and revenues associated with the continued operation and maintenance, and future expansion of the region’s transportation system.</a:t>
            </a:r>
          </a:p>
          <a:p>
            <a:endParaRPr lang="en-US" dirty="0"/>
          </a:p>
        </p:txBody>
      </p:sp>
      <p:sp>
        <p:nvSpPr>
          <p:cNvPr id="4" name="Slide Number Placeholder 3"/>
          <p:cNvSpPr>
            <a:spLocks noGrp="1"/>
          </p:cNvSpPr>
          <p:nvPr>
            <p:ph type="sldNum" sz="quarter" idx="10"/>
          </p:nvPr>
        </p:nvSpPr>
        <p:spPr/>
        <p:txBody>
          <a:bodyPr/>
          <a:lstStyle/>
          <a:p>
            <a:fld id="{932F0570-5383-4070-9267-32104548BF23}" type="slidenum">
              <a:rPr lang="en-US" smtClean="0"/>
              <a:t>3</a:t>
            </a:fld>
            <a:endParaRPr lang="en-US"/>
          </a:p>
        </p:txBody>
      </p:sp>
    </p:spTree>
    <p:extLst>
      <p:ext uri="{BB962C8B-B14F-4D97-AF65-F5344CB8AC3E}">
        <p14:creationId xmlns:p14="http://schemas.microsoft.com/office/powerpoint/2010/main" val="247779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diving into the summary of the plan’s recommendations, it is important to understand how our communities are growing as we make decisions related to future investments, those are data driven decisions appropriately based on future trends. One of the first thing an MPO does when developing its long rang plan is to get a handle on growth and development. </a:t>
            </a:r>
          </a:p>
          <a:p>
            <a:endParaRPr lang="en-US" baseline="0" dirty="0" smtClean="0"/>
          </a:p>
          <a:p>
            <a:r>
              <a:rPr lang="en-US" baseline="0" dirty="0" smtClean="0"/>
              <a:t>This side is a quick look at the expected population growth across the state – with the most significant growth anticipated in the Middle Tennessee region. We borrow our population forecast from a national consulting firm – Woods and Poole, through their data we are able to get detailed population and jobs information to create the forecast you see here. </a:t>
            </a:r>
          </a:p>
          <a:p>
            <a:endParaRPr lang="en-US" baseline="0" dirty="0" smtClean="0"/>
          </a:p>
          <a:p>
            <a:r>
              <a:rPr lang="en-US" baseline="0" dirty="0" smtClean="0"/>
              <a:t>And </a:t>
            </a:r>
            <a:endParaRPr lang="en-US" dirty="0"/>
          </a:p>
        </p:txBody>
      </p:sp>
      <p:sp>
        <p:nvSpPr>
          <p:cNvPr id="4" name="Slide Number Placeholder 3"/>
          <p:cNvSpPr>
            <a:spLocks noGrp="1"/>
          </p:cNvSpPr>
          <p:nvPr>
            <p:ph type="sldNum" sz="quarter" idx="10"/>
          </p:nvPr>
        </p:nvSpPr>
        <p:spPr/>
        <p:txBody>
          <a:bodyPr/>
          <a:lstStyle/>
          <a:p>
            <a:fld id="{EB9372FC-E6CE-4350-B728-C7E52D91EA85}" type="slidenum">
              <a:rPr lang="en-US" smtClean="0"/>
              <a:t>4</a:t>
            </a:fld>
            <a:endParaRPr lang="en-US"/>
          </a:p>
        </p:txBody>
      </p:sp>
    </p:spTree>
    <p:extLst>
      <p:ext uri="{BB962C8B-B14F-4D97-AF65-F5344CB8AC3E}">
        <p14:creationId xmlns:p14="http://schemas.microsoft.com/office/powerpoint/2010/main" val="165781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the driving forces behind the challenges facing our region? </a:t>
            </a:r>
          </a:p>
          <a:p>
            <a:endParaRPr lang="en-US" baseline="0" dirty="0" smtClean="0"/>
          </a:p>
          <a:p>
            <a:r>
              <a:rPr lang="en-US" baseline="0" dirty="0" smtClean="0"/>
              <a:t>Looking at population growth across the state – we currently have roughly 6.5 million in Tennessee – we expect about 9 million people in the state between now and 2040. More than half of the state’s growth is expected to occur in Middle Tennessee, this projection comes from national economists which understand market dynamics, migration shifts across the county as well as the natural growth that is expected to occur. </a:t>
            </a:r>
          </a:p>
          <a:p>
            <a:endParaRPr lang="en-US" baseline="0" dirty="0" smtClean="0"/>
          </a:p>
          <a:p>
            <a:r>
              <a:rPr lang="en-US" baseline="0" dirty="0" smtClean="0"/>
              <a:t>What this map is showing you is that both Williamson and Rutherford counties are both expect to add more than 250k people of the next 25 years. As you can imagine this growth will have a profound impact on our transportation and economic prosperity.  Now, it’s not good enough to just understand the populations projections – part of our job as an MPO is to look ahead and determine where we need to invest in transportation infrastructure to support this growth by drilling down to understand where people will live and work in the future.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32F0570-5383-4070-9267-32104548BF23}" type="slidenum">
              <a:rPr lang="en-US" smtClean="0"/>
              <a:t>5</a:t>
            </a:fld>
            <a:endParaRPr lang="en-US"/>
          </a:p>
        </p:txBody>
      </p:sp>
    </p:spTree>
    <p:extLst>
      <p:ext uri="{BB962C8B-B14F-4D97-AF65-F5344CB8AC3E}">
        <p14:creationId xmlns:p14="http://schemas.microsoft.com/office/powerpoint/2010/main" val="247779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knowing this</a:t>
            </a:r>
            <a:r>
              <a:rPr lang="en-US" baseline="0" dirty="0" smtClean="0"/>
              <a:t> growth forecast isn’t enough for us to figure out how and where to best invest in infrastructure. So our folks in the office take the  information I just showed you and run that through some land use forecasting tools. That process allows us to basically predict future land development. </a:t>
            </a:r>
          </a:p>
          <a:p>
            <a:endParaRPr lang="en-US" baseline="0" dirty="0" smtClean="0"/>
          </a:p>
          <a:p>
            <a:r>
              <a:rPr lang="en-US" baseline="0" dirty="0" smtClean="0"/>
              <a:t>So what you are seeing here is our seven county planning area that are currently developed – that’s the black. Or environmentally constrained, which gives us the current footprint of the region. </a:t>
            </a:r>
          </a:p>
          <a:p>
            <a:endParaRPr lang="en-US" baseline="0" dirty="0" smtClean="0"/>
          </a:p>
          <a:p>
            <a:r>
              <a:rPr lang="en-US" baseline="0" dirty="0" smtClean="0"/>
              <a:t>When you look at this, take note of how much white you see – we’ll talk more about that in a minute. </a:t>
            </a:r>
            <a:endParaRPr lang="en-US" dirty="0"/>
          </a:p>
        </p:txBody>
      </p:sp>
      <p:sp>
        <p:nvSpPr>
          <p:cNvPr id="4" name="Slide Number Placeholder 3"/>
          <p:cNvSpPr>
            <a:spLocks noGrp="1"/>
          </p:cNvSpPr>
          <p:nvPr>
            <p:ph type="sldNum" sz="quarter" idx="10"/>
          </p:nvPr>
        </p:nvSpPr>
        <p:spPr/>
        <p:txBody>
          <a:bodyPr/>
          <a:lstStyle/>
          <a:p>
            <a:fld id="{EB9372FC-E6CE-4350-B728-C7E52D91EA85}" type="slidenum">
              <a:rPr lang="en-US" smtClean="0"/>
              <a:t>6</a:t>
            </a:fld>
            <a:endParaRPr lang="en-US"/>
          </a:p>
        </p:txBody>
      </p:sp>
    </p:spTree>
    <p:extLst>
      <p:ext uri="{BB962C8B-B14F-4D97-AF65-F5344CB8AC3E}">
        <p14:creationId xmlns:p14="http://schemas.microsoft.com/office/powerpoint/2010/main" val="258415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we add that to the model which predicts future land use patterns based on generalized land use policy of the local communities. </a:t>
            </a:r>
          </a:p>
          <a:p>
            <a:endParaRPr lang="en-US" baseline="0" dirty="0" smtClean="0"/>
          </a:p>
          <a:p>
            <a:r>
              <a:rPr lang="en-US" baseline="0" dirty="0" smtClean="0"/>
              <a:t>So here you see – the dark green is open space, the light green is residential AG, and then other categories of industrial commercial, mixed use and residential…notice the significant changes in future land use between 2035  and 2040. The 2035 map was created in 2010 – the 2040 in 2014.  </a:t>
            </a:r>
            <a:endParaRPr lang="en-US" dirty="0"/>
          </a:p>
        </p:txBody>
      </p:sp>
      <p:sp>
        <p:nvSpPr>
          <p:cNvPr id="4" name="Slide Number Placeholder 3"/>
          <p:cNvSpPr>
            <a:spLocks noGrp="1"/>
          </p:cNvSpPr>
          <p:nvPr>
            <p:ph type="sldNum" sz="quarter" idx="10"/>
          </p:nvPr>
        </p:nvSpPr>
        <p:spPr/>
        <p:txBody>
          <a:bodyPr/>
          <a:lstStyle/>
          <a:p>
            <a:fld id="{EB9372FC-E6CE-4350-B728-C7E52D91EA85}" type="slidenum">
              <a:rPr lang="en-US" smtClean="0"/>
              <a:t>7</a:t>
            </a:fld>
            <a:endParaRPr lang="en-US"/>
          </a:p>
        </p:txBody>
      </p:sp>
    </p:spTree>
    <p:extLst>
      <p:ext uri="{BB962C8B-B14F-4D97-AF65-F5344CB8AC3E}">
        <p14:creationId xmlns:p14="http://schemas.microsoft.com/office/powerpoint/2010/main" val="331202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thing we take into account</a:t>
            </a:r>
            <a:r>
              <a:rPr lang="en-US" baseline="0" dirty="0" smtClean="0"/>
              <a:t> is market suitability, this </a:t>
            </a:r>
            <a:r>
              <a:rPr lang="en-US" baseline="0" dirty="0" err="1" smtClean="0"/>
              <a:t>submodel</a:t>
            </a:r>
            <a:r>
              <a:rPr lang="en-US" baseline="0" dirty="0" smtClean="0"/>
              <a:t> is informed by local real estate developers to help us understand what factors move them toward investments</a:t>
            </a:r>
            <a:endParaRPr lang="en-US" dirty="0"/>
          </a:p>
        </p:txBody>
      </p:sp>
      <p:sp>
        <p:nvSpPr>
          <p:cNvPr id="4" name="Slide Number Placeholder 3"/>
          <p:cNvSpPr>
            <a:spLocks noGrp="1"/>
          </p:cNvSpPr>
          <p:nvPr>
            <p:ph type="sldNum" sz="quarter" idx="10"/>
          </p:nvPr>
        </p:nvSpPr>
        <p:spPr/>
        <p:txBody>
          <a:bodyPr/>
          <a:lstStyle/>
          <a:p>
            <a:fld id="{EB9372FC-E6CE-4350-B728-C7E52D91EA85}" type="slidenum">
              <a:rPr lang="en-US" smtClean="0"/>
              <a:t>8</a:t>
            </a:fld>
            <a:endParaRPr lang="en-US"/>
          </a:p>
        </p:txBody>
      </p:sp>
    </p:spTree>
    <p:extLst>
      <p:ext uri="{BB962C8B-B14F-4D97-AF65-F5344CB8AC3E}">
        <p14:creationId xmlns:p14="http://schemas.microsoft.com/office/powerpoint/2010/main" val="167723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lastly,</a:t>
            </a:r>
            <a:r>
              <a:rPr lang="en-US" baseline="0" dirty="0" smtClean="0"/>
              <a:t> what you see on the far left 2010 – parcels across the region that have some substantial development, then as you look across the screen you see the parcels that are currently undeveloped that we expect to see affected by development by the decade noted.  </a:t>
            </a:r>
            <a:endParaRPr lang="en-US" dirty="0"/>
          </a:p>
        </p:txBody>
      </p:sp>
      <p:sp>
        <p:nvSpPr>
          <p:cNvPr id="4" name="Slide Number Placeholder 3"/>
          <p:cNvSpPr>
            <a:spLocks noGrp="1"/>
          </p:cNvSpPr>
          <p:nvPr>
            <p:ph type="sldNum" sz="quarter" idx="10"/>
          </p:nvPr>
        </p:nvSpPr>
        <p:spPr/>
        <p:txBody>
          <a:bodyPr/>
          <a:lstStyle/>
          <a:p>
            <a:fld id="{EB9372FC-E6CE-4350-B728-C7E52D91EA85}" type="slidenum">
              <a:rPr lang="en-US" smtClean="0"/>
              <a:t>9</a:t>
            </a:fld>
            <a:endParaRPr lang="en-US"/>
          </a:p>
        </p:txBody>
      </p:sp>
    </p:spTree>
    <p:extLst>
      <p:ext uri="{BB962C8B-B14F-4D97-AF65-F5344CB8AC3E}">
        <p14:creationId xmlns:p14="http://schemas.microsoft.com/office/powerpoint/2010/main" val="35317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Census	W&amp;P	2015-2040 Change	</a:t>
            </a:r>
          </a:p>
          <a:p>
            <a:r>
              <a:rPr lang="en-US" dirty="0" smtClean="0"/>
              <a:t>	2015	2040	#	%</a:t>
            </a:r>
          </a:p>
          <a:p>
            <a:r>
              <a:rPr lang="en-US" dirty="0" smtClean="0"/>
              <a:t>Davidson	678,889	819,387	140,498	20.7%</a:t>
            </a:r>
          </a:p>
          <a:p>
            <a:r>
              <a:rPr lang="en-US" dirty="0" smtClean="0"/>
              <a:t>Maury	87,757	114,123	26,366	30.0%</a:t>
            </a:r>
          </a:p>
          <a:p>
            <a:r>
              <a:rPr lang="en-US" dirty="0" smtClean="0"/>
              <a:t>Robertson	68,570	97,625	29,055	42.4%</a:t>
            </a:r>
          </a:p>
          <a:p>
            <a:r>
              <a:rPr lang="en-US" dirty="0" smtClean="0"/>
              <a:t>Rutherford	298,612	498,938	200,326	67.1%</a:t>
            </a:r>
          </a:p>
          <a:p>
            <a:r>
              <a:rPr lang="en-US" dirty="0" smtClean="0"/>
              <a:t>Sumner	175,989	257,360	81,371	46.2%</a:t>
            </a:r>
          </a:p>
          <a:p>
            <a:r>
              <a:rPr lang="en-US" dirty="0" smtClean="0"/>
              <a:t>Williamson	211,672	454,524	242,852	114.7%</a:t>
            </a:r>
          </a:p>
          <a:p>
            <a:r>
              <a:rPr lang="en-US" dirty="0" smtClean="0"/>
              <a:t>Wilson	128,911	225,636	96,725	75.0%</a:t>
            </a:r>
          </a:p>
          <a:p>
            <a:r>
              <a:rPr lang="en-US" dirty="0" smtClean="0"/>
              <a:t>7-county	1,650,400	2,467,593	817,193	49.5%</a:t>
            </a:r>
          </a:p>
          <a:p>
            <a:endParaRPr lang="en-US" dirty="0" smtClean="0"/>
          </a:p>
        </p:txBody>
      </p:sp>
      <p:sp>
        <p:nvSpPr>
          <p:cNvPr id="4" name="Slide Number Placeholder 3"/>
          <p:cNvSpPr>
            <a:spLocks noGrp="1"/>
          </p:cNvSpPr>
          <p:nvPr>
            <p:ph type="sldNum" sz="quarter" idx="10"/>
          </p:nvPr>
        </p:nvSpPr>
        <p:spPr/>
        <p:txBody>
          <a:bodyPr/>
          <a:lstStyle/>
          <a:p>
            <a:fld id="{932F0570-5383-4070-9267-32104548BF23}" type="slidenum">
              <a:rPr lang="en-US" smtClean="0"/>
              <a:t>11</a:t>
            </a:fld>
            <a:endParaRPr lang="en-US"/>
          </a:p>
        </p:txBody>
      </p:sp>
    </p:spTree>
    <p:extLst>
      <p:ext uri="{BB962C8B-B14F-4D97-AF65-F5344CB8AC3E}">
        <p14:creationId xmlns:p14="http://schemas.microsoft.com/office/powerpoint/2010/main" val="226555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344C6C-67C4-4863-B7BE-7E2B562219D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395155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44C6C-67C4-4863-B7BE-7E2B562219D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141432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44C6C-67C4-4863-B7BE-7E2B562219D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128817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409183421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44C6C-67C4-4863-B7BE-7E2B562219D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33812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44C6C-67C4-4863-B7BE-7E2B562219D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136645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344C6C-67C4-4863-B7BE-7E2B562219DC}"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328532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44C6C-67C4-4863-B7BE-7E2B562219DC}"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426224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44C6C-67C4-4863-B7BE-7E2B562219DC}"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30273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44C6C-67C4-4863-B7BE-7E2B562219DC}"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29806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44C6C-67C4-4863-B7BE-7E2B562219DC}"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32723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44C6C-67C4-4863-B7BE-7E2B562219DC}"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B7C93-F9C0-4A95-A47E-D74779F7321D}" type="slidenum">
              <a:rPr lang="en-US" smtClean="0"/>
              <a:t>‹#›</a:t>
            </a:fld>
            <a:endParaRPr lang="en-US"/>
          </a:p>
        </p:txBody>
      </p:sp>
    </p:spTree>
    <p:extLst>
      <p:ext uri="{BB962C8B-B14F-4D97-AF65-F5344CB8AC3E}">
        <p14:creationId xmlns:p14="http://schemas.microsoft.com/office/powerpoint/2010/main" val="2834922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44C6C-67C4-4863-B7BE-7E2B562219DC}" type="datetimeFigureOut">
              <a:rPr lang="en-US" smtClean="0"/>
              <a:t>10/11/2016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B7C93-F9C0-4A95-A47E-D74779F7321D}" type="slidenum">
              <a:rPr lang="en-US" smtClean="0"/>
              <a:t>‹#›</a:t>
            </a:fld>
            <a:endParaRPr lang="en-US"/>
          </a:p>
        </p:txBody>
      </p:sp>
    </p:spTree>
    <p:extLst>
      <p:ext uri="{BB962C8B-B14F-4D97-AF65-F5344CB8AC3E}">
        <p14:creationId xmlns:p14="http://schemas.microsoft.com/office/powerpoint/2010/main" val="399289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w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descr="SoTCover 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166" y="0"/>
            <a:ext cx="9775366" cy="6858000"/>
          </a:xfrm>
          <a:prstGeom prst="rect">
            <a:avLst/>
          </a:prstGeom>
        </p:spPr>
      </p:pic>
      <p:sp>
        <p:nvSpPr>
          <p:cNvPr id="6" name="TextBox 5"/>
          <p:cNvSpPr txBox="1"/>
          <p:nvPr/>
        </p:nvSpPr>
        <p:spPr>
          <a:xfrm>
            <a:off x="228600" y="477695"/>
            <a:ext cx="5334000" cy="800219"/>
          </a:xfrm>
          <a:prstGeom prst="rect">
            <a:avLst/>
          </a:prstGeom>
          <a:noFill/>
        </p:spPr>
        <p:txBody>
          <a:bodyPr wrap="square" rtlCol="0">
            <a:spAutoFit/>
          </a:bodyPr>
          <a:lstStyle/>
          <a:p>
            <a:r>
              <a:rPr lang="en-US" sz="2800" dirty="0" smtClean="0">
                <a:solidFill>
                  <a:schemeClr val="bg1"/>
                </a:solidFill>
                <a:latin typeface="Acumin Pro ExtraCondensed Light" panose="020B0408020202020204" pitchFamily="34" charset="0"/>
              </a:rPr>
              <a:t>TRANSIT CITIZENS LEADERSHIP ACADEMY </a:t>
            </a:r>
            <a:endParaRPr lang="en-US" sz="2800" dirty="0" smtClean="0">
              <a:solidFill>
                <a:schemeClr val="bg1"/>
              </a:solidFill>
              <a:latin typeface="Acumin Pro ExtraCondensed Light" panose="020B0408020202020204" pitchFamily="34" charset="0"/>
            </a:endParaRPr>
          </a:p>
          <a:p>
            <a:r>
              <a:rPr lang="en-US" dirty="0" smtClean="0">
                <a:solidFill>
                  <a:schemeClr val="bg1"/>
                </a:solidFill>
                <a:latin typeface="Acumin Pro ExtraCondensed Med" panose="020B0608020202020204" pitchFamily="34" charset="0"/>
              </a:rPr>
              <a:t>October 12, 2016</a:t>
            </a:r>
            <a:endParaRPr lang="en-US" dirty="0">
              <a:solidFill>
                <a:schemeClr val="bg1"/>
              </a:solidFill>
              <a:latin typeface="Acumin Pro ExtraCondensed Med" panose="020B0608020202020204" pitchFamily="34" charset="0"/>
            </a:endParaRPr>
          </a:p>
        </p:txBody>
      </p:sp>
    </p:spTree>
    <p:extLst>
      <p:ext uri="{BB962C8B-B14F-4D97-AF65-F5344CB8AC3E}">
        <p14:creationId xmlns:p14="http://schemas.microsoft.com/office/powerpoint/2010/main" val="117549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457200"/>
            <a:ext cx="92964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6553200" y="6248400"/>
            <a:ext cx="3352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598758"/>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
        <p:nvSpPr>
          <p:cNvPr id="8" name="TextBox 7"/>
          <p:cNvSpPr txBox="1"/>
          <p:nvPr/>
        </p:nvSpPr>
        <p:spPr>
          <a:xfrm>
            <a:off x="457200" y="729205"/>
            <a:ext cx="5767926" cy="584775"/>
          </a:xfrm>
          <a:prstGeom prst="rect">
            <a:avLst/>
          </a:prstGeom>
          <a:noFill/>
        </p:spPr>
        <p:txBody>
          <a:bodyPr wrap="none" rtlCol="0">
            <a:spAutoFit/>
          </a:bodyPr>
          <a:lstStyle/>
          <a:p>
            <a:r>
              <a:rPr lang="en-US" sz="3200" b="1" dirty="0" smtClean="0">
                <a:solidFill>
                  <a:schemeClr val="bg1"/>
                </a:solidFill>
                <a:latin typeface="Gill Sans MT" panose="020B0502020104020203" pitchFamily="34" charset="0"/>
              </a:rPr>
              <a:t>FORCECAST BY COUNTY*</a:t>
            </a:r>
            <a:endParaRPr lang="en-US" sz="3200" b="1" dirty="0">
              <a:solidFill>
                <a:schemeClr val="bg1"/>
              </a:solidFill>
              <a:latin typeface="Gill Sans MT" panose="020B0502020104020203"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506751582"/>
              </p:ext>
            </p:extLst>
          </p:nvPr>
        </p:nvGraphicFramePr>
        <p:xfrm>
          <a:off x="685800" y="1886418"/>
          <a:ext cx="7467600" cy="398098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267200" y="5728900"/>
            <a:ext cx="6096000" cy="276999"/>
          </a:xfrm>
          <a:prstGeom prst="rect">
            <a:avLst/>
          </a:prstGeom>
          <a:noFill/>
        </p:spPr>
        <p:txBody>
          <a:bodyPr wrap="square" rtlCol="0">
            <a:spAutoFit/>
          </a:bodyPr>
          <a:lstStyle/>
          <a:p>
            <a:r>
              <a:rPr lang="en-US" sz="1200" dirty="0" smtClean="0"/>
              <a:t>*2015 census compared to 2040 Woods and Pools forecast </a:t>
            </a:r>
            <a:endParaRPr lang="en-US" sz="1200" dirty="0"/>
          </a:p>
        </p:txBody>
      </p:sp>
      <p:sp>
        <p:nvSpPr>
          <p:cNvPr id="10" name="TextBox 9"/>
          <p:cNvSpPr txBox="1"/>
          <p:nvPr/>
        </p:nvSpPr>
        <p:spPr>
          <a:xfrm rot="16200000">
            <a:off x="-1530155" y="1681008"/>
            <a:ext cx="4114802" cy="277001"/>
          </a:xfrm>
          <a:prstGeom prst="rect">
            <a:avLst/>
          </a:prstGeom>
          <a:noFill/>
        </p:spPr>
        <p:txBody>
          <a:bodyPr wrap="square" rtlCol="0">
            <a:spAutoFit/>
          </a:bodyPr>
          <a:lstStyle/>
          <a:p>
            <a:r>
              <a:rPr lang="en-US" sz="1200" dirty="0" smtClean="0"/>
              <a:t>Population </a:t>
            </a:r>
            <a:endParaRPr lang="en-US" sz="1200" dirty="0"/>
          </a:p>
        </p:txBody>
      </p:sp>
    </p:spTree>
    <p:extLst>
      <p:ext uri="{BB962C8B-B14F-4D97-AF65-F5344CB8AC3E}">
        <p14:creationId xmlns:p14="http://schemas.microsoft.com/office/powerpoint/2010/main" val="3951430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104" y="457200"/>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05000"/>
            <a:ext cx="8915400" cy="33613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extBox 10"/>
          <p:cNvSpPr txBox="1"/>
          <p:nvPr/>
        </p:nvSpPr>
        <p:spPr>
          <a:xfrm>
            <a:off x="457200" y="685800"/>
            <a:ext cx="6909689" cy="646331"/>
          </a:xfrm>
          <a:prstGeom prst="rect">
            <a:avLst/>
          </a:prstGeom>
          <a:noFill/>
        </p:spPr>
        <p:txBody>
          <a:bodyPr wrap="none" rtlCol="0">
            <a:spAutoFit/>
          </a:bodyPr>
          <a:lstStyle/>
          <a:p>
            <a:r>
              <a:rPr lang="en-US" sz="3600" b="1" dirty="0" smtClean="0">
                <a:solidFill>
                  <a:schemeClr val="bg1"/>
                </a:solidFill>
                <a:latin typeface="Gill Sans MT" panose="020B0502020104020203" pitchFamily="34" charset="0"/>
              </a:rPr>
              <a:t>DEVELOPMENT FORECASTS</a:t>
            </a:r>
            <a:endParaRPr lang="en-US" sz="3600" b="1" dirty="0">
              <a:solidFill>
                <a:schemeClr val="bg1"/>
              </a:solidFill>
              <a:latin typeface="Gill Sans MT" panose="020B0502020104020203" pitchFamily="34" charset="0"/>
            </a:endParaRPr>
          </a:p>
        </p:txBody>
      </p:sp>
      <p:sp>
        <p:nvSpPr>
          <p:cNvPr id="12" name="TextBox 11"/>
          <p:cNvSpPr txBox="1"/>
          <p:nvPr/>
        </p:nvSpPr>
        <p:spPr>
          <a:xfrm>
            <a:off x="381000" y="6286500"/>
            <a:ext cx="2743200" cy="369332"/>
          </a:xfrm>
          <a:prstGeom prst="rect">
            <a:avLst/>
          </a:prstGeom>
          <a:noFill/>
        </p:spPr>
        <p:txBody>
          <a:bodyPr wrap="square" rtlCol="0">
            <a:spAutoFit/>
          </a:bodyPr>
          <a:lstStyle/>
          <a:p>
            <a:r>
              <a:rPr lang="en-US" b="1" dirty="0" smtClean="0"/>
              <a:t>@</a:t>
            </a:r>
            <a:r>
              <a:rPr lang="en-US" b="1" dirty="0" err="1" smtClean="0"/>
              <a:t>nashvillempo</a:t>
            </a:r>
            <a:r>
              <a:rPr lang="en-US" b="1" dirty="0" smtClean="0"/>
              <a:t> </a:t>
            </a:r>
            <a:endParaRPr lang="en-US" b="1" dirty="0"/>
          </a:p>
        </p:txBody>
      </p:sp>
    </p:spTree>
    <p:extLst>
      <p:ext uri="{BB962C8B-B14F-4D97-AF65-F5344CB8AC3E}">
        <p14:creationId xmlns:p14="http://schemas.microsoft.com/office/powerpoint/2010/main" val="103132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4517239" cy="59321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729205"/>
            <a:ext cx="7062525" cy="646331"/>
          </a:xfrm>
          <a:prstGeom prst="rect">
            <a:avLst/>
          </a:prstGeom>
          <a:noFill/>
        </p:spPr>
        <p:txBody>
          <a:bodyPr wrap="none" rtlCol="0">
            <a:spAutoFit/>
          </a:bodyPr>
          <a:lstStyle/>
          <a:p>
            <a:r>
              <a:rPr lang="en-US" sz="3600" b="1" dirty="0" smtClean="0">
                <a:solidFill>
                  <a:schemeClr val="bg1"/>
                </a:solidFill>
                <a:latin typeface="Gill Sans MT" panose="020B0502020104020203" pitchFamily="34" charset="0"/>
              </a:rPr>
              <a:t>CONGESTION PROJECTIONS</a:t>
            </a:r>
            <a:endParaRPr lang="en-US" sz="3600" b="1" dirty="0">
              <a:solidFill>
                <a:schemeClr val="bg1"/>
              </a:solidFill>
              <a:latin typeface="Gill Sans MT" panose="020B0502020104020203"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
        <p:nvSpPr>
          <p:cNvPr id="10" name="TextBox 9"/>
          <p:cNvSpPr txBox="1"/>
          <p:nvPr/>
        </p:nvSpPr>
        <p:spPr>
          <a:xfrm>
            <a:off x="381000" y="6286500"/>
            <a:ext cx="2743200" cy="369332"/>
          </a:xfrm>
          <a:prstGeom prst="rect">
            <a:avLst/>
          </a:prstGeom>
          <a:noFill/>
        </p:spPr>
        <p:txBody>
          <a:bodyPr wrap="square" rtlCol="0">
            <a:spAutoFit/>
          </a:bodyPr>
          <a:lstStyle/>
          <a:p>
            <a:r>
              <a:rPr lang="en-US" b="1" dirty="0" smtClean="0"/>
              <a:t>@</a:t>
            </a:r>
            <a:r>
              <a:rPr lang="en-US" b="1" dirty="0" err="1" smtClean="0"/>
              <a:t>nashvillempo</a:t>
            </a:r>
            <a:r>
              <a:rPr lang="en-US" b="1" dirty="0" smtClean="0"/>
              <a:t> </a:t>
            </a:r>
            <a:endParaRPr lang="en-US" b="1"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600200"/>
            <a:ext cx="4600575" cy="5257800"/>
          </a:xfrm>
          <a:prstGeom prst="rect">
            <a:avLst/>
          </a:prstGeom>
        </p:spPr>
      </p:pic>
      <p:sp>
        <p:nvSpPr>
          <p:cNvPr id="2" name="Rectangle 1"/>
          <p:cNvSpPr/>
          <p:nvPr/>
        </p:nvSpPr>
        <p:spPr>
          <a:xfrm>
            <a:off x="2590800" y="3276600"/>
            <a:ext cx="705642" cy="369332"/>
          </a:xfrm>
          <a:prstGeom prst="rect">
            <a:avLst/>
          </a:prstGeom>
        </p:spPr>
        <p:txBody>
          <a:bodyPr wrap="none">
            <a:spAutoFit/>
          </a:bodyPr>
          <a:lstStyle/>
          <a:p>
            <a:r>
              <a:rPr lang="en-US" b="1" dirty="0" smtClean="0"/>
              <a:t>2015 </a:t>
            </a:r>
            <a:endParaRPr lang="en-US" dirty="0"/>
          </a:p>
        </p:txBody>
      </p:sp>
    </p:spTree>
    <p:extLst>
      <p:ext uri="{BB962C8B-B14F-4D97-AF65-F5344CB8AC3E}">
        <p14:creationId xmlns:p14="http://schemas.microsoft.com/office/powerpoint/2010/main" val="58756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729205"/>
            <a:ext cx="7062525" cy="646331"/>
          </a:xfrm>
          <a:prstGeom prst="rect">
            <a:avLst/>
          </a:prstGeom>
          <a:noFill/>
        </p:spPr>
        <p:txBody>
          <a:bodyPr wrap="none" rtlCol="0">
            <a:spAutoFit/>
          </a:bodyPr>
          <a:lstStyle/>
          <a:p>
            <a:r>
              <a:rPr lang="en-US" sz="3600" b="1" dirty="0" smtClean="0">
                <a:solidFill>
                  <a:schemeClr val="bg1"/>
                </a:solidFill>
                <a:latin typeface="Gill Sans MT" panose="020B0502020104020203" pitchFamily="34" charset="0"/>
              </a:rPr>
              <a:t>CONGESTION PROJECTIONS</a:t>
            </a:r>
            <a:endParaRPr lang="en-US" sz="3600" b="1" dirty="0">
              <a:solidFill>
                <a:schemeClr val="bg1"/>
              </a:solidFill>
              <a:latin typeface="Gill Sans MT" panose="020B0502020104020203"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
        <p:nvSpPr>
          <p:cNvPr id="10" name="TextBox 9"/>
          <p:cNvSpPr txBox="1"/>
          <p:nvPr/>
        </p:nvSpPr>
        <p:spPr>
          <a:xfrm>
            <a:off x="381000" y="6286500"/>
            <a:ext cx="2743200" cy="369332"/>
          </a:xfrm>
          <a:prstGeom prst="rect">
            <a:avLst/>
          </a:prstGeom>
          <a:noFill/>
        </p:spPr>
        <p:txBody>
          <a:bodyPr wrap="square" rtlCol="0">
            <a:spAutoFit/>
          </a:bodyPr>
          <a:lstStyle/>
          <a:p>
            <a:r>
              <a:rPr lang="en-US" b="1" dirty="0" smtClean="0"/>
              <a:t>@</a:t>
            </a:r>
            <a:r>
              <a:rPr lang="en-US" b="1" dirty="0" err="1" smtClean="0"/>
              <a:t>nashvillempo</a:t>
            </a:r>
            <a:r>
              <a:rPr lang="en-US" b="1" dirty="0" smtClean="0"/>
              <a:t> </a:t>
            </a:r>
            <a:endParaRPr lang="en-US" b="1" dirty="0"/>
          </a:p>
        </p:txBody>
      </p:sp>
      <p:sp>
        <p:nvSpPr>
          <p:cNvPr id="8" name="TextBox 7"/>
          <p:cNvSpPr txBox="1"/>
          <p:nvPr/>
        </p:nvSpPr>
        <p:spPr>
          <a:xfrm>
            <a:off x="381000" y="2362200"/>
            <a:ext cx="1704474" cy="3046988"/>
          </a:xfrm>
          <a:prstGeom prst="rect">
            <a:avLst/>
          </a:prstGeom>
          <a:noFill/>
        </p:spPr>
        <p:txBody>
          <a:bodyPr wrap="square" rtlCol="0">
            <a:spAutoFit/>
          </a:bodyPr>
          <a:lstStyle/>
          <a:p>
            <a:r>
              <a:rPr lang="en-US" sz="2400" dirty="0" smtClean="0"/>
              <a:t>The amount of time we spend in our cars is expected to </a:t>
            </a:r>
            <a:r>
              <a:rPr lang="en-US" sz="2400" b="1" dirty="0" smtClean="0"/>
              <a:t>double by the year 2040</a:t>
            </a:r>
            <a:r>
              <a:rPr lang="en-US" sz="2000" b="1" dirty="0" smtClean="0"/>
              <a:t>. </a:t>
            </a:r>
            <a:endParaRPr lang="en-US" sz="2400"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1677703"/>
            <a:ext cx="4572000" cy="5225143"/>
          </a:xfrm>
          <a:prstGeom prst="rect">
            <a:avLst/>
          </a:prstGeom>
        </p:spPr>
      </p:pic>
    </p:spTree>
    <p:extLst>
      <p:ext uri="{BB962C8B-B14F-4D97-AF65-F5344CB8AC3E}">
        <p14:creationId xmlns:p14="http://schemas.microsoft.com/office/powerpoint/2010/main" val="170710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371600"/>
            <a:ext cx="3183288" cy="4114800"/>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371600"/>
            <a:ext cx="3179618" cy="4114800"/>
          </a:xfrm>
          <a:prstGeom prst="rect">
            <a:avLst/>
          </a:prstGeom>
          <a:effectLst>
            <a:outerShdw blurRad="63500" sx="102000" sy="102000" algn="ctr" rotWithShape="0">
              <a:prstClr val="black">
                <a:alpha val="40000"/>
              </a:prstClr>
            </a:outerShdw>
          </a:effectLst>
        </p:spPr>
      </p:pic>
      <p:sp>
        <p:nvSpPr>
          <p:cNvPr id="9" name="TextBox 8"/>
          <p:cNvSpPr txBox="1"/>
          <p:nvPr/>
        </p:nvSpPr>
        <p:spPr>
          <a:xfrm>
            <a:off x="1639868" y="5434408"/>
            <a:ext cx="2017732" cy="369332"/>
          </a:xfrm>
          <a:prstGeom prst="rect">
            <a:avLst/>
          </a:prstGeom>
          <a:noFill/>
        </p:spPr>
        <p:txBody>
          <a:bodyPr wrap="none" rtlCol="0">
            <a:spAutoFit/>
          </a:bodyPr>
          <a:lstStyle/>
          <a:p>
            <a:r>
              <a:rPr lang="en-US" dirty="0" smtClean="0"/>
              <a:t>Executive Summary</a:t>
            </a:r>
            <a:endParaRPr lang="en-US" dirty="0"/>
          </a:p>
        </p:txBody>
      </p:sp>
      <p:sp>
        <p:nvSpPr>
          <p:cNvPr id="10" name="TextBox 9"/>
          <p:cNvSpPr txBox="1"/>
          <p:nvPr/>
        </p:nvSpPr>
        <p:spPr>
          <a:xfrm>
            <a:off x="5163326" y="5434408"/>
            <a:ext cx="2558073" cy="369332"/>
          </a:xfrm>
          <a:prstGeom prst="rect">
            <a:avLst/>
          </a:prstGeom>
          <a:noFill/>
        </p:spPr>
        <p:txBody>
          <a:bodyPr wrap="none" rtlCol="0">
            <a:spAutoFit/>
          </a:bodyPr>
          <a:lstStyle/>
          <a:p>
            <a:r>
              <a:rPr lang="en-US" dirty="0" smtClean="0"/>
              <a:t>Technical Documentation</a:t>
            </a:r>
            <a:endParaRPr lang="en-US" dirty="0"/>
          </a:p>
        </p:txBody>
      </p:sp>
      <p:sp>
        <p:nvSpPr>
          <p:cNvPr id="3" name="Rectangle 2"/>
          <p:cNvSpPr/>
          <p:nvPr/>
        </p:nvSpPr>
        <p:spPr>
          <a:xfrm>
            <a:off x="4800600" y="2767408"/>
            <a:ext cx="3200400" cy="762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105400" y="3100009"/>
            <a:ext cx="3429000" cy="276999"/>
          </a:xfrm>
          <a:prstGeom prst="rect">
            <a:avLst/>
          </a:prstGeom>
          <a:noFill/>
        </p:spPr>
        <p:txBody>
          <a:bodyPr wrap="square" rtlCol="0">
            <a:spAutoFit/>
          </a:bodyPr>
          <a:lstStyle/>
          <a:p>
            <a:r>
              <a:rPr lang="en-US" sz="1200" dirty="0" smtClean="0"/>
              <a:t>2016-2040 Regional Transportation Plan</a:t>
            </a:r>
            <a:endParaRPr lang="en-US" sz="1200" dirty="0"/>
          </a:p>
        </p:txBody>
      </p:sp>
      <p:sp>
        <p:nvSpPr>
          <p:cNvPr id="12" name="TextBox 11"/>
          <p:cNvSpPr txBox="1"/>
          <p:nvPr/>
        </p:nvSpPr>
        <p:spPr>
          <a:xfrm>
            <a:off x="4953000" y="2843608"/>
            <a:ext cx="3429000" cy="369332"/>
          </a:xfrm>
          <a:prstGeom prst="rect">
            <a:avLst/>
          </a:prstGeom>
          <a:noFill/>
        </p:spPr>
        <p:txBody>
          <a:bodyPr wrap="square" rtlCol="0">
            <a:spAutoFit/>
          </a:bodyPr>
          <a:lstStyle/>
          <a:p>
            <a:r>
              <a:rPr lang="en-US" b="1" dirty="0" smtClean="0">
                <a:solidFill>
                  <a:schemeClr val="tx2">
                    <a:lumMod val="60000"/>
                    <a:lumOff val="40000"/>
                  </a:schemeClr>
                </a:solidFill>
              </a:rPr>
              <a:t>Middle Tennessee Connected </a:t>
            </a:r>
            <a:endParaRPr lang="en-US" b="1" dirty="0">
              <a:solidFill>
                <a:schemeClr val="tx2">
                  <a:lumMod val="60000"/>
                  <a:lumOff val="40000"/>
                </a:schemeClr>
              </a:solidFill>
            </a:endParaRPr>
          </a:p>
        </p:txBody>
      </p:sp>
    </p:spTree>
    <p:extLst>
      <p:ext uri="{BB962C8B-B14F-4D97-AF65-F5344CB8AC3E}">
        <p14:creationId xmlns:p14="http://schemas.microsoft.com/office/powerpoint/2010/main" val="163300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774" y="2362200"/>
            <a:ext cx="4966705" cy="923330"/>
          </a:xfrm>
          <a:prstGeom prst="rect">
            <a:avLst/>
          </a:prstGeom>
          <a:noFill/>
        </p:spPr>
        <p:txBody>
          <a:bodyPr wrap="square" rtlCol="0">
            <a:spAutoFit/>
          </a:bodyPr>
          <a:lstStyle/>
          <a:p>
            <a:pPr algn="r"/>
            <a:r>
              <a:rPr lang="en-US" sz="5400" dirty="0" smtClean="0">
                <a:latin typeface="Arial Black" panose="020B0A04020102020204" pitchFamily="34" charset="0"/>
              </a:rPr>
              <a:t>$8.5 Billion</a:t>
            </a:r>
            <a:endParaRPr lang="en-US" dirty="0">
              <a:solidFill>
                <a:schemeClr val="bg1">
                  <a:lumMod val="75000"/>
                </a:schemeClr>
              </a:solidFill>
              <a:latin typeface="Arial Black" panose="020B0A04020102020204" pitchFamily="34" charset="0"/>
            </a:endParaRPr>
          </a:p>
        </p:txBody>
      </p:sp>
      <p:sp>
        <p:nvSpPr>
          <p:cNvPr id="3" name="TextBox 2"/>
          <p:cNvSpPr txBox="1"/>
          <p:nvPr/>
        </p:nvSpPr>
        <p:spPr>
          <a:xfrm>
            <a:off x="4730931" y="1862839"/>
            <a:ext cx="1447800" cy="1631216"/>
          </a:xfrm>
          <a:prstGeom prst="rect">
            <a:avLst/>
          </a:prstGeom>
          <a:noFill/>
        </p:spPr>
        <p:txBody>
          <a:bodyPr wrap="square" rtlCol="0">
            <a:spAutoFit/>
          </a:bodyPr>
          <a:lstStyle/>
          <a:p>
            <a:r>
              <a:rPr lang="en-US" sz="10000" dirty="0" smtClean="0">
                <a:latin typeface="Arial" panose="020B0604020202020204" pitchFamily="34" charset="0"/>
                <a:cs typeface="Arial" panose="020B0604020202020204" pitchFamily="34" charset="0"/>
              </a:rPr>
              <a:t>{</a:t>
            </a:r>
            <a:endParaRPr lang="en-US" sz="10000" dirty="0">
              <a:latin typeface="Arial" panose="020B0604020202020204" pitchFamily="34" charset="0"/>
              <a:cs typeface="Arial" panose="020B0604020202020204" pitchFamily="34" charset="0"/>
            </a:endParaRPr>
          </a:p>
        </p:txBody>
      </p:sp>
      <p:sp>
        <p:nvSpPr>
          <p:cNvPr id="7" name="TextBox 6"/>
          <p:cNvSpPr txBox="1"/>
          <p:nvPr/>
        </p:nvSpPr>
        <p:spPr>
          <a:xfrm>
            <a:off x="5181600" y="2346811"/>
            <a:ext cx="4152900" cy="954107"/>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80% Federal Funds</a:t>
            </a:r>
          </a:p>
          <a:p>
            <a:r>
              <a:rPr lang="en-US" sz="2800" dirty="0" smtClean="0">
                <a:latin typeface="Arial" panose="020B0604020202020204" pitchFamily="34" charset="0"/>
                <a:cs typeface="Arial" panose="020B0604020202020204" pitchFamily="34" charset="0"/>
              </a:rPr>
              <a:t>20% State and Local  </a:t>
            </a:r>
            <a:endParaRPr lang="en-US" sz="2800" dirty="0">
              <a:latin typeface="Arial" panose="020B0604020202020204" pitchFamily="34" charset="0"/>
              <a:cs typeface="Arial" panose="020B0604020202020204" pitchFamily="34" charset="0"/>
            </a:endParaRPr>
          </a:p>
        </p:txBody>
      </p:sp>
      <p:sp>
        <p:nvSpPr>
          <p:cNvPr id="9" name="Rectangle 8"/>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729205"/>
            <a:ext cx="6291531" cy="646331"/>
          </a:xfrm>
          <a:prstGeom prst="rect">
            <a:avLst/>
          </a:prstGeom>
          <a:noFill/>
        </p:spPr>
        <p:txBody>
          <a:bodyPr wrap="none" rtlCol="0">
            <a:spAutoFit/>
          </a:bodyPr>
          <a:lstStyle/>
          <a:p>
            <a:r>
              <a:rPr lang="en-US" sz="3600" b="1" dirty="0" smtClean="0">
                <a:solidFill>
                  <a:schemeClr val="bg1"/>
                </a:solidFill>
                <a:latin typeface="Gill Sans MT" panose="020B0502020104020203" pitchFamily="34" charset="0"/>
              </a:rPr>
              <a:t>FISCALLY-CONSTRAINED </a:t>
            </a:r>
            <a:endParaRPr lang="en-US" sz="3600" b="1" dirty="0">
              <a:solidFill>
                <a:schemeClr val="bg1"/>
              </a:solidFill>
              <a:latin typeface="Gill Sans MT" panose="020B05020201040202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
        <p:nvSpPr>
          <p:cNvPr id="12" name="TextBox 11"/>
          <p:cNvSpPr txBox="1"/>
          <p:nvPr/>
        </p:nvSpPr>
        <p:spPr>
          <a:xfrm>
            <a:off x="578030" y="3657600"/>
            <a:ext cx="963277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$1.2 Billion 	Regional Fixed-Guideway Transit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$916 Million	Local and Regional Transit Improvements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$206 </a:t>
            </a:r>
            <a:r>
              <a:rPr lang="en-US" sz="2000" dirty="0" smtClean="0">
                <a:latin typeface="Arial" panose="020B0604020202020204" pitchFamily="34" charset="0"/>
                <a:cs typeface="Arial" panose="020B0604020202020204" pitchFamily="34" charset="0"/>
              </a:rPr>
              <a:t>Million	</a:t>
            </a:r>
            <a:r>
              <a:rPr lang="en-US" sz="2000" dirty="0" smtClean="0">
                <a:latin typeface="Arial" panose="020B0604020202020204" pitchFamily="34" charset="0"/>
                <a:cs typeface="Arial" panose="020B0604020202020204" pitchFamily="34" charset="0"/>
              </a:rPr>
              <a:t>Active Transportation Projects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$132 Million 	Technology Upgrades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$2.7 Billion 	U.S. Interstate Improvements </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$396 Million 	Safety Improvements </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986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5300" y="4395392"/>
            <a:ext cx="3467100" cy="20054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700" b="1" dirty="0" smtClean="0">
                <a:latin typeface="Arial" panose="020B0604020202020204" pitchFamily="34" charset="0"/>
                <a:cs typeface="Arial" panose="020B0604020202020204" pitchFamily="34" charset="0"/>
              </a:rPr>
              <a:t>Funding Recommendations</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$8.5 billion directed to projects and programs between </a:t>
            </a:r>
          </a:p>
          <a:p>
            <a:pPr algn="ctr"/>
            <a:r>
              <a:rPr lang="en-US" dirty="0" smtClean="0">
                <a:latin typeface="Arial" panose="020B0604020202020204" pitchFamily="34" charset="0"/>
                <a:cs typeface="Arial" panose="020B0604020202020204" pitchFamily="34" charset="0"/>
              </a:rPr>
              <a:t>2016 and 2040.</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4114800" y="2033192"/>
            <a:ext cx="3429000" cy="200540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700" b="1" dirty="0" smtClean="0">
                <a:latin typeface="Arial" panose="020B0604020202020204" pitchFamily="34" charset="0"/>
                <a:cs typeface="Arial" panose="020B0604020202020204" pitchFamily="34" charset="0"/>
              </a:rPr>
              <a:t>Six Core Strategies</a:t>
            </a:r>
          </a:p>
          <a:p>
            <a:pPr algn="ctr"/>
            <a:endParaRPr lang="en-US"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For achieving the vision, spanning issues from economic development to heavy truck and rail operations.</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495300" y="2033192"/>
            <a:ext cx="3467100" cy="20054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700" b="1" dirty="0" smtClean="0">
                <a:latin typeface="Arial" panose="020B0604020202020204" pitchFamily="34" charset="0"/>
                <a:cs typeface="Arial" panose="020B0604020202020204" pitchFamily="34" charset="0"/>
              </a:rPr>
              <a:t>Long Term Vision</a:t>
            </a:r>
          </a:p>
          <a:p>
            <a:pPr algn="ct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Major capital investments in roadways, transit, and walking and bicycling facilities.</a:t>
            </a:r>
            <a:endParaRPr lang="en-US" dirty="0">
              <a:latin typeface="Arial" panose="020B0604020202020204" pitchFamily="34" charset="0"/>
              <a:cs typeface="Arial" panose="020B0604020202020204" pitchFamily="34" charset="0"/>
            </a:endParaRPr>
          </a:p>
        </p:txBody>
      </p:sp>
      <p:sp>
        <p:nvSpPr>
          <p:cNvPr id="12" name="Rectangle 11"/>
          <p:cNvSpPr/>
          <p:nvPr/>
        </p:nvSpPr>
        <p:spPr>
          <a:xfrm>
            <a:off x="4114800" y="4395392"/>
            <a:ext cx="3429000" cy="200540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700" b="1" dirty="0" smtClean="0">
                <a:latin typeface="Arial" panose="020B0604020202020204" pitchFamily="34" charset="0"/>
                <a:cs typeface="Arial" panose="020B0604020202020204" pitchFamily="34" charset="0"/>
              </a:rPr>
              <a:t>Illustrative Needs</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Identification of unfunded transportation improvements and options for increasing funding availability.</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9861" y="362634"/>
            <a:ext cx="4442242"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 Recommendations</a:t>
            </a:r>
            <a:endParaRPr lang="en-US" sz="36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3500269" y="-2890668"/>
            <a:ext cx="1305262" cy="8305800"/>
          </a:xfrm>
          <a:prstGeom prst="rect">
            <a:avLst/>
          </a:prstGeom>
        </p:spPr>
      </p:pic>
      <p:sp>
        <p:nvSpPr>
          <p:cNvPr id="14" name="Rectangle 13"/>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0" y="729205"/>
            <a:ext cx="3291286" cy="646331"/>
          </a:xfrm>
          <a:prstGeom prst="rect">
            <a:avLst/>
          </a:prstGeom>
          <a:noFill/>
        </p:spPr>
        <p:txBody>
          <a:bodyPr wrap="none" rtlCol="0">
            <a:spAutoFit/>
          </a:bodyPr>
          <a:lstStyle/>
          <a:p>
            <a:r>
              <a:rPr lang="en-US" sz="3600" b="1" dirty="0" smtClean="0">
                <a:solidFill>
                  <a:schemeClr val="bg1"/>
                </a:solidFill>
                <a:latin typeface="Gill Sans MT" panose="020B0502020104020203" pitchFamily="34" charset="0"/>
              </a:rPr>
              <a:t>HIGHLIGHTS</a:t>
            </a:r>
            <a:endParaRPr lang="en-US" sz="3600" b="1" dirty="0">
              <a:solidFill>
                <a:schemeClr val="bg1"/>
              </a:solidFill>
              <a:latin typeface="Gill Sans MT" panose="020B0502020104020203"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Tree>
    <p:extLst>
      <p:ext uri="{BB962C8B-B14F-4D97-AF65-F5344CB8AC3E}">
        <p14:creationId xmlns:p14="http://schemas.microsoft.com/office/powerpoint/2010/main" val="1928810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20" r="21549" b="21549"/>
          <a:stretch/>
        </p:blipFill>
        <p:spPr>
          <a:xfrm>
            <a:off x="6859438" y="5268269"/>
            <a:ext cx="2206311" cy="1612330"/>
          </a:xfrm>
          <a:prstGeom prst="rect">
            <a:avLst/>
          </a:prstGeom>
        </p:spPr>
      </p:pic>
      <p:pic>
        <p:nvPicPr>
          <p:cNvPr id="3" name="Picture 2"/>
          <p:cNvPicPr>
            <a:picLocks noChangeAspect="1"/>
          </p:cNvPicPr>
          <p:nvPr/>
        </p:nvPicPr>
        <p:blipFill rotWithShape="1">
          <a:blip r:embed="rId4"/>
          <a:srcRect t="1962" b="8431"/>
          <a:stretch/>
        </p:blipFill>
        <p:spPr>
          <a:xfrm>
            <a:off x="1371600" y="1676400"/>
            <a:ext cx="5105400" cy="5225810"/>
          </a:xfrm>
          <a:prstGeom prst="rect">
            <a:avLst/>
          </a:prstGeom>
        </p:spPr>
      </p:pic>
      <p:sp>
        <p:nvSpPr>
          <p:cNvPr id="8" name="TextBox 7"/>
          <p:cNvSpPr txBox="1"/>
          <p:nvPr/>
        </p:nvSpPr>
        <p:spPr>
          <a:xfrm>
            <a:off x="9861" y="362634"/>
            <a:ext cx="4390946"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 Proposed Projects</a:t>
            </a:r>
            <a:endParaRPr lang="en-US" sz="3600" b="1" dirty="0">
              <a:latin typeface="Arial" panose="020B0604020202020204" pitchFamily="34" charset="0"/>
              <a:cs typeface="Arial" panose="020B0604020202020204" pitchFamily="34" charset="0"/>
            </a:endParaRPr>
          </a:p>
        </p:txBody>
      </p:sp>
      <p:sp>
        <p:nvSpPr>
          <p:cNvPr id="7" name="Rectangle 6"/>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729205"/>
            <a:ext cx="5401287" cy="646331"/>
          </a:xfrm>
          <a:prstGeom prst="rect">
            <a:avLst/>
          </a:prstGeom>
          <a:noFill/>
        </p:spPr>
        <p:txBody>
          <a:bodyPr wrap="none" rtlCol="0">
            <a:spAutoFit/>
          </a:bodyPr>
          <a:lstStyle/>
          <a:p>
            <a:r>
              <a:rPr lang="en-US" sz="3600" b="1" dirty="0" smtClean="0">
                <a:solidFill>
                  <a:schemeClr val="bg1"/>
                </a:solidFill>
                <a:latin typeface="Gill Sans MT" panose="020B0502020104020203" pitchFamily="34" charset="0"/>
              </a:rPr>
              <a:t>PROPOSED PROJECTS</a:t>
            </a:r>
            <a:endParaRPr lang="en-US" sz="36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02420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ject timeline"/>
          <p:cNvPicPr>
            <a:picLocks noChangeAspect="1" noChangeArrowheads="1"/>
          </p:cNvPicPr>
          <p:nvPr/>
        </p:nvPicPr>
        <p:blipFill>
          <a:blip r:embed="rId3" cstate="print">
            <a:extLst>
              <a:ext uri="{28A0092B-C50C-407E-A947-70E740481C1C}">
                <a14:useLocalDpi xmlns:a14="http://schemas.microsoft.com/office/drawing/2010/main" val="0"/>
              </a:ext>
            </a:extLst>
          </a:blip>
          <a:srcRect t="3229"/>
          <a:stretch>
            <a:fillRect/>
          </a:stretch>
        </p:blipFill>
        <p:spPr bwMode="auto">
          <a:xfrm>
            <a:off x="1524000" y="1804592"/>
            <a:ext cx="5966551" cy="4549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lstStyle/>
          <a:p>
            <a:endParaRPr lang="en-US"/>
          </a:p>
        </p:txBody>
      </p:sp>
      <p:sp>
        <p:nvSpPr>
          <p:cNvPr id="7" name="Rectangle 6"/>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729205"/>
            <a:ext cx="6291531" cy="646331"/>
          </a:xfrm>
          <a:prstGeom prst="rect">
            <a:avLst/>
          </a:prstGeom>
          <a:noFill/>
        </p:spPr>
        <p:txBody>
          <a:bodyPr wrap="none" rtlCol="0">
            <a:spAutoFit/>
          </a:bodyPr>
          <a:lstStyle/>
          <a:p>
            <a:r>
              <a:rPr lang="en-US" sz="3600" b="1" dirty="0" smtClean="0">
                <a:solidFill>
                  <a:schemeClr val="bg1"/>
                </a:solidFill>
                <a:latin typeface="Gill Sans MT" panose="020B0502020104020203" pitchFamily="34" charset="0"/>
              </a:rPr>
              <a:t>PROJECT DEVELOPMENT </a:t>
            </a:r>
            <a:endParaRPr lang="en-US" sz="3600" b="1" dirty="0">
              <a:solidFill>
                <a:schemeClr val="bg1"/>
              </a:solidFill>
              <a:latin typeface="Gill Sans MT" panose="020B0502020104020203"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Tree>
    <p:extLst>
      <p:ext uri="{BB962C8B-B14F-4D97-AF65-F5344CB8AC3E}">
        <p14:creationId xmlns:p14="http://schemas.microsoft.com/office/powerpoint/2010/main" val="198166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0419"/>
            <a:ext cx="9144000" cy="5141381"/>
          </a:xfrm>
          <a:prstGeom prst="rect">
            <a:avLst/>
          </a:prstGeom>
        </p:spPr>
      </p:pic>
      <p:sp>
        <p:nvSpPr>
          <p:cNvPr id="5" name="Rectangle 4"/>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
        <p:nvSpPr>
          <p:cNvPr id="2" name="TextBox 1"/>
          <p:cNvSpPr txBox="1"/>
          <p:nvPr/>
        </p:nvSpPr>
        <p:spPr>
          <a:xfrm>
            <a:off x="457200" y="729205"/>
            <a:ext cx="4893487" cy="584776"/>
          </a:xfrm>
          <a:prstGeom prst="rect">
            <a:avLst/>
          </a:prstGeom>
          <a:noFill/>
        </p:spPr>
        <p:txBody>
          <a:bodyPr wrap="none" rtlCol="0">
            <a:spAutoFit/>
          </a:bodyPr>
          <a:lstStyle/>
          <a:p>
            <a:r>
              <a:rPr lang="en-US" sz="3200" b="1" dirty="0" smtClean="0">
                <a:solidFill>
                  <a:schemeClr val="bg1"/>
                </a:solidFill>
                <a:latin typeface="Gill Sans MT" panose="020B0502020104020203" pitchFamily="34" charset="0"/>
              </a:rPr>
              <a:t>MPO PLANNING AREA</a:t>
            </a:r>
            <a:endParaRPr lang="en-US" sz="3200" b="1" dirty="0">
              <a:solidFill>
                <a:schemeClr val="bg1"/>
              </a:solidFill>
              <a:latin typeface="Gill Sans MT" panose="020B0502020104020203" pitchFamily="34" charset="0"/>
            </a:endParaRPr>
          </a:p>
        </p:txBody>
      </p:sp>
      <p:sp>
        <p:nvSpPr>
          <p:cNvPr id="7" name="TextBox 6"/>
          <p:cNvSpPr txBox="1"/>
          <p:nvPr/>
        </p:nvSpPr>
        <p:spPr>
          <a:xfrm>
            <a:off x="381000" y="6286500"/>
            <a:ext cx="2743200" cy="369332"/>
          </a:xfrm>
          <a:prstGeom prst="rect">
            <a:avLst/>
          </a:prstGeom>
          <a:noFill/>
        </p:spPr>
        <p:txBody>
          <a:bodyPr wrap="square" rtlCol="0">
            <a:spAutoFit/>
          </a:bodyPr>
          <a:lstStyle/>
          <a:p>
            <a:r>
              <a:rPr lang="en-US" b="1" dirty="0" smtClean="0"/>
              <a:t>@</a:t>
            </a:r>
            <a:r>
              <a:rPr lang="en-US" b="1" dirty="0" err="1" smtClean="0"/>
              <a:t>nashvillempo</a:t>
            </a:r>
            <a:r>
              <a:rPr lang="en-US" b="1" dirty="0" smtClean="0"/>
              <a:t> </a:t>
            </a:r>
            <a:endParaRPr lang="en-US" b="1" dirty="0"/>
          </a:p>
        </p:txBody>
      </p:sp>
    </p:spTree>
    <p:extLst>
      <p:ext uri="{BB962C8B-B14F-4D97-AF65-F5344CB8AC3E}">
        <p14:creationId xmlns:p14="http://schemas.microsoft.com/office/powerpoint/2010/main" val="142626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p:cNvSpPr>
          <p:nvPr/>
        </p:nvSpPr>
        <p:spPr bwMode="auto">
          <a:xfrm>
            <a:off x="533400" y="1719263"/>
            <a:ext cx="8096250" cy="5138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a:spcBef>
                <a:spcPct val="20000"/>
              </a:spcBef>
              <a:buClr>
                <a:srgbClr val="007EBE"/>
              </a:buClr>
              <a:buFont typeface="Wingdings" panose="05000000000000000000" pitchFamily="2" charset="2"/>
              <a:buChar char="Ü"/>
              <a:defRPr sz="2400">
                <a:solidFill>
                  <a:srgbClr val="333333"/>
                </a:solidFill>
                <a:latin typeface="Calibri" panose="020F0502020204030204" pitchFamily="34" charset="0"/>
              </a:defRPr>
            </a:lvl1pPr>
            <a:lvl2pPr marL="742950" indent="-285750">
              <a:spcBef>
                <a:spcPct val="20000"/>
              </a:spcBef>
              <a:buSzPct val="95000"/>
              <a:buFont typeface="Wingdings" panose="05000000000000000000" pitchFamily="2" charset="2"/>
              <a:buChar char="î"/>
              <a:defRPr sz="2200">
                <a:solidFill>
                  <a:srgbClr val="007EBE"/>
                </a:solidFill>
                <a:latin typeface="Calibri" panose="020F0502020204030204" pitchFamily="34" charset="0"/>
              </a:defRPr>
            </a:lvl2pPr>
            <a:lvl3pPr marL="1143000" indent="-228600">
              <a:spcBef>
                <a:spcPct val="20000"/>
              </a:spcBef>
              <a:buClr>
                <a:srgbClr val="7F7F7F"/>
              </a:buClr>
              <a:buSzPct val="95000"/>
              <a:defRPr sz="20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333333"/>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333333"/>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333333"/>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333333"/>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333333"/>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333333"/>
                </a:solidFill>
                <a:latin typeface="Calibri" panose="020F0502020204030204" pitchFamily="34" charset="0"/>
              </a:defRPr>
            </a:lvl9pPr>
          </a:lstStyle>
          <a:p>
            <a:pPr marL="0" indent="0" fontAlgn="base">
              <a:lnSpc>
                <a:spcPct val="150000"/>
              </a:lnSpc>
              <a:spcBef>
                <a:spcPts val="0"/>
              </a:spcBef>
              <a:spcAft>
                <a:spcPct val="0"/>
              </a:spcAft>
              <a:buClr>
                <a:srgbClr val="17375E"/>
              </a:buClr>
              <a:buSzPct val="120000"/>
              <a:buNone/>
            </a:pPr>
            <a:r>
              <a:rPr lang="en-US" altLang="en-US" sz="1400" dirty="0" smtClean="0">
                <a:solidFill>
                  <a:schemeClr val="tx2">
                    <a:lumMod val="75000"/>
                  </a:schemeClr>
                </a:solidFill>
                <a:latin typeface="Arial" panose="020B0604020202020204" pitchFamily="34" charset="0"/>
                <a:cs typeface="Arial" panose="020B0604020202020204" pitchFamily="34" charset="0"/>
              </a:rPr>
              <a:t>State Enabling Legislation for RTA		</a:t>
            </a:r>
            <a:r>
              <a:rPr lang="en-US" altLang="en-US" sz="1400" dirty="0">
                <a:solidFill>
                  <a:schemeClr val="tx2">
                    <a:lumMod val="75000"/>
                  </a:schemeClr>
                </a:solidFill>
                <a:latin typeface="Arial" panose="020B0604020202020204" pitchFamily="34" charset="0"/>
                <a:cs typeface="Arial" panose="020B0604020202020204" pitchFamily="34" charset="0"/>
              </a:rPr>
              <a:t>	</a:t>
            </a:r>
            <a:r>
              <a:rPr lang="en-US" altLang="en-US" sz="1400" dirty="0" smtClean="0">
                <a:solidFill>
                  <a:schemeClr val="tx2">
                    <a:lumMod val="75000"/>
                  </a:schemeClr>
                </a:solidFill>
                <a:latin typeface="Arial" panose="020B0604020202020204" pitchFamily="34" charset="0"/>
                <a:cs typeface="Arial" panose="020B0604020202020204" pitchFamily="34" charset="0"/>
              </a:rPr>
              <a:t>	July 2009</a:t>
            </a:r>
          </a:p>
          <a:p>
            <a:pPr marL="0" indent="0" fontAlgn="base">
              <a:lnSpc>
                <a:spcPct val="150000"/>
              </a:lnSpc>
              <a:spcBef>
                <a:spcPts val="0"/>
              </a:spcBef>
              <a:spcAft>
                <a:spcPct val="0"/>
              </a:spcAft>
              <a:buClr>
                <a:srgbClr val="17375E"/>
              </a:buClr>
              <a:buSzPct val="120000"/>
              <a:buNone/>
            </a:pPr>
            <a:r>
              <a:rPr lang="en-US" altLang="en-US" sz="1400" dirty="0" smtClean="0">
                <a:solidFill>
                  <a:schemeClr val="tx2">
                    <a:lumMod val="75000"/>
                  </a:schemeClr>
                </a:solidFill>
                <a:latin typeface="Arial" panose="020B0604020202020204" pitchFamily="34" charset="0"/>
                <a:cs typeface="Arial" panose="020B0604020202020204" pitchFamily="34" charset="0"/>
              </a:rPr>
              <a:t>Political Leadership Organization (Mayors Caucus)		July 2009</a:t>
            </a:r>
          </a:p>
          <a:p>
            <a:pPr marL="0" indent="0" fontAlgn="base">
              <a:lnSpc>
                <a:spcPct val="150000"/>
              </a:lnSpc>
              <a:spcBef>
                <a:spcPts val="0"/>
              </a:spcBef>
              <a:spcAft>
                <a:spcPct val="0"/>
              </a:spcAft>
              <a:buClr>
                <a:srgbClr val="17375E"/>
              </a:buClr>
              <a:buSzPct val="120000"/>
              <a:buNone/>
            </a:pPr>
            <a:r>
              <a:rPr lang="en-US" altLang="en-US" sz="1400" dirty="0" smtClean="0">
                <a:solidFill>
                  <a:schemeClr val="tx2">
                    <a:lumMod val="75000"/>
                  </a:schemeClr>
                </a:solidFill>
                <a:latin typeface="Arial" panose="020B0604020202020204" pitchFamily="34" charset="0"/>
                <a:cs typeface="Arial" panose="020B0604020202020204" pitchFamily="34" charset="0"/>
              </a:rPr>
              <a:t>Private-Sector Advocacy Group (Transit Alliance)		April 2010</a:t>
            </a:r>
          </a:p>
          <a:p>
            <a:pPr marL="0" indent="0" fontAlgn="base">
              <a:lnSpc>
                <a:spcPct val="150000"/>
              </a:lnSpc>
              <a:spcBef>
                <a:spcPts val="0"/>
              </a:spcBef>
              <a:spcAft>
                <a:spcPct val="0"/>
              </a:spcAft>
              <a:buClr>
                <a:srgbClr val="17375E"/>
              </a:buClr>
              <a:buSzPct val="120000"/>
              <a:buNone/>
            </a:pPr>
            <a:r>
              <a:rPr lang="en-US" altLang="en-US" sz="1400" dirty="0" smtClean="0">
                <a:solidFill>
                  <a:schemeClr val="tx2">
                    <a:lumMod val="75000"/>
                  </a:schemeClr>
                </a:solidFill>
                <a:latin typeface="Arial" panose="020B0604020202020204" pitchFamily="34" charset="0"/>
                <a:cs typeface="Arial" panose="020B0604020202020204" pitchFamily="34" charset="0"/>
              </a:rPr>
              <a:t>Regional Vision, Policy, Plan (RTP)			Feb 2016</a:t>
            </a:r>
          </a:p>
          <a:p>
            <a:pPr marL="0" indent="0" fontAlgn="base">
              <a:lnSpc>
                <a:spcPct val="150000"/>
              </a:lnSpc>
              <a:spcBef>
                <a:spcPts val="0"/>
              </a:spcBef>
              <a:spcAft>
                <a:spcPct val="0"/>
              </a:spcAft>
              <a:buClr>
                <a:srgbClr val="17375E"/>
              </a:buClr>
              <a:buSzPct val="120000"/>
              <a:buNone/>
            </a:pPr>
            <a:r>
              <a:rPr lang="en-US" altLang="en-US" sz="1400" dirty="0" smtClean="0">
                <a:solidFill>
                  <a:schemeClr val="tx2">
                    <a:lumMod val="75000"/>
                  </a:schemeClr>
                </a:solidFill>
                <a:latin typeface="Arial" panose="020B0604020202020204" pitchFamily="34" charset="0"/>
                <a:cs typeface="Arial" panose="020B0604020202020204" pitchFamily="34" charset="0"/>
              </a:rPr>
              <a:t>RTA Re-Constitution under New Statute			January 2012</a:t>
            </a:r>
          </a:p>
          <a:p>
            <a:pPr marL="0" indent="0" fontAlgn="base">
              <a:lnSpc>
                <a:spcPct val="150000"/>
              </a:lnSpc>
              <a:spcBef>
                <a:spcPts val="0"/>
              </a:spcBef>
              <a:spcAft>
                <a:spcPct val="0"/>
              </a:spcAft>
              <a:buClr>
                <a:srgbClr val="17375E"/>
              </a:buClr>
              <a:buSzPct val="120000"/>
              <a:buNone/>
            </a:pPr>
            <a:r>
              <a:rPr lang="en-US" altLang="en-US" sz="1400" dirty="0" smtClean="0">
                <a:solidFill>
                  <a:schemeClr val="tx2">
                    <a:lumMod val="75000"/>
                  </a:schemeClr>
                </a:solidFill>
                <a:latin typeface="Arial" panose="020B0604020202020204" pitchFamily="34" charset="0"/>
                <a:cs typeface="Arial" panose="020B0604020202020204" pitchFamily="34" charset="0"/>
              </a:rPr>
              <a:t>MPO Planning Area Expansion				July 2014	</a:t>
            </a:r>
          </a:p>
          <a:p>
            <a:pPr marL="0" indent="0" fontAlgn="base">
              <a:lnSpc>
                <a:spcPct val="150000"/>
              </a:lnSpc>
              <a:spcBef>
                <a:spcPts val="0"/>
              </a:spcBef>
              <a:spcAft>
                <a:spcPct val="0"/>
              </a:spcAft>
              <a:buClr>
                <a:srgbClr val="17375E"/>
              </a:buClr>
              <a:buSzPct val="120000"/>
              <a:buNone/>
            </a:pPr>
            <a:r>
              <a:rPr lang="en-US" altLang="en-US" sz="1400" b="1" dirty="0" smtClean="0">
                <a:solidFill>
                  <a:schemeClr val="tx2">
                    <a:lumMod val="75000"/>
                  </a:schemeClr>
                </a:solidFill>
                <a:latin typeface="Arial" panose="020B0604020202020204" pitchFamily="34" charset="0"/>
                <a:cs typeface="Arial" panose="020B0604020202020204" pitchFamily="34" charset="0"/>
              </a:rPr>
              <a:t>Education, Outreach, Advocacy				Ongoing</a:t>
            </a:r>
          </a:p>
          <a:p>
            <a:pPr marL="0" indent="0" fontAlgn="base">
              <a:lnSpc>
                <a:spcPct val="150000"/>
              </a:lnSpc>
              <a:spcBef>
                <a:spcPts val="0"/>
              </a:spcBef>
              <a:spcAft>
                <a:spcPct val="0"/>
              </a:spcAft>
              <a:buClr>
                <a:srgbClr val="17375E"/>
              </a:buClr>
              <a:buSzPct val="120000"/>
              <a:buNone/>
            </a:pPr>
            <a:r>
              <a:rPr lang="en-US" altLang="en-US" sz="1400" b="1" dirty="0" smtClean="0">
                <a:solidFill>
                  <a:schemeClr val="tx2">
                    <a:lumMod val="75000"/>
                  </a:schemeClr>
                </a:solidFill>
                <a:latin typeface="Arial" panose="020B0604020202020204" pitchFamily="34" charset="0"/>
                <a:cs typeface="Arial" panose="020B0604020202020204" pitchFamily="34" charset="0"/>
              </a:rPr>
              <a:t>Conduct Detailed Studies to Evaluate Alternatives &amp; Costs	Ongoing</a:t>
            </a:r>
          </a:p>
          <a:p>
            <a:pPr marL="0" indent="0" fontAlgn="base">
              <a:lnSpc>
                <a:spcPct val="150000"/>
              </a:lnSpc>
              <a:spcBef>
                <a:spcPts val="0"/>
              </a:spcBef>
              <a:spcAft>
                <a:spcPct val="0"/>
              </a:spcAft>
              <a:buClr>
                <a:srgbClr val="17375E"/>
              </a:buClr>
              <a:buSzPct val="120000"/>
              <a:buNone/>
            </a:pPr>
            <a:r>
              <a:rPr lang="en-US" altLang="en-US" sz="1400" b="1" dirty="0" smtClean="0">
                <a:solidFill>
                  <a:schemeClr val="tx2">
                    <a:lumMod val="75000"/>
                  </a:schemeClr>
                </a:solidFill>
                <a:latin typeface="Arial" panose="020B0604020202020204" pitchFamily="34" charset="0"/>
                <a:cs typeface="Arial" panose="020B0604020202020204" pitchFamily="34" charset="0"/>
              </a:rPr>
              <a:t>Identify Political &amp; Biz Support for Dedicated Funding</a:t>
            </a:r>
            <a:r>
              <a:rPr lang="en-US" altLang="en-US" sz="1400" dirty="0" smtClean="0">
                <a:solidFill>
                  <a:schemeClr val="tx2">
                    <a:lumMod val="75000"/>
                  </a:schemeClr>
                </a:solidFill>
                <a:latin typeface="Arial" panose="020B0604020202020204" pitchFamily="34" charset="0"/>
                <a:cs typeface="Arial" panose="020B0604020202020204" pitchFamily="34" charset="0"/>
              </a:rPr>
              <a:t> 	</a:t>
            </a:r>
            <a:r>
              <a:rPr lang="en-US" altLang="en-US" sz="1400" b="1" dirty="0" smtClean="0">
                <a:solidFill>
                  <a:schemeClr val="tx2">
                    <a:lumMod val="75000"/>
                  </a:schemeClr>
                </a:solidFill>
                <a:latin typeface="Arial" panose="020B0604020202020204" pitchFamily="34" charset="0"/>
                <a:cs typeface="Arial" panose="020B0604020202020204" pitchFamily="34" charset="0"/>
              </a:rPr>
              <a:t>Ongoing</a:t>
            </a:r>
          </a:p>
          <a:p>
            <a:pPr marL="0" indent="0" fontAlgn="base">
              <a:lnSpc>
                <a:spcPct val="150000"/>
              </a:lnSpc>
              <a:spcBef>
                <a:spcPts val="0"/>
              </a:spcBef>
              <a:spcAft>
                <a:spcPct val="0"/>
              </a:spcAft>
              <a:buClr>
                <a:srgbClr val="17375E"/>
              </a:buClr>
              <a:buSzPct val="120000"/>
              <a:buNone/>
            </a:pPr>
            <a:r>
              <a:rPr lang="en-US" altLang="en-US" sz="1400" b="1" dirty="0" smtClean="0">
                <a:solidFill>
                  <a:schemeClr val="tx2">
                    <a:lumMod val="75000"/>
                  </a:schemeClr>
                </a:solidFill>
                <a:latin typeface="Arial" panose="020B0604020202020204" pitchFamily="34" charset="0"/>
                <a:cs typeface="Arial" panose="020B0604020202020204" pitchFamily="34" charset="0"/>
              </a:rPr>
              <a:t>Develop Transit Agency Master Plan for Implementation	Fall 2016</a:t>
            </a:r>
          </a:p>
          <a:p>
            <a:pPr marL="0" indent="0" fontAlgn="base">
              <a:lnSpc>
                <a:spcPct val="150000"/>
              </a:lnSpc>
              <a:spcBef>
                <a:spcPts val="0"/>
              </a:spcBef>
              <a:spcAft>
                <a:spcPct val="0"/>
              </a:spcAft>
              <a:buClr>
                <a:srgbClr val="17375E"/>
              </a:buClr>
              <a:buSzPct val="120000"/>
              <a:buNone/>
            </a:pPr>
            <a:r>
              <a:rPr lang="en-US" altLang="en-US" sz="1400" b="1" dirty="0" smtClean="0">
                <a:solidFill>
                  <a:schemeClr val="tx2">
                    <a:lumMod val="75000"/>
                  </a:schemeClr>
                </a:solidFill>
                <a:latin typeface="Arial" panose="020B0604020202020204" pitchFamily="34" charset="0"/>
                <a:cs typeface="Arial" panose="020B0604020202020204" pitchFamily="34" charset="0"/>
              </a:rPr>
              <a:t>Seek Formal Approval of Local Dedicated Funding</a:t>
            </a:r>
            <a:r>
              <a:rPr lang="en-US" altLang="en-US" sz="1400" dirty="0" smtClean="0">
                <a:solidFill>
                  <a:schemeClr val="tx2">
                    <a:lumMod val="75000"/>
                  </a:schemeClr>
                </a:solidFill>
                <a:latin typeface="Arial" panose="020B0604020202020204" pitchFamily="34" charset="0"/>
                <a:cs typeface="Arial" panose="020B0604020202020204" pitchFamily="34" charset="0"/>
              </a:rPr>
              <a:t>		</a:t>
            </a:r>
          </a:p>
          <a:p>
            <a:pPr marL="0" indent="0" fontAlgn="base">
              <a:lnSpc>
                <a:spcPct val="150000"/>
              </a:lnSpc>
              <a:spcBef>
                <a:spcPts val="0"/>
              </a:spcBef>
              <a:spcAft>
                <a:spcPct val="0"/>
              </a:spcAft>
              <a:buClr>
                <a:srgbClr val="17375E"/>
              </a:buClr>
              <a:buSzPct val="120000"/>
              <a:buNone/>
            </a:pPr>
            <a:r>
              <a:rPr lang="en-US" altLang="en-US" sz="1400" b="1" dirty="0" smtClean="0">
                <a:solidFill>
                  <a:schemeClr val="tx2">
                    <a:lumMod val="75000"/>
                  </a:schemeClr>
                </a:solidFill>
                <a:latin typeface="Arial" panose="020B0604020202020204" pitchFamily="34" charset="0"/>
                <a:cs typeface="Arial" panose="020B0604020202020204" pitchFamily="34" charset="0"/>
              </a:rPr>
              <a:t>Secure Matching Federal and State Funding 	FAST Act / 2017 TN Legislative Session</a:t>
            </a:r>
            <a:endParaRPr lang="en-US" altLang="en-US" sz="1400" dirty="0" smtClean="0">
              <a:solidFill>
                <a:schemeClr val="tx2">
                  <a:lumMod val="75000"/>
                </a:schemeClr>
              </a:solidFill>
              <a:latin typeface="Arial" panose="020B0604020202020204" pitchFamily="34" charset="0"/>
              <a:cs typeface="Arial" panose="020B0604020202020204" pitchFamily="34" charset="0"/>
            </a:endParaRPr>
          </a:p>
          <a:p>
            <a:pPr marL="0" indent="0" fontAlgn="base">
              <a:lnSpc>
                <a:spcPct val="150000"/>
              </a:lnSpc>
              <a:spcBef>
                <a:spcPts val="0"/>
              </a:spcBef>
              <a:spcAft>
                <a:spcPct val="0"/>
              </a:spcAft>
              <a:buClr>
                <a:srgbClr val="17375E"/>
              </a:buClr>
              <a:buSzPct val="120000"/>
              <a:buNone/>
            </a:pPr>
            <a:r>
              <a:rPr lang="en-US" altLang="en-US" sz="1400" b="1" dirty="0" smtClean="0">
                <a:solidFill>
                  <a:schemeClr val="tx2">
                    <a:lumMod val="75000"/>
                  </a:schemeClr>
                </a:solidFill>
                <a:latin typeface="Arial" panose="020B0604020202020204" pitchFamily="34" charset="0"/>
                <a:cs typeface="Arial" panose="020B0604020202020204" pitchFamily="34" charset="0"/>
              </a:rPr>
              <a:t>Adoption and Implementation of </a:t>
            </a:r>
            <a:r>
              <a:rPr lang="en-US" altLang="en-US" sz="1400" b="1" dirty="0" err="1" smtClean="0">
                <a:solidFill>
                  <a:schemeClr val="tx2">
                    <a:lumMod val="75000"/>
                  </a:schemeClr>
                </a:solidFill>
                <a:latin typeface="Arial" panose="020B0604020202020204" pitchFamily="34" charset="0"/>
                <a:cs typeface="Arial" panose="020B0604020202020204" pitchFamily="34" charset="0"/>
              </a:rPr>
              <a:t>nMotion</a:t>
            </a:r>
            <a:r>
              <a:rPr lang="en-US" altLang="en-US" sz="1400" b="1" dirty="0" smtClean="0">
                <a:solidFill>
                  <a:schemeClr val="tx2">
                    <a:lumMod val="75000"/>
                  </a:schemeClr>
                </a:solidFill>
                <a:latin typeface="Arial" panose="020B0604020202020204" pitchFamily="34" charset="0"/>
                <a:cs typeface="Arial" panose="020B0604020202020204" pitchFamily="34" charset="0"/>
              </a:rPr>
              <a:t>			2016 and onward </a:t>
            </a:r>
          </a:p>
          <a:p>
            <a:pPr marL="0" indent="0" fontAlgn="base">
              <a:lnSpc>
                <a:spcPct val="90000"/>
              </a:lnSpc>
              <a:spcBef>
                <a:spcPts val="0"/>
              </a:spcBef>
              <a:spcAft>
                <a:spcPct val="0"/>
              </a:spcAft>
              <a:buClr>
                <a:srgbClr val="17375E"/>
              </a:buClr>
              <a:buSzPct val="120000"/>
              <a:buNone/>
            </a:pPr>
            <a:r>
              <a:rPr lang="en-US" altLang="en-US" sz="1400" dirty="0">
                <a:solidFill>
                  <a:schemeClr val="tx2">
                    <a:lumMod val="75000"/>
                  </a:schemeClr>
                </a:solidFill>
                <a:latin typeface="Arial" panose="020B0604020202020204" pitchFamily="34" charset="0"/>
                <a:cs typeface="Arial" panose="020B0604020202020204" pitchFamily="34" charset="0"/>
              </a:rPr>
              <a:t> </a:t>
            </a:r>
            <a:r>
              <a:rPr lang="en-US" altLang="en-US" sz="1400" dirty="0" smtClean="0">
                <a:solidFill>
                  <a:schemeClr val="tx2">
                    <a:lumMod val="75000"/>
                  </a:schemeClr>
                </a:solidFill>
                <a:latin typeface="Arial" panose="020B0604020202020204" pitchFamily="34" charset="0"/>
                <a:cs typeface="Arial" panose="020B0604020202020204" pitchFamily="34" charset="0"/>
              </a:rPr>
              <a:t>  - Project Development and Construction	</a:t>
            </a:r>
            <a:r>
              <a:rPr lang="en-US" altLang="en-US" sz="1400" dirty="0">
                <a:solidFill>
                  <a:schemeClr val="tx2">
                    <a:lumMod val="75000"/>
                  </a:schemeClr>
                </a:solidFill>
                <a:latin typeface="Arial" panose="020B0604020202020204" pitchFamily="34" charset="0"/>
                <a:cs typeface="Arial" panose="020B0604020202020204" pitchFamily="34" charset="0"/>
              </a:rPr>
              <a:t>	</a:t>
            </a:r>
            <a:r>
              <a:rPr lang="en-US" altLang="en-US" sz="1400" dirty="0" smtClean="0">
                <a:solidFill>
                  <a:schemeClr val="tx2">
                    <a:lumMod val="75000"/>
                  </a:schemeClr>
                </a:solidFill>
                <a:latin typeface="Arial" panose="020B0604020202020204" pitchFamily="34" charset="0"/>
                <a:cs typeface="Arial" panose="020B0604020202020204" pitchFamily="34" charset="0"/>
              </a:rPr>
              <a:t>	</a:t>
            </a:r>
          </a:p>
          <a:p>
            <a:pPr marL="0" indent="0" fontAlgn="base">
              <a:lnSpc>
                <a:spcPct val="90000"/>
              </a:lnSpc>
              <a:spcBef>
                <a:spcPts val="0"/>
              </a:spcBef>
              <a:spcAft>
                <a:spcPct val="0"/>
              </a:spcAft>
              <a:buClr>
                <a:srgbClr val="17375E"/>
              </a:buClr>
              <a:buSzPct val="120000"/>
              <a:buNone/>
            </a:pPr>
            <a:r>
              <a:rPr lang="en-US" altLang="en-US" sz="1400" dirty="0">
                <a:solidFill>
                  <a:schemeClr val="tx2">
                    <a:lumMod val="75000"/>
                  </a:schemeClr>
                </a:solidFill>
                <a:latin typeface="Arial" panose="020B0604020202020204" pitchFamily="34" charset="0"/>
                <a:cs typeface="Arial" panose="020B0604020202020204" pitchFamily="34" charset="0"/>
              </a:rPr>
              <a:t> </a:t>
            </a:r>
            <a:r>
              <a:rPr lang="en-US" altLang="en-US" sz="1400" dirty="0" smtClean="0">
                <a:solidFill>
                  <a:schemeClr val="tx2">
                    <a:lumMod val="75000"/>
                  </a:schemeClr>
                </a:solidFill>
                <a:latin typeface="Arial" panose="020B0604020202020204" pitchFamily="34" charset="0"/>
                <a:cs typeface="Arial" panose="020B0604020202020204" pitchFamily="34" charset="0"/>
              </a:rPr>
              <a:t>  - Operate and Maintain New Investments</a:t>
            </a:r>
          </a:p>
          <a:p>
            <a:pPr fontAlgn="base">
              <a:spcAft>
                <a:spcPct val="0"/>
              </a:spcAft>
              <a:buClr>
                <a:srgbClr val="17375E"/>
              </a:buClr>
              <a:buSzPct val="120000"/>
              <a:buFont typeface="Arial" panose="020B0604020202020204" pitchFamily="34" charset="0"/>
              <a:buChar char="•"/>
            </a:pPr>
            <a:endParaRPr lang="en-US" altLang="en-US" sz="1600" dirty="0" smtClean="0">
              <a:solidFill>
                <a:schemeClr val="tx2">
                  <a:lumMod val="75000"/>
                </a:schemeClr>
              </a:solidFill>
              <a:cs typeface="Arial" panose="020B0604020202020204" pitchFamily="34" charset="0"/>
            </a:endParaRPr>
          </a:p>
        </p:txBody>
      </p:sp>
      <p:sp>
        <p:nvSpPr>
          <p:cNvPr id="3" name="Title 2"/>
          <p:cNvSpPr>
            <a:spLocks noGrp="1"/>
          </p:cNvSpPr>
          <p:nvPr>
            <p:ph type="title"/>
          </p:nvPr>
        </p:nvSpPr>
        <p:spPr/>
        <p:txBody>
          <a:bodyPr/>
          <a:lstStyle/>
          <a:p>
            <a:endParaRPr lang="en-US"/>
          </a:p>
        </p:txBody>
      </p:sp>
      <p:sp>
        <p:nvSpPr>
          <p:cNvPr id="6" name="Rectangle 5"/>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729205"/>
            <a:ext cx="5039008" cy="646331"/>
          </a:xfrm>
          <a:prstGeom prst="rect">
            <a:avLst/>
          </a:prstGeom>
          <a:noFill/>
        </p:spPr>
        <p:txBody>
          <a:bodyPr wrap="none" rtlCol="0">
            <a:spAutoFit/>
          </a:bodyPr>
          <a:lstStyle/>
          <a:p>
            <a:r>
              <a:rPr lang="en-US" sz="3600" b="1" dirty="0" smtClean="0">
                <a:solidFill>
                  <a:schemeClr val="bg1"/>
                </a:solidFill>
                <a:latin typeface="Gill Sans MT" panose="020B0502020104020203" pitchFamily="34" charset="0"/>
              </a:rPr>
              <a:t>MAJOR MILESTONES</a:t>
            </a:r>
            <a:endParaRPr lang="en-US" sz="36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2125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500"/>
                                        <p:tgtEl>
                                          <p:spTgt spid="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13" end="13"/>
                                            </p:txEl>
                                          </p:spTgt>
                                        </p:tgtEl>
                                        <p:attrNameLst>
                                          <p:attrName>style.visibility</p:attrName>
                                        </p:attrNameLst>
                                      </p:cBhvr>
                                      <p:to>
                                        <p:strVal val="visible"/>
                                      </p:to>
                                    </p:set>
                                    <p:animEffect transition="in" filter="fade">
                                      <p:cBhvr>
                                        <p:cTn id="72" dur="500"/>
                                        <p:tgtEl>
                                          <p:spTgt spid="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animEffect transition="in" filter="fade">
                                      <p:cBhvr>
                                        <p:cTn id="77"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104" y="442987"/>
            <a:ext cx="91059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729205"/>
            <a:ext cx="4546181" cy="646331"/>
          </a:xfrm>
          <a:prstGeom prst="rect">
            <a:avLst/>
          </a:prstGeom>
          <a:noFill/>
        </p:spPr>
        <p:txBody>
          <a:bodyPr wrap="none" rtlCol="0">
            <a:spAutoFit/>
          </a:bodyPr>
          <a:lstStyle/>
          <a:p>
            <a:r>
              <a:rPr lang="en-US" sz="3600" b="1" dirty="0" smtClean="0">
                <a:solidFill>
                  <a:schemeClr val="bg1"/>
                </a:solidFill>
                <a:latin typeface="Gill Sans MT" panose="020B0502020104020203" pitchFamily="34" charset="0"/>
              </a:rPr>
              <a:t>ON THE HORIZON</a:t>
            </a:r>
            <a:endParaRPr lang="en-US" sz="3600" b="1" dirty="0">
              <a:solidFill>
                <a:schemeClr val="bg1"/>
              </a:solidFill>
              <a:latin typeface="Gill Sans MT" panose="020B0502020104020203"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
        <p:nvSpPr>
          <p:cNvPr id="3" name="Rectangle 2"/>
          <p:cNvSpPr/>
          <p:nvPr/>
        </p:nvSpPr>
        <p:spPr>
          <a:xfrm>
            <a:off x="4419600" y="2286959"/>
            <a:ext cx="3152269" cy="3572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0" y="1918070"/>
            <a:ext cx="7772400" cy="3693319"/>
          </a:xfrm>
          <a:prstGeom prst="rect">
            <a:avLst/>
          </a:prstGeom>
          <a:noFill/>
        </p:spPr>
        <p:txBody>
          <a:bodyPr wrap="square" rtlCol="0">
            <a:spAutoFit/>
          </a:bodyPr>
          <a:lstStyle/>
          <a:p>
            <a:r>
              <a:rPr lang="en-US" sz="2400" b="1" dirty="0" smtClean="0"/>
              <a:t>Address funding shortfalls</a:t>
            </a:r>
          </a:p>
          <a:p>
            <a:r>
              <a:rPr lang="en-US" sz="2400" b="1" dirty="0"/>
              <a:t>	</a:t>
            </a:r>
            <a:r>
              <a:rPr lang="en-US" sz="2400" b="1" dirty="0" smtClean="0"/>
              <a:t>State level – </a:t>
            </a:r>
            <a:r>
              <a:rPr lang="en-US" sz="2400" dirty="0" smtClean="0"/>
              <a:t>increase in gas tax</a:t>
            </a:r>
          </a:p>
          <a:p>
            <a:r>
              <a:rPr lang="en-US" sz="2400" b="1" dirty="0"/>
              <a:t>	</a:t>
            </a:r>
            <a:r>
              <a:rPr lang="en-US" sz="2400" b="1" dirty="0" smtClean="0"/>
              <a:t>Local level </a:t>
            </a:r>
            <a:r>
              <a:rPr lang="en-US" sz="2400" dirty="0" smtClean="0"/>
              <a:t>– identify and secure dedicated funding 			           for transit. </a:t>
            </a:r>
            <a:endParaRPr lang="en-US" sz="2400" b="1" dirty="0" smtClean="0"/>
          </a:p>
          <a:p>
            <a:r>
              <a:rPr lang="en-US" sz="2400" b="1" dirty="0" err="1" smtClean="0"/>
              <a:t>nMotion</a:t>
            </a:r>
            <a:r>
              <a:rPr lang="en-US" sz="2400" b="1" dirty="0"/>
              <a:t> </a:t>
            </a:r>
            <a:r>
              <a:rPr lang="en-US" sz="2400" b="1" dirty="0" smtClean="0"/>
              <a:t>implementation</a:t>
            </a:r>
          </a:p>
          <a:p>
            <a:r>
              <a:rPr lang="en-US" sz="2400" b="1" dirty="0"/>
              <a:t>	</a:t>
            </a:r>
            <a:r>
              <a:rPr lang="en-US" sz="2400" dirty="0" smtClean="0"/>
              <a:t>Corridor </a:t>
            </a:r>
            <a:r>
              <a:rPr lang="en-US" sz="2400" dirty="0"/>
              <a:t>level studies </a:t>
            </a:r>
            <a:endParaRPr lang="en-US" sz="2400" dirty="0" smtClean="0"/>
          </a:p>
          <a:p>
            <a:r>
              <a:rPr lang="en-US" sz="2400" dirty="0"/>
              <a:t>	</a:t>
            </a:r>
            <a:r>
              <a:rPr lang="en-US" sz="2400" dirty="0" smtClean="0"/>
              <a:t>Community education, buy-in</a:t>
            </a:r>
          </a:p>
          <a:p>
            <a:r>
              <a:rPr lang="en-US" sz="2400" dirty="0"/>
              <a:t>	</a:t>
            </a:r>
            <a:r>
              <a:rPr lang="en-US" sz="2400" dirty="0" smtClean="0"/>
              <a:t> </a:t>
            </a:r>
          </a:p>
          <a:p>
            <a:endParaRPr lang="en-US" sz="2400" b="1" dirty="0"/>
          </a:p>
          <a:p>
            <a:r>
              <a:rPr lang="en-US" b="1" dirty="0" smtClean="0"/>
              <a:t> </a:t>
            </a:r>
            <a:endParaRPr lang="en-US" b="1" dirty="0"/>
          </a:p>
        </p:txBody>
      </p:sp>
    </p:spTree>
    <p:extLst>
      <p:ext uri="{BB962C8B-B14F-4D97-AF65-F5344CB8AC3E}">
        <p14:creationId xmlns:p14="http://schemas.microsoft.com/office/powerpoint/2010/main" val="94860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descr="SoTCover 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166" y="0"/>
            <a:ext cx="9699166" cy="6858000"/>
          </a:xfrm>
          <a:prstGeom prst="rect">
            <a:avLst/>
          </a:prstGeom>
        </p:spPr>
      </p:pic>
      <p:sp>
        <p:nvSpPr>
          <p:cNvPr id="4" name="Rectangle 3"/>
          <p:cNvSpPr/>
          <p:nvPr/>
        </p:nvSpPr>
        <p:spPr>
          <a:xfrm>
            <a:off x="-555166" y="1752600"/>
            <a:ext cx="10232566" cy="2209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339804"/>
            <a:ext cx="5334000" cy="1107996"/>
          </a:xfrm>
          <a:prstGeom prst="rect">
            <a:avLst/>
          </a:prstGeom>
          <a:noFill/>
        </p:spPr>
        <p:txBody>
          <a:bodyPr wrap="square" rtlCol="0">
            <a:spAutoFit/>
          </a:bodyPr>
          <a:lstStyle/>
          <a:p>
            <a:r>
              <a:rPr lang="en-US" sz="6600" dirty="0" smtClean="0">
                <a:solidFill>
                  <a:schemeClr val="bg1"/>
                </a:solidFill>
                <a:latin typeface="Acumin Pro ExtraCondensed Med" panose="020B0608020202020204" pitchFamily="34" charset="0"/>
              </a:rPr>
              <a:t>QUESTIONS?</a:t>
            </a:r>
            <a:endParaRPr lang="en-US" sz="6600" dirty="0">
              <a:solidFill>
                <a:schemeClr val="bg1"/>
              </a:solidFill>
              <a:latin typeface="Acumin Pro ExtraCondensed Med" panose="020B0608020202020204" pitchFamily="34" charset="0"/>
            </a:endParaRPr>
          </a:p>
        </p:txBody>
      </p:sp>
      <p:sp>
        <p:nvSpPr>
          <p:cNvPr id="7" name="TextBox 6"/>
          <p:cNvSpPr txBox="1"/>
          <p:nvPr/>
        </p:nvSpPr>
        <p:spPr>
          <a:xfrm>
            <a:off x="5052646" y="1855031"/>
            <a:ext cx="3429000" cy="2062103"/>
          </a:xfrm>
          <a:prstGeom prst="rect">
            <a:avLst/>
          </a:prstGeom>
          <a:noFill/>
        </p:spPr>
        <p:txBody>
          <a:bodyPr wrap="square" rtlCol="0">
            <a:spAutoFit/>
          </a:bodyPr>
          <a:lstStyle/>
          <a:p>
            <a:pPr algn="r"/>
            <a:r>
              <a:rPr lang="en-US" sz="3200" dirty="0" smtClean="0">
                <a:solidFill>
                  <a:schemeClr val="bg1"/>
                </a:solidFill>
                <a:latin typeface="Acumin Pro ExtraCondensed Light" panose="020B0408020202020204" pitchFamily="34" charset="0"/>
              </a:rPr>
              <a:t>Michelle Lacewell </a:t>
            </a:r>
          </a:p>
          <a:p>
            <a:pPr algn="r"/>
            <a:r>
              <a:rPr lang="en-US" sz="3200" dirty="0" smtClean="0">
                <a:solidFill>
                  <a:schemeClr val="bg1"/>
                </a:solidFill>
                <a:latin typeface="Acumin Pro ExtraCondensed Light" panose="020B0408020202020204" pitchFamily="34" charset="0"/>
              </a:rPr>
              <a:t>lacewell@nashvillempo.org</a:t>
            </a:r>
          </a:p>
          <a:p>
            <a:pPr algn="r"/>
            <a:r>
              <a:rPr lang="en-US" sz="3200" dirty="0" smtClean="0">
                <a:solidFill>
                  <a:schemeClr val="bg1"/>
                </a:solidFill>
                <a:latin typeface="Acumin Pro ExtraCondensed Light" panose="020B0408020202020204" pitchFamily="34" charset="0"/>
              </a:rPr>
              <a:t>615-880-2452</a:t>
            </a:r>
          </a:p>
          <a:p>
            <a:pPr algn="r"/>
            <a:r>
              <a:rPr lang="en-US" sz="3200" dirty="0" smtClean="0">
                <a:solidFill>
                  <a:schemeClr val="bg1"/>
                </a:solidFill>
                <a:latin typeface="Acumin Pro ExtraCondensed Light" panose="020B0408020202020204" pitchFamily="34" charset="0"/>
              </a:rPr>
              <a:t>@</a:t>
            </a:r>
            <a:r>
              <a:rPr lang="en-US" sz="3200" dirty="0" err="1" smtClean="0">
                <a:solidFill>
                  <a:schemeClr val="bg1"/>
                </a:solidFill>
                <a:latin typeface="Acumin Pro ExtraCondensed Light" panose="020B0408020202020204" pitchFamily="34" charset="0"/>
              </a:rPr>
              <a:t>MFLacewell</a:t>
            </a:r>
            <a:endParaRPr lang="en-US" sz="3200" dirty="0">
              <a:solidFill>
                <a:schemeClr val="bg1"/>
              </a:solidFill>
              <a:latin typeface="Acumin Pro ExtraCondensed Light" panose="020B0408020202020204" pitchFamily="34" charset="0"/>
            </a:endParaRPr>
          </a:p>
        </p:txBody>
      </p:sp>
    </p:spTree>
    <p:extLst>
      <p:ext uri="{BB962C8B-B14F-4D97-AF65-F5344CB8AC3E}">
        <p14:creationId xmlns:p14="http://schemas.microsoft.com/office/powerpoint/2010/main" val="106979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
        <p:nvSpPr>
          <p:cNvPr id="2" name="TextBox 1"/>
          <p:cNvSpPr txBox="1"/>
          <p:nvPr/>
        </p:nvSpPr>
        <p:spPr>
          <a:xfrm>
            <a:off x="457200" y="729205"/>
            <a:ext cx="6470642" cy="584776"/>
          </a:xfrm>
          <a:prstGeom prst="rect">
            <a:avLst/>
          </a:prstGeom>
          <a:noFill/>
        </p:spPr>
        <p:txBody>
          <a:bodyPr wrap="none" rtlCol="0">
            <a:spAutoFit/>
          </a:bodyPr>
          <a:lstStyle/>
          <a:p>
            <a:r>
              <a:rPr lang="en-US" sz="3200" b="1" dirty="0" smtClean="0">
                <a:solidFill>
                  <a:schemeClr val="bg1"/>
                </a:solidFill>
                <a:latin typeface="Gill Sans MT" panose="020B0502020104020203" pitchFamily="34" charset="0"/>
              </a:rPr>
              <a:t>UNIFIED PLANNING EFFORTS</a:t>
            </a:r>
            <a:endParaRPr lang="en-US" sz="3200" b="1" dirty="0">
              <a:solidFill>
                <a:schemeClr val="bg1"/>
              </a:solidFill>
              <a:latin typeface="Gill Sans MT" panose="020B0502020104020203" pitchFamily="34" charset="0"/>
            </a:endParaRPr>
          </a:p>
        </p:txBody>
      </p:sp>
      <p:sp>
        <p:nvSpPr>
          <p:cNvPr id="7" name="TextBox 6"/>
          <p:cNvSpPr txBox="1"/>
          <p:nvPr/>
        </p:nvSpPr>
        <p:spPr>
          <a:xfrm>
            <a:off x="381000" y="6286500"/>
            <a:ext cx="2743200" cy="369332"/>
          </a:xfrm>
          <a:prstGeom prst="rect">
            <a:avLst/>
          </a:prstGeom>
          <a:noFill/>
        </p:spPr>
        <p:txBody>
          <a:bodyPr wrap="square" rtlCol="0">
            <a:spAutoFit/>
          </a:bodyPr>
          <a:lstStyle/>
          <a:p>
            <a:r>
              <a:rPr lang="en-US" b="1" dirty="0" smtClean="0"/>
              <a:t>@</a:t>
            </a:r>
            <a:r>
              <a:rPr lang="en-US" b="1" dirty="0" err="1" smtClean="0"/>
              <a:t>nashvillempo</a:t>
            </a:r>
            <a:r>
              <a:rPr lang="en-US" b="1" dirty="0" smtClean="0"/>
              <a:t> </a:t>
            </a:r>
            <a:endParaRPr lang="en-US" b="1" dirty="0"/>
          </a:p>
        </p:txBody>
      </p:sp>
      <p:pic>
        <p:nvPicPr>
          <p:cNvPr id="8" name="Picture 3" descr="Screen Shot 2015-09-08 at 5.57.55 AM.png"/>
          <p:cNvPicPr>
            <a:picLocks noChangeAspect="1"/>
          </p:cNvPicPr>
          <p:nvPr/>
        </p:nvPicPr>
        <p:blipFill rotWithShape="1">
          <a:blip r:embed="rId4">
            <a:extLst>
              <a:ext uri="{28A0092B-C50C-407E-A947-70E740481C1C}">
                <a14:useLocalDpi xmlns:a14="http://schemas.microsoft.com/office/drawing/2010/main" val="0"/>
              </a:ext>
            </a:extLst>
          </a:blip>
          <a:srcRect l="13534" t="4779" r="6846" b="1624"/>
          <a:stretch/>
        </p:blipFill>
        <p:spPr bwMode="auto">
          <a:xfrm>
            <a:off x="2057400" y="1828800"/>
            <a:ext cx="448056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14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75"/>
            <a:ext cx="9144000" cy="604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8036" name="Picture 4"/>
          <p:cNvPicPr>
            <a:picLocks noChangeAspect="1" noChangeArrowheads="1"/>
          </p:cNvPicPr>
          <p:nvPr/>
        </p:nvPicPr>
        <p:blipFill>
          <a:blip r:embed="rId4">
            <a:extLst>
              <a:ext uri="{28A0092B-C50C-407E-A947-70E740481C1C}">
                <a14:useLocalDpi xmlns:a14="http://schemas.microsoft.com/office/drawing/2010/main" val="0"/>
              </a:ext>
            </a:extLst>
          </a:blip>
          <a:srcRect l="3046" t="26959" r="85097" b="63905"/>
          <a:stretch>
            <a:fillRect/>
          </a:stretch>
        </p:blipFill>
        <p:spPr bwMode="auto">
          <a:xfrm>
            <a:off x="5181600" y="4752535"/>
            <a:ext cx="29464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37" name="TextBox 6"/>
          <p:cNvSpPr txBox="1">
            <a:spLocks noChangeArrowheads="1"/>
          </p:cNvSpPr>
          <p:nvPr/>
        </p:nvSpPr>
        <p:spPr bwMode="auto">
          <a:xfrm>
            <a:off x="685800" y="4724400"/>
            <a:ext cx="4724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3600" b="1" dirty="0" smtClean="0">
                <a:solidFill>
                  <a:srgbClr val="000000"/>
                </a:solidFill>
              </a:rPr>
              <a:t>2010 to 2040</a:t>
            </a:r>
          </a:p>
          <a:p>
            <a:pPr eaLnBrk="0" fontAlgn="base" hangingPunct="0">
              <a:spcBef>
                <a:spcPct val="0"/>
              </a:spcBef>
              <a:spcAft>
                <a:spcPct val="0"/>
              </a:spcAft>
            </a:pPr>
            <a:r>
              <a:rPr lang="en-US" altLang="en-US" dirty="0" smtClean="0">
                <a:solidFill>
                  <a:srgbClr val="000000"/>
                </a:solidFill>
              </a:rPr>
              <a:t>2.5 Million Statewide</a:t>
            </a:r>
          </a:p>
          <a:p>
            <a:pPr eaLnBrk="0" fontAlgn="base" hangingPunct="0">
              <a:spcBef>
                <a:spcPct val="0"/>
              </a:spcBef>
              <a:spcAft>
                <a:spcPct val="0"/>
              </a:spcAft>
            </a:pPr>
            <a:r>
              <a:rPr lang="en-US" altLang="en-US" b="1" dirty="0" smtClean="0">
                <a:solidFill>
                  <a:srgbClr val="007CB4"/>
                </a:solidFill>
              </a:rPr>
              <a:t>1.3 Million (52%) in the MIDDLE</a:t>
            </a:r>
          </a:p>
        </p:txBody>
      </p:sp>
      <p:sp>
        <p:nvSpPr>
          <p:cNvPr id="428038" name="Rectangle 7"/>
          <p:cNvSpPr>
            <a:spLocks noChangeArrowheads="1"/>
          </p:cNvSpPr>
          <p:nvPr/>
        </p:nvSpPr>
        <p:spPr bwMode="auto">
          <a:xfrm>
            <a:off x="4572000" y="6604000"/>
            <a:ext cx="45720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pPr>
            <a:r>
              <a:rPr lang="en-US" altLang="en-US" sz="600" i="1" dirty="0" smtClean="0">
                <a:solidFill>
                  <a:srgbClr val="000000"/>
                </a:solidFill>
                <a:cs typeface="Times New Roman" panose="02020603050405020304" pitchFamily="18" charset="0"/>
              </a:rPr>
              <a:t>Source: U.S. Census Bureau, Woods &amp; Poole Economics </a:t>
            </a:r>
            <a:endParaRPr lang="en-US" altLang="en-US" sz="600" dirty="0" smtClean="0">
              <a:solidFill>
                <a:srgbClr val="000000"/>
              </a:solidFill>
            </a:endParaRPr>
          </a:p>
        </p:txBody>
      </p:sp>
      <p:sp>
        <p:nvSpPr>
          <p:cNvPr id="7" name="Title 1"/>
          <p:cNvSpPr>
            <a:spLocks noGrp="1"/>
          </p:cNvSpPr>
          <p:nvPr>
            <p:ph type="title"/>
          </p:nvPr>
        </p:nvSpPr>
        <p:spPr>
          <a:xfrm>
            <a:off x="152400" y="152400"/>
            <a:ext cx="8229600" cy="1143000"/>
          </a:xfrm>
        </p:spPr>
        <p:txBody>
          <a:bodyPr>
            <a:normAutofit/>
          </a:bodyPr>
          <a:lstStyle/>
          <a:p>
            <a:pPr algn="l"/>
            <a:r>
              <a:rPr lang="en-US" sz="3600" b="1" dirty="0" smtClean="0">
                <a:latin typeface="Arial" panose="020B0604020202020204" pitchFamily="34" charset="0"/>
                <a:ea typeface="Adobe Kaiti Std R" pitchFamily="18" charset="-128"/>
                <a:cs typeface="Arial" panose="020B0604020202020204" pitchFamily="34" charset="0"/>
              </a:rPr>
              <a:t>Net Population Growth</a:t>
            </a:r>
            <a:endParaRPr lang="en-US" sz="3600" b="1" dirty="0">
              <a:latin typeface="Arial" panose="020B0604020202020204" pitchFamily="34" charset="0"/>
              <a:ea typeface="Adobe Kaiti Std R" pitchFamily="18" charset="-128"/>
              <a:cs typeface="Arial" panose="020B060402020202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21120" r="21549" b="21549"/>
          <a:stretch/>
        </p:blipFill>
        <p:spPr>
          <a:xfrm>
            <a:off x="6859438" y="5268269"/>
            <a:ext cx="2206311" cy="1612330"/>
          </a:xfrm>
          <a:prstGeom prst="rect">
            <a:avLst/>
          </a:prstGeom>
        </p:spPr>
      </p:pic>
      <p:sp>
        <p:nvSpPr>
          <p:cNvPr id="10" name="Rectangle 9"/>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29205"/>
            <a:ext cx="6266459" cy="584775"/>
          </a:xfrm>
          <a:prstGeom prst="rect">
            <a:avLst/>
          </a:prstGeom>
          <a:noFill/>
        </p:spPr>
        <p:txBody>
          <a:bodyPr wrap="none" rtlCol="0">
            <a:spAutoFit/>
          </a:bodyPr>
          <a:lstStyle/>
          <a:p>
            <a:r>
              <a:rPr lang="en-US" sz="3200" b="1" dirty="0" smtClean="0">
                <a:solidFill>
                  <a:schemeClr val="bg1"/>
                </a:solidFill>
                <a:latin typeface="Gill Sans MT" panose="020B0502020104020203" pitchFamily="34" charset="0"/>
              </a:rPr>
              <a:t>NET POPULATION GROWTH</a:t>
            </a:r>
            <a:endParaRPr lang="en-US" sz="32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9810192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
        <p:nvSpPr>
          <p:cNvPr id="8" name="TextBox 7"/>
          <p:cNvSpPr txBox="1"/>
          <p:nvPr/>
        </p:nvSpPr>
        <p:spPr>
          <a:xfrm>
            <a:off x="457200" y="729205"/>
            <a:ext cx="5831853" cy="584775"/>
          </a:xfrm>
          <a:prstGeom prst="rect">
            <a:avLst/>
          </a:prstGeom>
          <a:noFill/>
        </p:spPr>
        <p:txBody>
          <a:bodyPr wrap="none" rtlCol="0">
            <a:spAutoFit/>
          </a:bodyPr>
          <a:lstStyle/>
          <a:p>
            <a:r>
              <a:rPr lang="en-US" sz="3200" b="1" dirty="0" smtClean="0">
                <a:solidFill>
                  <a:schemeClr val="bg1"/>
                </a:solidFill>
                <a:latin typeface="Gill Sans MT" panose="020B0502020104020203" pitchFamily="34" charset="0"/>
              </a:rPr>
              <a:t>PEER CITY COMPARISONS </a:t>
            </a:r>
            <a:endParaRPr lang="en-US" sz="3200" b="1" dirty="0">
              <a:solidFill>
                <a:schemeClr val="bg1"/>
              </a:solidFill>
              <a:latin typeface="Gill Sans MT" panose="020B0502020104020203" pitchFamily="34" charset="0"/>
            </a:endParaRPr>
          </a:p>
        </p:txBody>
      </p:sp>
      <p:pic>
        <p:nvPicPr>
          <p:cNvPr id="9"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1007"/>
          <a:stretch/>
        </p:blipFill>
        <p:spPr bwMode="auto">
          <a:xfrm>
            <a:off x="685800" y="2011536"/>
            <a:ext cx="6934200" cy="4325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0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28422"/>
            <a:ext cx="4572000" cy="6567779"/>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62000" y="976022"/>
            <a:ext cx="1066800" cy="6720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33160" y="762001"/>
            <a:ext cx="1066800"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91200" y="914401"/>
            <a:ext cx="1066800" cy="533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lstStyle/>
          <a:p>
            <a:r>
              <a:rPr lang="en-US" smtClean="0"/>
              <a:t>Development and Constraints</a:t>
            </a:r>
            <a:endParaRPr lang="en-US" dirty="0"/>
          </a:p>
        </p:txBody>
      </p:sp>
      <p:sp>
        <p:nvSpPr>
          <p:cNvPr id="4" name="Table Placeholder 3"/>
          <p:cNvSpPr>
            <a:spLocks noGrp="1"/>
          </p:cNvSpPr>
          <p:nvPr>
            <p:ph type="tbl" idx="1"/>
          </p:nvPr>
        </p:nvSpPr>
        <p:spPr/>
      </p:sp>
      <p:sp>
        <p:nvSpPr>
          <p:cNvPr id="11" name="Rectangle 10"/>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729205"/>
            <a:ext cx="6894836" cy="584775"/>
          </a:xfrm>
          <a:prstGeom prst="rect">
            <a:avLst/>
          </a:prstGeom>
          <a:noFill/>
        </p:spPr>
        <p:txBody>
          <a:bodyPr wrap="none" rtlCol="0">
            <a:spAutoFit/>
          </a:bodyPr>
          <a:lstStyle/>
          <a:p>
            <a:r>
              <a:rPr lang="en-US" sz="3200" b="1" dirty="0" smtClean="0">
                <a:solidFill>
                  <a:schemeClr val="bg1"/>
                </a:solidFill>
                <a:latin typeface="Gill Sans MT" panose="020B0502020104020203" pitchFamily="34" charset="0"/>
              </a:rPr>
              <a:t>DEVELOPMENT CONSTRAINTS </a:t>
            </a:r>
            <a:endParaRPr lang="en-US" sz="3200" b="1" dirty="0">
              <a:solidFill>
                <a:schemeClr val="bg1"/>
              </a:solidFill>
              <a:latin typeface="Gill Sans MT" panose="020B0502020104020203"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Tree>
    <p:extLst>
      <p:ext uri="{BB962C8B-B14F-4D97-AF65-F5344CB8AC3E}">
        <p14:creationId xmlns:p14="http://schemas.microsoft.com/office/powerpoint/2010/main" val="1270262148"/>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4316361" cy="6669056"/>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295400"/>
            <a:ext cx="4567282" cy="666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0" y="457201"/>
            <a:ext cx="914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52400" y="152400"/>
            <a:ext cx="8229600" cy="1143000"/>
          </a:xfrm>
        </p:spPr>
        <p:txBody>
          <a:bodyPr>
            <a:normAutofit/>
          </a:bodyPr>
          <a:lstStyle/>
          <a:p>
            <a:pPr algn="l"/>
            <a:r>
              <a:rPr lang="en-US" sz="3600" b="1" dirty="0" smtClean="0">
                <a:latin typeface="Arial" panose="020B0604020202020204" pitchFamily="34" charset="0"/>
                <a:ea typeface="Adobe Kaiti Std R" pitchFamily="18" charset="-128"/>
                <a:cs typeface="Arial" panose="020B0604020202020204" pitchFamily="34" charset="0"/>
              </a:rPr>
              <a:t>Generalized Future Land Use</a:t>
            </a:r>
            <a:endParaRPr lang="en-US" sz="3600" b="1" dirty="0">
              <a:latin typeface="Arial" panose="020B0604020202020204" pitchFamily="34" charset="0"/>
              <a:ea typeface="Adobe Kaiti Std R" pitchFamily="18" charset="-128"/>
              <a:cs typeface="Arial" panose="020B0604020202020204" pitchFamily="34" charset="0"/>
            </a:endParaRPr>
          </a:p>
        </p:txBody>
      </p:sp>
      <p:sp>
        <p:nvSpPr>
          <p:cNvPr id="10" name="Rectangle 9"/>
          <p:cNvSpPr/>
          <p:nvPr/>
        </p:nvSpPr>
        <p:spPr>
          <a:xfrm>
            <a:off x="4240162" y="1600200"/>
            <a:ext cx="518362" cy="6248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H="1">
            <a:off x="2585868" y="-2054713"/>
            <a:ext cx="1305262" cy="6766563"/>
          </a:xfrm>
          <a:prstGeom prst="rect">
            <a:avLst/>
          </a:prstGeom>
        </p:spPr>
      </p:pic>
      <p:sp>
        <p:nvSpPr>
          <p:cNvPr id="2" name="Rectangle 1"/>
          <p:cNvSpPr/>
          <p:nvPr/>
        </p:nvSpPr>
        <p:spPr>
          <a:xfrm>
            <a:off x="-914400" y="1488522"/>
            <a:ext cx="10668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729205"/>
            <a:ext cx="5575565" cy="584775"/>
          </a:xfrm>
          <a:prstGeom prst="rect">
            <a:avLst/>
          </a:prstGeom>
          <a:noFill/>
        </p:spPr>
        <p:txBody>
          <a:bodyPr wrap="none" rtlCol="0">
            <a:spAutoFit/>
          </a:bodyPr>
          <a:lstStyle/>
          <a:p>
            <a:r>
              <a:rPr lang="en-US" sz="3200" b="1" dirty="0" smtClean="0">
                <a:solidFill>
                  <a:schemeClr val="bg1"/>
                </a:solidFill>
                <a:latin typeface="Gill Sans MT" panose="020B0502020104020203" pitchFamily="34" charset="0"/>
              </a:rPr>
              <a:t>GENERALIZED LAND USE</a:t>
            </a:r>
            <a:endParaRPr lang="en-US" sz="32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093494521"/>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76022"/>
            <a:ext cx="1066800" cy="6720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30921"/>
            <a:ext cx="4995203" cy="7446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381000" y="-381000"/>
            <a:ext cx="11201400" cy="1828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52400" y="76200"/>
            <a:ext cx="8229600" cy="1143000"/>
          </a:xfrm>
        </p:spPr>
        <p:txBody>
          <a:bodyPr>
            <a:normAutofit/>
          </a:bodyPr>
          <a:lstStyle/>
          <a:p>
            <a:pPr algn="l"/>
            <a:r>
              <a:rPr lang="en-US" sz="3600" b="1" dirty="0" smtClean="0">
                <a:latin typeface="Arial" panose="020B0604020202020204" pitchFamily="34" charset="0"/>
                <a:ea typeface="Adobe Kaiti Std R" pitchFamily="18" charset="-128"/>
                <a:cs typeface="Arial" panose="020B0604020202020204" pitchFamily="34" charset="0"/>
              </a:rPr>
              <a:t>Market Suitability by Parcel</a:t>
            </a:r>
            <a:endParaRPr lang="en-US" sz="3600" b="1" dirty="0">
              <a:latin typeface="Arial" panose="020B0604020202020204" pitchFamily="34" charset="0"/>
              <a:ea typeface="Adobe Kaiti Std R" pitchFamily="18" charset="-128"/>
              <a:cs typeface="Arial" panose="020B06040202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1"/>
            <a:ext cx="381000" cy="6281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103" y="1447800"/>
            <a:ext cx="381000" cy="6281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29205"/>
            <a:ext cx="4912307" cy="584775"/>
          </a:xfrm>
          <a:prstGeom prst="rect">
            <a:avLst/>
          </a:prstGeom>
          <a:noFill/>
        </p:spPr>
        <p:txBody>
          <a:bodyPr wrap="none" rtlCol="0">
            <a:spAutoFit/>
          </a:bodyPr>
          <a:lstStyle/>
          <a:p>
            <a:r>
              <a:rPr lang="en-US" sz="3200" b="1" dirty="0" smtClean="0">
                <a:solidFill>
                  <a:schemeClr val="bg1"/>
                </a:solidFill>
                <a:latin typeface="Gill Sans MT" panose="020B0502020104020203" pitchFamily="34" charset="0"/>
              </a:rPr>
              <a:t>MARKET SUITABILITY </a:t>
            </a:r>
            <a:endParaRPr lang="en-US" sz="3200" b="1" dirty="0">
              <a:solidFill>
                <a:schemeClr val="bg1"/>
              </a:solidFill>
              <a:latin typeface="Gill Sans MT" panose="020B0502020104020203" pitchFamily="34" charset="0"/>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1325" y="5867400"/>
            <a:ext cx="736310" cy="2304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045" y="6058462"/>
            <a:ext cx="736310" cy="2304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Tree>
    <p:extLst>
      <p:ext uri="{BB962C8B-B14F-4D97-AF65-F5344CB8AC3E}">
        <p14:creationId xmlns:p14="http://schemas.microsoft.com/office/powerpoint/2010/main" val="2043492053"/>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381000"/>
            <a:ext cx="11201400" cy="1828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2585868" y="-2121050"/>
            <a:ext cx="1305262" cy="6766563"/>
          </a:xfrm>
          <a:prstGeom prst="rect">
            <a:avLst/>
          </a:prstGeom>
        </p:spPr>
      </p:pic>
      <p:sp>
        <p:nvSpPr>
          <p:cNvPr id="7" name="Title 1"/>
          <p:cNvSpPr>
            <a:spLocks noGrp="1"/>
          </p:cNvSpPr>
          <p:nvPr>
            <p:ph type="title"/>
          </p:nvPr>
        </p:nvSpPr>
        <p:spPr>
          <a:xfrm>
            <a:off x="152400" y="76200"/>
            <a:ext cx="8229600" cy="1143000"/>
          </a:xfrm>
        </p:spPr>
        <p:txBody>
          <a:bodyPr>
            <a:normAutofit/>
          </a:bodyPr>
          <a:lstStyle/>
          <a:p>
            <a:pPr algn="l"/>
            <a:r>
              <a:rPr lang="en-US" sz="3600" b="1" dirty="0">
                <a:latin typeface="Arial" panose="020B0604020202020204" pitchFamily="34" charset="0"/>
                <a:ea typeface="Adobe Kaiti Std R" pitchFamily="18" charset="-128"/>
                <a:cs typeface="Arial" panose="020B0604020202020204" pitchFamily="34" charset="0"/>
              </a:rPr>
              <a:t>Resulting Forecast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b="49426"/>
          <a:stretch>
            <a:fillRect/>
          </a:stretch>
        </p:blipFill>
        <p:spPr bwMode="auto">
          <a:xfrm>
            <a:off x="-21771" y="1731962"/>
            <a:ext cx="9144000" cy="299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347104" y="442987"/>
            <a:ext cx="8686800" cy="1157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7200" y="729205"/>
            <a:ext cx="5013295" cy="584775"/>
          </a:xfrm>
          <a:prstGeom prst="rect">
            <a:avLst/>
          </a:prstGeom>
          <a:noFill/>
        </p:spPr>
        <p:txBody>
          <a:bodyPr wrap="none" rtlCol="0">
            <a:spAutoFit/>
          </a:bodyPr>
          <a:lstStyle/>
          <a:p>
            <a:r>
              <a:rPr lang="en-US" sz="3200" b="1" dirty="0" smtClean="0">
                <a:solidFill>
                  <a:schemeClr val="bg1"/>
                </a:solidFill>
                <a:latin typeface="Gill Sans MT" panose="020B0502020104020203" pitchFamily="34" charset="0"/>
              </a:rPr>
              <a:t>RESULTING FORECATS</a:t>
            </a:r>
            <a:endParaRPr lang="en-US" sz="3200" b="1" dirty="0">
              <a:solidFill>
                <a:schemeClr val="bg1"/>
              </a:solidFill>
              <a:latin typeface="Gill Sans MT" panose="020B0502020104020203"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596" y="5867400"/>
            <a:ext cx="838200" cy="838200"/>
          </a:xfrm>
          <a:prstGeom prst="rect">
            <a:avLst/>
          </a:prstGeom>
        </p:spPr>
      </p:pic>
    </p:spTree>
    <p:extLst>
      <p:ext uri="{BB962C8B-B14F-4D97-AF65-F5344CB8AC3E}">
        <p14:creationId xmlns:p14="http://schemas.microsoft.com/office/powerpoint/2010/main" val="291950272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2469</Words>
  <Application>Microsoft Office PowerPoint</Application>
  <PresentationFormat>On-screen Show (4:3)</PresentationFormat>
  <Paragraphs>209</Paragraphs>
  <Slides>22</Slides>
  <Notes>19</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Acumin Pro ExtraCondensed Light</vt:lpstr>
      <vt:lpstr>Acumin Pro ExtraCondensed Med</vt:lpstr>
      <vt:lpstr>Adobe Kaiti Std R</vt:lpstr>
      <vt:lpstr>Arial</vt:lpstr>
      <vt:lpstr>Arial Black</vt:lpstr>
      <vt:lpstr>Calibri</vt:lpstr>
      <vt:lpstr>Gill Sans MT</vt:lpstr>
      <vt:lpstr>Times New Roman</vt:lpstr>
      <vt:lpstr>Wingdings</vt:lpstr>
      <vt:lpstr>Office Theme</vt:lpstr>
      <vt:lpstr>PowerPoint Presentation</vt:lpstr>
      <vt:lpstr>PowerPoint Presentation</vt:lpstr>
      <vt:lpstr>PowerPoint Presentation</vt:lpstr>
      <vt:lpstr>Net Population Growth</vt:lpstr>
      <vt:lpstr>PowerPoint Presentation</vt:lpstr>
      <vt:lpstr>Development and Constraints</vt:lpstr>
      <vt:lpstr>Generalized Future Land Use</vt:lpstr>
      <vt:lpstr>Market Suitability by Parcel</vt:lpstr>
      <vt:lpstr>Resulting Forecast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Metropolitan Government of Nashville &amp; Davidson Cty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Lacewell, Michelle</dc:creator>
  <cp:lastModifiedBy>Lacewell, Michelle (MPO)</cp:lastModifiedBy>
  <cp:revision>83</cp:revision>
  <cp:lastPrinted>2016-10-11T13:53:45Z</cp:lastPrinted>
  <dcterms:created xsi:type="dcterms:W3CDTF">2015-01-27T20:59:40Z</dcterms:created>
  <dcterms:modified xsi:type="dcterms:W3CDTF">2016-10-11T14:08:43Z</dcterms:modified>
</cp:coreProperties>
</file>