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91" r:id="rId3"/>
    <p:sldId id="278" r:id="rId4"/>
    <p:sldId id="300" r:id="rId5"/>
    <p:sldId id="279" r:id="rId6"/>
    <p:sldId id="274" r:id="rId7"/>
    <p:sldId id="281" r:id="rId8"/>
    <p:sldId id="299" r:id="rId9"/>
    <p:sldId id="288" r:id="rId10"/>
    <p:sldId id="289" r:id="rId11"/>
    <p:sldId id="290" r:id="rId12"/>
    <p:sldId id="261" r:id="rId13"/>
    <p:sldId id="262" r:id="rId14"/>
    <p:sldId id="263" r:id="rId15"/>
    <p:sldId id="298" r:id="rId16"/>
    <p:sldId id="264" r:id="rId17"/>
    <p:sldId id="265" r:id="rId18"/>
    <p:sldId id="266" r:id="rId19"/>
    <p:sldId id="267" r:id="rId20"/>
    <p:sldId id="268" r:id="rId21"/>
    <p:sldId id="269" r:id="rId22"/>
    <p:sldId id="270" r:id="rId23"/>
    <p:sldId id="272" r:id="rId24"/>
    <p:sldId id="277" r:id="rId25"/>
    <p:sldId id="292" r:id="rId26"/>
    <p:sldId id="293" r:id="rId27"/>
    <p:sldId id="294" r:id="rId28"/>
    <p:sldId id="295" r:id="rId29"/>
    <p:sldId id="296" r:id="rId30"/>
    <p:sldId id="297"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0"/>
    <p:restoredTop sz="50067"/>
  </p:normalViewPr>
  <p:slideViewPr>
    <p:cSldViewPr snapToGrid="0" snapToObjects="1">
      <p:cViewPr varScale="1">
        <p:scale>
          <a:sx n="62" d="100"/>
          <a:sy n="62" d="100"/>
        </p:scale>
        <p:origin x="303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1ABD3FC-951D-334A-A3AA-04B4EE530B30}" type="datetimeFigureOut">
              <a:rPr lang="en-US" altLang="en-US"/>
              <a:pPr>
                <a:defRPr/>
              </a:pPr>
              <a:t>11/7/16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A72A498-4B1E-3E4C-B093-BAE205A78CDA}" type="slidenum">
              <a:rPr lang="en-US" altLang="en-US"/>
              <a:pPr>
                <a:defRPr/>
              </a:pPr>
              <a:t>‹#›</a:t>
            </a:fld>
            <a:endParaRPr lang="en-US" altLang="en-US"/>
          </a:p>
        </p:txBody>
      </p:sp>
    </p:spTree>
    <p:extLst>
      <p:ext uri="{BB962C8B-B14F-4D97-AF65-F5344CB8AC3E}">
        <p14:creationId xmlns:p14="http://schemas.microsoft.com/office/powerpoint/2010/main" val="6802951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dirty="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20884B48-C151-2C4D-8D27-F9632C4C5774}" type="slidenum">
              <a:rPr lang="en-US" altLang="en-US"/>
              <a:pPr/>
              <a:t>1</a:t>
            </a:fld>
            <a:endParaRPr lang="en-US" altLang="en-US"/>
          </a:p>
        </p:txBody>
      </p:sp>
    </p:spTree>
    <p:extLst>
      <p:ext uri="{BB962C8B-B14F-4D97-AF65-F5344CB8AC3E}">
        <p14:creationId xmlns:p14="http://schemas.microsoft.com/office/powerpoint/2010/main" val="51780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5555E-BEBB-47A3-A9A3-6328E8F72FAB}" type="slidenum">
              <a:rPr lang="en-US" smtClean="0"/>
              <a:t>10</a:t>
            </a:fld>
            <a:endParaRPr lang="en-US" dirty="0"/>
          </a:p>
        </p:txBody>
      </p:sp>
    </p:spTree>
    <p:extLst>
      <p:ext uri="{BB962C8B-B14F-4D97-AF65-F5344CB8AC3E}">
        <p14:creationId xmlns:p14="http://schemas.microsoft.com/office/powerpoint/2010/main" val="176783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HH income over $75,000 were significantly more likely to support new development</a:t>
            </a:r>
          </a:p>
          <a:p>
            <a:r>
              <a:rPr lang="en-US" dirty="0"/>
              <a:t> </a:t>
            </a:r>
          </a:p>
          <a:p>
            <a:endParaRPr lang="en-US" dirty="0"/>
          </a:p>
        </p:txBody>
      </p:sp>
      <p:sp>
        <p:nvSpPr>
          <p:cNvPr id="4" name="Slide Number Placeholder 3"/>
          <p:cNvSpPr>
            <a:spLocks noGrp="1"/>
          </p:cNvSpPr>
          <p:nvPr>
            <p:ph type="sldNum" sz="quarter" idx="10"/>
          </p:nvPr>
        </p:nvSpPr>
        <p:spPr/>
        <p:txBody>
          <a:bodyPr/>
          <a:lstStyle/>
          <a:p>
            <a:fld id="{E015555E-BEBB-47A3-A9A3-6328E8F72FAB}" type="slidenum">
              <a:rPr lang="en-US" smtClean="0"/>
              <a:t>11</a:t>
            </a:fld>
            <a:endParaRPr lang="en-US" dirty="0"/>
          </a:p>
        </p:txBody>
      </p:sp>
    </p:spTree>
    <p:extLst>
      <p:ext uri="{BB962C8B-B14F-4D97-AF65-F5344CB8AC3E}">
        <p14:creationId xmlns:p14="http://schemas.microsoft.com/office/powerpoint/2010/main" val="79575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E9C0C5CC-3C24-D04C-9792-F374B9E44B20}" type="slidenum">
              <a:rPr lang="en-US" altLang="en-US"/>
              <a:pPr/>
              <a:t>12</a:t>
            </a:fld>
            <a:endParaRPr lang="en-US" altLang="en-US"/>
          </a:p>
        </p:txBody>
      </p:sp>
    </p:spTree>
    <p:extLst>
      <p:ext uri="{BB962C8B-B14F-4D97-AF65-F5344CB8AC3E}">
        <p14:creationId xmlns:p14="http://schemas.microsoft.com/office/powerpoint/2010/main" val="107679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it’s pretty clear – if the train is going to have a stop IN a given community, it’s a lot more likely there will be some natural support </a:t>
            </a:r>
            <a:r>
              <a:rPr lang="en-US" altLang="en-US" i="1"/>
              <a:t>in that community</a:t>
            </a:r>
            <a:r>
              <a:rPr lang="en-US" altLang="en-US"/>
              <a:t>. In a community that the train won’t stop, there’s likely to be a lot more opposition. There will still have to be land use approvals in that community though – and now you can see a little bit of the difficulties inherent in permitting a linear land use like a rail line.</a:t>
            </a:r>
          </a:p>
          <a:p>
            <a:pPr eaLnBrk="1" hangingPunct="1">
              <a:spcBef>
                <a:spcPct val="0"/>
              </a:spcBef>
            </a:pPr>
            <a:endParaRPr lang="en-US" altLang="en-US"/>
          </a:p>
          <a:p>
            <a:pPr eaLnBrk="1" hangingPunct="1">
              <a:spcBef>
                <a:spcPct val="0"/>
              </a:spcBef>
            </a:pPr>
            <a:r>
              <a:rPr lang="en-US" altLang="en-US"/>
              <a:t>Another issue inherent to the situation is that there are going to be pockets of vocal opposition all along the route, even in towns where the train will stop. After all, if someone told you they wanted to put a train line right behind your house, would your immediate reaction be, “yes please!”? Even a committed, ideological supporter of mass transit will have </a:t>
            </a:r>
            <a:r>
              <a:rPr lang="en-US" altLang="en-US" i="1"/>
              <a:t>some</a:t>
            </a:r>
            <a:r>
              <a:rPr lang="en-US" altLang="en-US"/>
              <a:t> second thoughts.</a:t>
            </a:r>
          </a:p>
          <a:p>
            <a:pPr eaLnBrk="1" hangingPunct="1">
              <a:spcBef>
                <a:spcPct val="0"/>
              </a:spcBef>
            </a:pPr>
            <a:endParaRPr lang="en-US" altLang="en-US"/>
          </a:p>
          <a:p>
            <a:pPr eaLnBrk="1" hangingPunct="1">
              <a:spcBef>
                <a:spcPct val="0"/>
              </a:spcBef>
            </a:pPr>
            <a:r>
              <a:rPr lang="en-US" altLang="en-US"/>
              <a:t>Finally, and this is a very important point – these two sets of numbers are national numbers. It’s almost guaranteed that the natural areas of support and opposition, by demographic and psychographic, are going to be quite different than these national aggregates. This was driven home to us when we actually did a rail project, in Honolulu, Hawaii.</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C96D1C98-B17D-7C4B-BAB4-4C769D5F1547}" type="slidenum">
              <a:rPr lang="en-US" altLang="en-US"/>
              <a:pPr/>
              <a:t>13</a:t>
            </a:fld>
            <a:endParaRPr lang="en-US" altLang="en-US"/>
          </a:p>
        </p:txBody>
      </p:sp>
    </p:spTree>
    <p:extLst>
      <p:ext uri="{BB962C8B-B14F-4D97-AF65-F5344CB8AC3E}">
        <p14:creationId xmlns:p14="http://schemas.microsoft.com/office/powerpoint/2010/main" val="894956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72A498-4B1E-3E4C-B093-BAE205A78CDA}" type="slidenum">
              <a:rPr lang="en-US" altLang="en-US" smtClean="0"/>
              <a:pPr>
                <a:defRPr/>
              </a:pPr>
              <a:t>15</a:t>
            </a:fld>
            <a:endParaRPr lang="en-US" altLang="en-US"/>
          </a:p>
        </p:txBody>
      </p:sp>
    </p:spTree>
    <p:extLst>
      <p:ext uri="{BB962C8B-B14F-4D97-AF65-F5344CB8AC3E}">
        <p14:creationId xmlns:p14="http://schemas.microsoft.com/office/powerpoint/2010/main" val="26301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F7E25A5B-F1C2-E447-91D7-46728D7D797B}" type="slidenum">
              <a:rPr lang="en-US" altLang="en-US"/>
              <a:pPr/>
              <a:t>16</a:t>
            </a:fld>
            <a:endParaRPr lang="en-US" altLang="en-US"/>
          </a:p>
        </p:txBody>
      </p:sp>
    </p:spTree>
    <p:extLst>
      <p:ext uri="{BB962C8B-B14F-4D97-AF65-F5344CB8AC3E}">
        <p14:creationId xmlns:p14="http://schemas.microsoft.com/office/powerpoint/2010/main" val="55885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D9B9B47-2040-F64C-AF4A-0ED29669FD2D}" type="slidenum">
              <a:rPr lang="en-US" altLang="en-US"/>
              <a:pPr/>
              <a:t>17</a:t>
            </a:fld>
            <a:endParaRPr lang="en-US" altLang="en-US"/>
          </a:p>
        </p:txBody>
      </p:sp>
    </p:spTree>
    <p:extLst>
      <p:ext uri="{BB962C8B-B14F-4D97-AF65-F5344CB8AC3E}">
        <p14:creationId xmlns:p14="http://schemas.microsoft.com/office/powerpoint/2010/main" val="168103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numbers here at the bottom are quite important, actually. Studies – such as those done by Professor Donald Green at Yale – have shown that a well-run GOTV campaign can mean as much as a 3% to 5% difference in the final results. And, as it happens here, 15,257 of 296,503 is actually 5.1%. Without that GOTV campaign, it’s very unlikely that the measure would have passed.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233658D0-924F-1B40-B704-ACCCB827AFE7}" type="slidenum">
              <a:rPr lang="en-US" altLang="en-US"/>
              <a:pPr/>
              <a:t>18</a:t>
            </a:fld>
            <a:endParaRPr lang="en-US" altLang="en-US"/>
          </a:p>
        </p:txBody>
      </p:sp>
    </p:spTree>
    <p:extLst>
      <p:ext uri="{BB962C8B-B14F-4D97-AF65-F5344CB8AC3E}">
        <p14:creationId xmlns:p14="http://schemas.microsoft.com/office/powerpoint/2010/main" val="90875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thing to note here is the natural unity among the opponents and the natural disparity of the supporters. The opponents are all in opposition for the same reason – they see this as being bad for their wallets. The Taxi and Limo companies will see an immediate drop in revenues; Big Oil sees reduced income as demand for petroleum products decreases, and the Anti-Tax folks know that a mass-transit solution will require massive public subsidies, which means more money out of their pockets through increased taxes. Though they’ll use different messages, and perhaps have slightly different ideologies, they’re all brought together by their wallets. </a:t>
            </a:r>
          </a:p>
          <a:p>
            <a:pPr eaLnBrk="1" hangingPunct="1">
              <a:spcBef>
                <a:spcPct val="0"/>
              </a:spcBef>
            </a:pPr>
            <a:endParaRPr lang="en-US" altLang="en-US"/>
          </a:p>
          <a:p>
            <a:pPr eaLnBrk="1" hangingPunct="1">
              <a:spcBef>
                <a:spcPct val="0"/>
              </a:spcBef>
            </a:pPr>
            <a:r>
              <a:rPr lang="en-US" altLang="en-US"/>
              <a:t>The supporters, as I think you can tell, are united in what they want – a transit solution – but the reasons they want that solution vary greatly, and each is quite likely to have a different vision of what that solution should entail. A coalition that is brought together by very different viewpoints is a lot harder to align and push into unified action than one that is already unified by a single, overarching common cause. Also, the opponents in this case were pretty well heeled – they had a quite a bit of money to spend, whereas on the support side, each set of stakeholder has differing – but usually much smaller – amounts of ready cash to fund a major campaign.</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2FDB506-83FA-6948-9111-5B2EAABC6E5D}" type="slidenum">
              <a:rPr lang="en-US" altLang="en-US"/>
              <a:pPr/>
              <a:t>19</a:t>
            </a:fld>
            <a:endParaRPr lang="en-US" altLang="en-US"/>
          </a:p>
        </p:txBody>
      </p:sp>
    </p:spTree>
    <p:extLst>
      <p:ext uri="{BB962C8B-B14F-4D97-AF65-F5344CB8AC3E}">
        <p14:creationId xmlns:p14="http://schemas.microsoft.com/office/powerpoint/2010/main" val="551907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985EFC3E-B3A2-DB4F-8F29-17331AD1B91F}" type="slidenum">
              <a:rPr lang="en-US" altLang="en-US"/>
              <a:pPr/>
              <a:t>20</a:t>
            </a:fld>
            <a:endParaRPr lang="en-US" altLang="en-US"/>
          </a:p>
        </p:txBody>
      </p:sp>
    </p:spTree>
    <p:extLst>
      <p:ext uri="{BB962C8B-B14F-4D97-AF65-F5344CB8AC3E}">
        <p14:creationId xmlns:p14="http://schemas.microsoft.com/office/powerpoint/2010/main" val="91964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72A498-4B1E-3E4C-B093-BAE205A78CDA}" type="slidenum">
              <a:rPr lang="en-US" altLang="en-US" smtClean="0"/>
              <a:pPr>
                <a:defRPr/>
              </a:pPr>
              <a:t>2</a:t>
            </a:fld>
            <a:endParaRPr lang="en-US" altLang="en-US"/>
          </a:p>
        </p:txBody>
      </p:sp>
    </p:spTree>
    <p:extLst>
      <p:ext uri="{BB962C8B-B14F-4D97-AF65-F5344CB8AC3E}">
        <p14:creationId xmlns:p14="http://schemas.microsoft.com/office/powerpoint/2010/main" val="205731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AFD0D2E-2FDB-9741-BA47-83711C34FB00}" type="slidenum">
              <a:rPr lang="en-US" altLang="en-US"/>
              <a:pPr/>
              <a:t>21</a:t>
            </a:fld>
            <a:endParaRPr lang="en-US" altLang="en-US"/>
          </a:p>
        </p:txBody>
      </p:sp>
    </p:spTree>
    <p:extLst>
      <p:ext uri="{BB962C8B-B14F-4D97-AF65-F5344CB8AC3E}">
        <p14:creationId xmlns:p14="http://schemas.microsoft.com/office/powerpoint/2010/main" val="1101691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62F2ACF4-AD57-844A-B6CA-AB4584F1F30E}" type="slidenum">
              <a:rPr lang="en-US" altLang="en-US"/>
              <a:pPr/>
              <a:t>22</a:t>
            </a:fld>
            <a:endParaRPr lang="en-US" altLang="en-US"/>
          </a:p>
        </p:txBody>
      </p:sp>
    </p:spTree>
    <p:extLst>
      <p:ext uri="{BB962C8B-B14F-4D97-AF65-F5344CB8AC3E}">
        <p14:creationId xmlns:p14="http://schemas.microsoft.com/office/powerpoint/2010/main" val="531019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0976C140-5174-2548-B7C4-0041A4CB0712}" type="slidenum">
              <a:rPr lang="en-US" altLang="en-US"/>
              <a:pPr/>
              <a:t>23</a:t>
            </a:fld>
            <a:endParaRPr lang="en-US" altLang="en-US"/>
          </a:p>
        </p:txBody>
      </p:sp>
    </p:spTree>
    <p:extLst>
      <p:ext uri="{BB962C8B-B14F-4D97-AF65-F5344CB8AC3E}">
        <p14:creationId xmlns:p14="http://schemas.microsoft.com/office/powerpoint/2010/main" val="1744882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dirty="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24F107BA-3A37-1246-A404-AA29431AE2F0}" type="slidenum">
              <a:rPr lang="en-US" altLang="en-US"/>
              <a:pPr/>
              <a:t>24</a:t>
            </a:fld>
            <a:endParaRPr lang="en-US" altLang="en-US"/>
          </a:p>
        </p:txBody>
      </p:sp>
    </p:spTree>
    <p:extLst>
      <p:ext uri="{BB962C8B-B14F-4D97-AF65-F5344CB8AC3E}">
        <p14:creationId xmlns:p14="http://schemas.microsoft.com/office/powerpoint/2010/main" val="128979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72A498-4B1E-3E4C-B093-BAE205A78CDA}" type="slidenum">
              <a:rPr lang="en-US" altLang="en-US" smtClean="0"/>
              <a:pPr>
                <a:defRPr/>
              </a:pPr>
              <a:t>26</a:t>
            </a:fld>
            <a:endParaRPr lang="en-US" altLang="en-US"/>
          </a:p>
        </p:txBody>
      </p:sp>
    </p:spTree>
    <p:extLst>
      <p:ext uri="{BB962C8B-B14F-4D97-AF65-F5344CB8AC3E}">
        <p14:creationId xmlns:p14="http://schemas.microsoft.com/office/powerpoint/2010/main" val="48301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72A498-4B1E-3E4C-B093-BAE205A78CDA}" type="slidenum">
              <a:rPr lang="en-US" altLang="en-US" smtClean="0"/>
              <a:pPr>
                <a:defRPr/>
              </a:pPr>
              <a:t>30</a:t>
            </a:fld>
            <a:endParaRPr lang="en-US" altLang="en-US"/>
          </a:p>
        </p:txBody>
      </p:sp>
    </p:spTree>
    <p:extLst>
      <p:ext uri="{BB962C8B-B14F-4D97-AF65-F5344CB8AC3E}">
        <p14:creationId xmlns:p14="http://schemas.microsoft.com/office/powerpoint/2010/main" val="44016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72A498-4B1E-3E4C-B093-BAE205A78CDA}" type="slidenum">
              <a:rPr lang="en-US" altLang="en-US" smtClean="0"/>
              <a:pPr>
                <a:defRPr/>
              </a:pPr>
              <a:t>3</a:t>
            </a:fld>
            <a:endParaRPr lang="en-US" altLang="en-US"/>
          </a:p>
        </p:txBody>
      </p:sp>
    </p:spTree>
    <p:extLst>
      <p:ext uri="{BB962C8B-B14F-4D97-AF65-F5344CB8AC3E}">
        <p14:creationId xmlns:p14="http://schemas.microsoft.com/office/powerpoint/2010/main" val="96526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72A498-4B1E-3E4C-B093-BAE205A78CDA}" type="slidenum">
              <a:rPr lang="en-US" altLang="en-US" smtClean="0"/>
              <a:pPr>
                <a:defRPr/>
              </a:pPr>
              <a:t>4</a:t>
            </a:fld>
            <a:endParaRPr lang="en-US" altLang="en-US"/>
          </a:p>
        </p:txBody>
      </p:sp>
    </p:spTree>
    <p:extLst>
      <p:ext uri="{BB962C8B-B14F-4D97-AF65-F5344CB8AC3E}">
        <p14:creationId xmlns:p14="http://schemas.microsoft.com/office/powerpoint/2010/main" val="177120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534F098D-90CE-9243-81A9-C1F9EA1085A0}" type="slidenum">
              <a:rPr lang="en-US" altLang="en-US"/>
              <a:pPr/>
              <a:t>5</a:t>
            </a:fld>
            <a:endParaRPr lang="en-US" altLang="en-US"/>
          </a:p>
        </p:txBody>
      </p:sp>
    </p:spTree>
    <p:extLst>
      <p:ext uri="{BB962C8B-B14F-4D97-AF65-F5344CB8AC3E}">
        <p14:creationId xmlns:p14="http://schemas.microsoft.com/office/powerpoint/2010/main" val="17263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tLang="en-US"/>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A4DEA1C4-5D84-0F47-BD36-F059492301F2}" type="slidenum">
              <a:rPr lang="en-US" altLang="en-US"/>
              <a:pPr/>
              <a:t>6</a:t>
            </a:fld>
            <a:endParaRPr lang="en-US" altLang="en-US"/>
          </a:p>
        </p:txBody>
      </p:sp>
    </p:spTree>
    <p:extLst>
      <p:ext uri="{BB962C8B-B14F-4D97-AF65-F5344CB8AC3E}">
        <p14:creationId xmlns:p14="http://schemas.microsoft.com/office/powerpoint/2010/main" val="90674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Was 79% in 2011</a:t>
            </a:r>
          </a:p>
          <a:p>
            <a:pPr lvl="0"/>
            <a:endParaRPr lang="en-US" dirty="0" smtClean="0"/>
          </a:p>
          <a:p>
            <a:pPr lvl="0"/>
            <a:r>
              <a:rPr lang="en-US" dirty="0" smtClean="0"/>
              <a:t>75 </a:t>
            </a:r>
            <a:r>
              <a:rPr lang="en-US" dirty="0"/>
              <a:t>and older significantly differ from the general population with 32% saying </a:t>
            </a:r>
            <a:r>
              <a:rPr lang="en-US" dirty="0" smtClean="0"/>
              <a:t>communities are </a:t>
            </a:r>
            <a:r>
              <a:rPr lang="en-US" dirty="0"/>
              <a:t>overdeveloped </a:t>
            </a:r>
            <a:endParaRPr lang="en-US" dirty="0" smtClean="0"/>
          </a:p>
          <a:p>
            <a:pPr lvl="0"/>
            <a:r>
              <a:rPr lang="en-US" dirty="0" smtClean="0"/>
              <a:t>20</a:t>
            </a:r>
            <a:r>
              <a:rPr lang="en-US" dirty="0"/>
              <a:t>% overall think land is overdeveloped compared to 25% who said land was underdeveloped.</a:t>
            </a:r>
          </a:p>
          <a:p>
            <a:r>
              <a:rPr lang="en-US" dirty="0"/>
              <a:t> </a:t>
            </a:r>
          </a:p>
          <a:p>
            <a:pPr lvl="0"/>
            <a:r>
              <a:rPr lang="en-US" dirty="0"/>
              <a:t>Latinos and </a:t>
            </a:r>
            <a:r>
              <a:rPr lang="en-US" dirty="0" smtClean="0"/>
              <a:t>African </a:t>
            </a:r>
            <a:r>
              <a:rPr lang="en-US" dirty="0"/>
              <a:t>Americans significantly differed regarding overdeveloped from the overall population in favor of under-development</a:t>
            </a:r>
          </a:p>
          <a:p>
            <a:pPr lvl="1"/>
            <a:r>
              <a:rPr lang="en-US" dirty="0"/>
              <a:t>Latinos  +28 for Underdevelopment</a:t>
            </a:r>
          </a:p>
          <a:p>
            <a:pPr lvl="1"/>
            <a:r>
              <a:rPr lang="en-US" dirty="0"/>
              <a:t>AA +21 for Underdevelopment </a:t>
            </a:r>
          </a:p>
          <a:p>
            <a:r>
              <a:rPr lang="en-US" dirty="0"/>
              <a:t> </a:t>
            </a:r>
          </a:p>
          <a:p>
            <a:pPr lvl="0"/>
            <a:r>
              <a:rPr lang="en-US" dirty="0" smtClean="0"/>
              <a:t>incomes </a:t>
            </a:r>
            <a:r>
              <a:rPr lang="en-US" dirty="0"/>
              <a:t>under $25,000 were significantly more inclined to believe there is over-development</a:t>
            </a:r>
          </a:p>
          <a:p>
            <a:r>
              <a:rPr lang="en-US" dirty="0"/>
              <a:t> </a:t>
            </a:r>
          </a:p>
          <a:p>
            <a:pPr lvl="0"/>
            <a:r>
              <a:rPr lang="en-US" dirty="0"/>
              <a:t>Independents are significantly more likely to believe there is more </a:t>
            </a:r>
            <a:r>
              <a:rPr lang="en-US" dirty="0" smtClean="0"/>
              <a:t>under-development.</a:t>
            </a:r>
            <a:r>
              <a:rPr lang="en-US" dirty="0"/>
              <a:t> </a:t>
            </a:r>
          </a:p>
          <a:p>
            <a:pPr lvl="0"/>
            <a:r>
              <a:rPr lang="en-US" dirty="0"/>
              <a:t>Males are significantly more likely to find their community under-developed</a:t>
            </a:r>
          </a:p>
          <a:p>
            <a:endParaRPr lang="en-US" dirty="0"/>
          </a:p>
        </p:txBody>
      </p:sp>
      <p:sp>
        <p:nvSpPr>
          <p:cNvPr id="4" name="Slide Number Placeholder 3"/>
          <p:cNvSpPr>
            <a:spLocks noGrp="1"/>
          </p:cNvSpPr>
          <p:nvPr>
            <p:ph type="sldNum" sz="quarter" idx="10"/>
          </p:nvPr>
        </p:nvSpPr>
        <p:spPr/>
        <p:txBody>
          <a:bodyPr/>
          <a:lstStyle/>
          <a:p>
            <a:fld id="{E015555E-BEBB-47A3-A9A3-6328E8F72FAB}" type="slidenum">
              <a:rPr lang="en-US" smtClean="0"/>
              <a:t>7</a:t>
            </a:fld>
            <a:endParaRPr lang="en-US" dirty="0"/>
          </a:p>
        </p:txBody>
      </p:sp>
    </p:spTree>
    <p:extLst>
      <p:ext uri="{BB962C8B-B14F-4D97-AF65-F5344CB8AC3E}">
        <p14:creationId xmlns:p14="http://schemas.microsoft.com/office/powerpoint/2010/main" val="212645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72A498-4B1E-3E4C-B093-BAE205A78CDA}" type="slidenum">
              <a:rPr lang="en-US" altLang="en-US" smtClean="0"/>
              <a:pPr>
                <a:defRPr/>
              </a:pPr>
              <a:t>8</a:t>
            </a:fld>
            <a:endParaRPr lang="en-US" altLang="en-US"/>
          </a:p>
        </p:txBody>
      </p:sp>
    </p:spTree>
    <p:extLst>
      <p:ext uri="{BB962C8B-B14F-4D97-AF65-F5344CB8AC3E}">
        <p14:creationId xmlns:p14="http://schemas.microsoft.com/office/powerpoint/2010/main" val="212023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have actively supported a project.</a:t>
            </a:r>
          </a:p>
          <a:p>
            <a:endParaRPr lang="en-US" dirty="0"/>
          </a:p>
        </p:txBody>
      </p:sp>
      <p:sp>
        <p:nvSpPr>
          <p:cNvPr id="4" name="Slide Number Placeholder 3"/>
          <p:cNvSpPr>
            <a:spLocks noGrp="1"/>
          </p:cNvSpPr>
          <p:nvPr>
            <p:ph type="sldNum" sz="quarter" idx="10"/>
          </p:nvPr>
        </p:nvSpPr>
        <p:spPr/>
        <p:txBody>
          <a:bodyPr/>
          <a:lstStyle/>
          <a:p>
            <a:fld id="{E015555E-BEBB-47A3-A9A3-6328E8F72FAB}" type="slidenum">
              <a:rPr lang="en-US" smtClean="0"/>
              <a:t>9</a:t>
            </a:fld>
            <a:endParaRPr lang="en-US" dirty="0"/>
          </a:p>
        </p:txBody>
      </p:sp>
    </p:spTree>
    <p:extLst>
      <p:ext uri="{BB962C8B-B14F-4D97-AF65-F5344CB8AC3E}">
        <p14:creationId xmlns:p14="http://schemas.microsoft.com/office/powerpoint/2010/main" val="122918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FC6636-7CFA-C54B-B573-3050AE333DB9}" type="datetimeFigureOut">
              <a:rPr lang="en-US" altLang="en-US"/>
              <a:pPr>
                <a:defRPr/>
              </a:pPr>
              <a:t>11/7/16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DB15E2-9DC5-9D46-AD22-161668AA9B91}" type="slidenum">
              <a:rPr lang="en-US" altLang="en-US"/>
              <a:pPr>
                <a:defRPr/>
              </a:pPr>
              <a:t>‹#›</a:t>
            </a:fld>
            <a:endParaRPr lang="en-US" altLang="en-US"/>
          </a:p>
        </p:txBody>
      </p:sp>
    </p:spTree>
    <p:extLst>
      <p:ext uri="{BB962C8B-B14F-4D97-AF65-F5344CB8AC3E}">
        <p14:creationId xmlns:p14="http://schemas.microsoft.com/office/powerpoint/2010/main" val="80325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418163-4670-1A42-9DB5-E08C9E069560}" type="datetimeFigureOut">
              <a:rPr lang="en-US" altLang="en-US"/>
              <a:pPr>
                <a:defRPr/>
              </a:pPr>
              <a:t>11/7/16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200E53-F9DF-C941-8B01-5F9C4F31E7B9}" type="slidenum">
              <a:rPr lang="en-US" altLang="en-US"/>
              <a:pPr>
                <a:defRPr/>
              </a:pPr>
              <a:t>‹#›</a:t>
            </a:fld>
            <a:endParaRPr lang="en-US" altLang="en-US"/>
          </a:p>
        </p:txBody>
      </p:sp>
    </p:spTree>
    <p:extLst>
      <p:ext uri="{BB962C8B-B14F-4D97-AF65-F5344CB8AC3E}">
        <p14:creationId xmlns:p14="http://schemas.microsoft.com/office/powerpoint/2010/main" val="201218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990ECB-1A26-134B-B952-9533863DA921}" type="datetimeFigureOut">
              <a:rPr lang="en-US" altLang="en-US"/>
              <a:pPr>
                <a:defRPr/>
              </a:pPr>
              <a:t>11/7/16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E089E4-8412-6C4F-A9F5-AB27ECAB40C0}" type="slidenum">
              <a:rPr lang="en-US" altLang="en-US"/>
              <a:pPr>
                <a:defRPr/>
              </a:pPr>
              <a:t>‹#›</a:t>
            </a:fld>
            <a:endParaRPr lang="en-US" altLang="en-US"/>
          </a:p>
        </p:txBody>
      </p:sp>
    </p:spTree>
    <p:extLst>
      <p:ext uri="{BB962C8B-B14F-4D97-AF65-F5344CB8AC3E}">
        <p14:creationId xmlns:p14="http://schemas.microsoft.com/office/powerpoint/2010/main" val="25549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21FC85-096A-2C43-844F-F73331483A62}" type="datetimeFigureOut">
              <a:rPr lang="en-US" altLang="en-US"/>
              <a:pPr>
                <a:defRPr/>
              </a:pPr>
              <a:t>11/7/16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620186-1F9B-0944-A036-D545FFED3115}" type="slidenum">
              <a:rPr lang="en-US" altLang="en-US"/>
              <a:pPr>
                <a:defRPr/>
              </a:pPr>
              <a:t>‹#›</a:t>
            </a:fld>
            <a:endParaRPr lang="en-US" altLang="en-US"/>
          </a:p>
        </p:txBody>
      </p:sp>
    </p:spTree>
    <p:extLst>
      <p:ext uri="{BB962C8B-B14F-4D97-AF65-F5344CB8AC3E}">
        <p14:creationId xmlns:p14="http://schemas.microsoft.com/office/powerpoint/2010/main" val="1185722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851520-D137-4043-A45F-CF06EE64F1A4}" type="datetimeFigureOut">
              <a:rPr lang="en-US" altLang="en-US"/>
              <a:pPr>
                <a:defRPr/>
              </a:pPr>
              <a:t>11/7/16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337081-206E-E848-B426-998394CAC2D9}" type="slidenum">
              <a:rPr lang="en-US" altLang="en-US"/>
              <a:pPr>
                <a:defRPr/>
              </a:pPr>
              <a:t>‹#›</a:t>
            </a:fld>
            <a:endParaRPr lang="en-US" altLang="en-US"/>
          </a:p>
        </p:txBody>
      </p:sp>
    </p:spTree>
    <p:extLst>
      <p:ext uri="{BB962C8B-B14F-4D97-AF65-F5344CB8AC3E}">
        <p14:creationId xmlns:p14="http://schemas.microsoft.com/office/powerpoint/2010/main" val="193181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B44A6B-FDC6-CA41-BAD6-89753BDA7E3C}" type="datetimeFigureOut">
              <a:rPr lang="en-US" altLang="en-US"/>
              <a:pPr>
                <a:defRPr/>
              </a:pPr>
              <a:t>11/7/16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E1C4D8-865E-BC4C-8396-10E887A6AACB}" type="slidenum">
              <a:rPr lang="en-US" altLang="en-US"/>
              <a:pPr>
                <a:defRPr/>
              </a:pPr>
              <a:t>‹#›</a:t>
            </a:fld>
            <a:endParaRPr lang="en-US" altLang="en-US"/>
          </a:p>
        </p:txBody>
      </p:sp>
    </p:spTree>
    <p:extLst>
      <p:ext uri="{BB962C8B-B14F-4D97-AF65-F5344CB8AC3E}">
        <p14:creationId xmlns:p14="http://schemas.microsoft.com/office/powerpoint/2010/main" val="25827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AFFB26-965B-414B-BC51-48FE6BC250E3}" type="datetimeFigureOut">
              <a:rPr lang="en-US" altLang="en-US"/>
              <a:pPr>
                <a:defRPr/>
              </a:pPr>
              <a:t>11/7/16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BD1771-2551-3243-9E3B-63A8ADABC972}" type="slidenum">
              <a:rPr lang="en-US" altLang="en-US"/>
              <a:pPr>
                <a:defRPr/>
              </a:pPr>
              <a:t>‹#›</a:t>
            </a:fld>
            <a:endParaRPr lang="en-US" altLang="en-US"/>
          </a:p>
        </p:txBody>
      </p:sp>
    </p:spTree>
    <p:extLst>
      <p:ext uri="{BB962C8B-B14F-4D97-AF65-F5344CB8AC3E}">
        <p14:creationId xmlns:p14="http://schemas.microsoft.com/office/powerpoint/2010/main" val="68518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E9A0D5-92D2-F149-A344-2CA505912BDE}" type="datetimeFigureOut">
              <a:rPr lang="en-US" altLang="en-US"/>
              <a:pPr>
                <a:defRPr/>
              </a:pPr>
              <a:t>11/7/16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6F2BB8-F9CF-3941-A67D-F945B85AE221}" type="slidenum">
              <a:rPr lang="en-US" altLang="en-US"/>
              <a:pPr>
                <a:defRPr/>
              </a:pPr>
              <a:t>‹#›</a:t>
            </a:fld>
            <a:endParaRPr lang="en-US" altLang="en-US"/>
          </a:p>
        </p:txBody>
      </p:sp>
    </p:spTree>
    <p:extLst>
      <p:ext uri="{BB962C8B-B14F-4D97-AF65-F5344CB8AC3E}">
        <p14:creationId xmlns:p14="http://schemas.microsoft.com/office/powerpoint/2010/main" val="113743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20716-FF23-3F47-AEAD-8C49C4D421D0}" type="datetimeFigureOut">
              <a:rPr lang="en-US" altLang="en-US"/>
              <a:pPr>
                <a:defRPr/>
              </a:pPr>
              <a:t>11/7/16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F57094-1239-6849-B591-AE9E16DAE981}" type="slidenum">
              <a:rPr lang="en-US" altLang="en-US"/>
              <a:pPr>
                <a:defRPr/>
              </a:pPr>
              <a:t>‹#›</a:t>
            </a:fld>
            <a:endParaRPr lang="en-US" altLang="en-US"/>
          </a:p>
        </p:txBody>
      </p:sp>
    </p:spTree>
    <p:extLst>
      <p:ext uri="{BB962C8B-B14F-4D97-AF65-F5344CB8AC3E}">
        <p14:creationId xmlns:p14="http://schemas.microsoft.com/office/powerpoint/2010/main" val="210524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16FE4C-5E1E-1840-A279-20829BCFA510}" type="datetimeFigureOut">
              <a:rPr lang="en-US" altLang="en-US"/>
              <a:pPr>
                <a:defRPr/>
              </a:pPr>
              <a:t>11/7/16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0BFECF-FAED-FE4B-9C12-61390DBF1F85}" type="slidenum">
              <a:rPr lang="en-US" altLang="en-US"/>
              <a:pPr>
                <a:defRPr/>
              </a:pPr>
              <a:t>‹#›</a:t>
            </a:fld>
            <a:endParaRPr lang="en-US" altLang="en-US"/>
          </a:p>
        </p:txBody>
      </p:sp>
    </p:spTree>
    <p:extLst>
      <p:ext uri="{BB962C8B-B14F-4D97-AF65-F5344CB8AC3E}">
        <p14:creationId xmlns:p14="http://schemas.microsoft.com/office/powerpoint/2010/main" val="92387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87975C-1972-EF42-BCC4-697B0FE8DAC8}" type="datetimeFigureOut">
              <a:rPr lang="en-US" altLang="en-US"/>
              <a:pPr>
                <a:defRPr/>
              </a:pPr>
              <a:t>11/7/16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D84B34-6063-FC47-9720-06C0A4BD0AC2}" type="slidenum">
              <a:rPr lang="en-US" altLang="en-US"/>
              <a:pPr>
                <a:defRPr/>
              </a:pPr>
              <a:t>‹#›</a:t>
            </a:fld>
            <a:endParaRPr lang="en-US" altLang="en-US"/>
          </a:p>
        </p:txBody>
      </p:sp>
    </p:spTree>
    <p:extLst>
      <p:ext uri="{BB962C8B-B14F-4D97-AF65-F5344CB8AC3E}">
        <p14:creationId xmlns:p14="http://schemas.microsoft.com/office/powerpoint/2010/main" val="13160555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6">
                <a:lumMod val="60000"/>
                <a:lumOff val="40000"/>
              </a:schemeClr>
            </a:gs>
          </a:gsLst>
          <a:lin ang="162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F9531B18-0A96-C045-A70E-041BBC3D2049}" type="datetimeFigureOut">
              <a:rPr lang="en-US" altLang="en-US"/>
              <a:pPr>
                <a:defRPr/>
              </a:pPr>
              <a:t>11/7/16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B3F4678-49A0-0249-8E3F-AF8A770EB5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fte.org/pages/november2015" TargetMode="External"/><Relationship Id="rId4" Type="http://schemas.openxmlformats.org/officeDocument/2006/relationships/hyperlink" Target="http://www.cfte.org/transitvote14" TargetMode="External"/><Relationship Id="rId5" Type="http://schemas.openxmlformats.org/officeDocument/2006/relationships/hyperlink" Target="http://www.cfte.org/elections/pas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11138" y="1579418"/>
            <a:ext cx="7772400" cy="457200"/>
          </a:xfrm>
        </p:spPr>
        <p:txBody>
          <a:bodyPr/>
          <a:lstStyle/>
          <a:p>
            <a:pPr algn="l" eaLnBrk="1" hangingPunct="1"/>
            <a:r>
              <a:rPr lang="en-US" altLang="en-US" dirty="0" smtClean="0"/>
              <a:t/>
            </a:r>
            <a:br>
              <a:rPr lang="en-US" altLang="en-US" dirty="0" smtClean="0"/>
            </a:br>
            <a:r>
              <a:rPr lang="en-US" altLang="en-US" dirty="0"/>
              <a:t/>
            </a:r>
            <a:br>
              <a:rPr lang="en-US" altLang="en-US" dirty="0"/>
            </a:br>
            <a:r>
              <a:rPr lang="en-US" altLang="en-US" dirty="0" smtClean="0"/>
              <a:t>Mass </a:t>
            </a:r>
            <a:r>
              <a:rPr lang="en-US" altLang="en-US" dirty="0"/>
              <a:t>Transit for </a:t>
            </a:r>
            <a:br>
              <a:rPr lang="en-US" altLang="en-US" dirty="0"/>
            </a:br>
            <a:r>
              <a:rPr lang="en-US" altLang="en-US" dirty="0"/>
              <a:t>Greater </a:t>
            </a:r>
            <a:r>
              <a:rPr lang="en-US" altLang="en-US" dirty="0" smtClean="0"/>
              <a:t>Nashville</a:t>
            </a:r>
            <a:br>
              <a:rPr lang="en-US" altLang="en-US" dirty="0" smtClean="0"/>
            </a:br>
            <a:r>
              <a:rPr lang="en-US" altLang="en-US" dirty="0" smtClean="0"/>
              <a:t/>
            </a:r>
            <a:br>
              <a:rPr lang="en-US" altLang="en-US" dirty="0" smtClean="0"/>
            </a:br>
            <a:r>
              <a:rPr lang="en-US" altLang="en-US" dirty="0"/>
              <a:t/>
            </a:r>
            <a:br>
              <a:rPr lang="en-US" altLang="en-US" dirty="0"/>
            </a:br>
            <a:r>
              <a:rPr lang="en-US" altLang="en-US" dirty="0" smtClean="0"/>
              <a:t>Nov. 9, 2016</a:t>
            </a:r>
            <a:r>
              <a:rPr lang="en-US" altLang="en-US" dirty="0"/>
              <a:t/>
            </a:r>
            <a:br>
              <a:rPr lang="en-US" altLang="en-US" dirty="0"/>
            </a:br>
            <a:endParaRPr lang="en-US" altLang="en-US" dirty="0"/>
          </a:p>
        </p:txBody>
      </p:sp>
      <p:pic>
        <p:nvPicPr>
          <p:cNvPr id="14340" name="Picture 4" descr="Saint-Logo-Large-Tra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5489575"/>
            <a:ext cx="42513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TA-banner.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2138"/>
          <a:stretch>
            <a:fillRect/>
          </a:stretch>
        </p:blipFill>
        <p:spPr bwMode="auto">
          <a:xfrm>
            <a:off x="4298951" y="3722687"/>
            <a:ext cx="4376737"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641764" y="3034145"/>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3513" y="2090259"/>
            <a:ext cx="5020437" cy="320994"/>
          </a:xfrm>
        </p:spPr>
        <p:txBody>
          <a:bodyPr>
            <a:noAutofit/>
          </a:bodyPr>
          <a:lstStyle/>
          <a:p>
            <a:r>
              <a:rPr lang="en-US" sz="2100" b="1" dirty="0"/>
              <a:t>Most Likely Opponents to New Development</a:t>
            </a:r>
            <a:r>
              <a:rPr lang="en-US" sz="2700" dirty="0"/>
              <a:t/>
            </a:r>
            <a:br>
              <a:rPr lang="en-US" sz="2700" dirty="0"/>
            </a:br>
            <a:endParaRPr lang="en-US" sz="2700" dirty="0"/>
          </a:p>
        </p:txBody>
      </p:sp>
      <p:sp>
        <p:nvSpPr>
          <p:cNvPr id="3" name="Content Placeholder 2"/>
          <p:cNvSpPr>
            <a:spLocks noGrp="1"/>
          </p:cNvSpPr>
          <p:nvPr>
            <p:ph idx="1"/>
          </p:nvPr>
        </p:nvSpPr>
        <p:spPr>
          <a:xfrm>
            <a:off x="4480560" y="2521268"/>
            <a:ext cx="3505200" cy="2896552"/>
          </a:xfrm>
          <a:effectLst>
            <a:innerShdw blurRad="279400" dist="50800">
              <a:srgbClr val="FFFF00">
                <a:alpha val="50000"/>
              </a:srgbClr>
            </a:innerShdw>
          </a:effectLst>
        </p:spPr>
        <p:txBody>
          <a:bodyPr>
            <a:normAutofit/>
          </a:bodyPr>
          <a:lstStyle/>
          <a:p>
            <a:pPr lvl="0"/>
            <a:r>
              <a:rPr lang="en-US" sz="1800" dirty="0"/>
              <a:t>Aged 55-74 (26%)</a:t>
            </a:r>
          </a:p>
          <a:p>
            <a:pPr lvl="0"/>
            <a:r>
              <a:rPr lang="en-US" sz="1800" dirty="0"/>
              <a:t>White (22%)</a:t>
            </a:r>
          </a:p>
          <a:p>
            <a:pPr lvl="0"/>
            <a:r>
              <a:rPr lang="en-US" sz="1800" dirty="0"/>
              <a:t>Some college or more</a:t>
            </a:r>
          </a:p>
          <a:p>
            <a:pPr lvl="0"/>
            <a:r>
              <a:rPr lang="en-US" sz="1800" dirty="0"/>
              <a:t>Registered Independents</a:t>
            </a:r>
          </a:p>
          <a:p>
            <a:pPr lvl="0"/>
            <a:r>
              <a:rPr lang="en-US" sz="1800" dirty="0"/>
              <a:t>Homeowner</a:t>
            </a:r>
          </a:p>
          <a:p>
            <a:pPr lvl="0"/>
            <a:r>
              <a:rPr lang="en-US" sz="1800" dirty="0"/>
              <a:t>Rural</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9086" y="5417819"/>
            <a:ext cx="1514864" cy="270512"/>
          </a:xfrm>
          <a:prstGeom prst="rect">
            <a:avLst/>
          </a:prstGeom>
          <a:noFill/>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645" r="31180"/>
          <a:stretch/>
        </p:blipFill>
        <p:spPr>
          <a:xfrm>
            <a:off x="0" y="857250"/>
            <a:ext cx="3372440" cy="5143500"/>
          </a:xfrm>
          <a:prstGeom prst="rect">
            <a:avLst/>
          </a:prstGeom>
          <a:effectLst>
            <a:innerShdw blurRad="635000" dist="330200">
              <a:prstClr val="black"/>
            </a:innerShdw>
          </a:effectLst>
        </p:spPr>
      </p:pic>
    </p:spTree>
    <p:extLst>
      <p:ext uri="{BB962C8B-B14F-4D97-AF65-F5344CB8AC3E}">
        <p14:creationId xmlns:p14="http://schemas.microsoft.com/office/powerpoint/2010/main" val="468701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650" y="1561241"/>
            <a:ext cx="4077335" cy="539750"/>
          </a:xfrm>
        </p:spPr>
        <p:txBody>
          <a:bodyPr>
            <a:noAutofit/>
          </a:bodyPr>
          <a:lstStyle/>
          <a:p>
            <a:r>
              <a:rPr lang="en-US" sz="2400" b="1" dirty="0"/>
              <a:t>Most Likely Supporters </a:t>
            </a:r>
            <a:br>
              <a:rPr lang="en-US" sz="2400" b="1" dirty="0"/>
            </a:br>
            <a:r>
              <a:rPr lang="en-US" sz="2400" b="1" dirty="0"/>
              <a:t>of New Development</a:t>
            </a:r>
            <a:endParaRPr lang="en-US" sz="3000" dirty="0"/>
          </a:p>
        </p:txBody>
      </p:sp>
      <p:sp>
        <p:nvSpPr>
          <p:cNvPr id="3" name="Content Placeholder 2"/>
          <p:cNvSpPr>
            <a:spLocks noGrp="1"/>
          </p:cNvSpPr>
          <p:nvPr>
            <p:ph idx="1"/>
          </p:nvPr>
        </p:nvSpPr>
        <p:spPr>
          <a:xfrm>
            <a:off x="4747260" y="2368280"/>
            <a:ext cx="3505200" cy="2896552"/>
          </a:xfrm>
        </p:spPr>
        <p:txBody>
          <a:bodyPr>
            <a:normAutofit fontScale="77500" lnSpcReduction="20000"/>
          </a:bodyPr>
          <a:lstStyle/>
          <a:p>
            <a:pPr lvl="0"/>
            <a:r>
              <a:rPr lang="en-US" dirty="0"/>
              <a:t>Aged 18-34 (20%)</a:t>
            </a:r>
          </a:p>
          <a:p>
            <a:pPr lvl="0"/>
            <a:r>
              <a:rPr lang="en-US" dirty="0" smtClean="0"/>
              <a:t>Asian </a:t>
            </a:r>
            <a:r>
              <a:rPr lang="en-US" dirty="0"/>
              <a:t>American (27%)</a:t>
            </a:r>
          </a:p>
          <a:p>
            <a:pPr lvl="0"/>
            <a:r>
              <a:rPr lang="en-US" dirty="0"/>
              <a:t>Post Graduate degree</a:t>
            </a:r>
          </a:p>
          <a:p>
            <a:pPr lvl="0"/>
            <a:r>
              <a:rPr lang="en-US" dirty="0"/>
              <a:t>Registered Independents</a:t>
            </a:r>
          </a:p>
          <a:p>
            <a:pPr lvl="0"/>
            <a:r>
              <a:rPr lang="en-US" smtClean="0"/>
              <a:t>Suburban</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9086" y="5417819"/>
            <a:ext cx="1514864" cy="270512"/>
          </a:xfrm>
          <a:prstGeom prst="rect">
            <a:avLst/>
          </a:prstGeom>
          <a:noFill/>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8062" t="298" r="53806" b="-298"/>
          <a:stretch/>
        </p:blipFill>
        <p:spPr>
          <a:xfrm>
            <a:off x="1" y="881410"/>
            <a:ext cx="2927195" cy="5119340"/>
          </a:xfrm>
          <a:prstGeom prst="rect">
            <a:avLst/>
          </a:prstGeom>
          <a:effectLst>
            <a:innerShdw blurRad="635000" dist="330200">
              <a:prstClr val="black"/>
            </a:innerShdw>
          </a:effectLst>
        </p:spPr>
      </p:pic>
    </p:spTree>
    <p:extLst>
      <p:ext uri="{BB962C8B-B14F-4D97-AF65-F5344CB8AC3E}">
        <p14:creationId xmlns:p14="http://schemas.microsoft.com/office/powerpoint/2010/main" val="150853737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84213"/>
          </a:xfrm>
        </p:spPr>
        <p:txBody>
          <a:bodyPr rtlCol="0">
            <a:normAutofit fontScale="90000"/>
          </a:bodyPr>
          <a:lstStyle/>
          <a:p>
            <a:pPr algn="l" eaLnBrk="1" fontAlgn="auto" hangingPunct="1">
              <a:spcAft>
                <a:spcPts val="0"/>
              </a:spcAft>
              <a:defRPr/>
            </a:pPr>
            <a:r>
              <a:rPr lang="en-US" dirty="0" smtClean="0">
                <a:ea typeface="+mj-ea"/>
              </a:rPr>
              <a:t>What about Rail, specifically?</a:t>
            </a:r>
            <a:endParaRPr lang="en-US" dirty="0">
              <a:ea typeface="+mj-ea"/>
            </a:endParaRPr>
          </a:p>
        </p:txBody>
      </p:sp>
      <p:sp>
        <p:nvSpPr>
          <p:cNvPr id="22530" name="TextBox 3"/>
          <p:cNvSpPr txBox="1">
            <a:spLocks noChangeArrowheads="1"/>
          </p:cNvSpPr>
          <p:nvPr/>
        </p:nvSpPr>
        <p:spPr bwMode="auto">
          <a:xfrm>
            <a:off x="50800" y="719138"/>
            <a:ext cx="87280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800" i="1"/>
              <a:t>We Asked:</a:t>
            </a:r>
          </a:p>
          <a:p>
            <a:pPr eaLnBrk="1" hangingPunct="1">
              <a:spcBef>
                <a:spcPct val="0"/>
              </a:spcBef>
              <a:buFontTx/>
              <a:buNone/>
            </a:pPr>
            <a:r>
              <a:rPr lang="en-US" altLang="en-US" sz="2200"/>
              <a:t>Would you support a rail line that would run through your community, IF…</a:t>
            </a:r>
          </a:p>
        </p:txBody>
      </p:sp>
      <p:pic>
        <p:nvPicPr>
          <p:cNvPr id="22531" name="Picture 4" descr="RailLinesUS2011 copy.pdf"/>
          <p:cNvPicPr>
            <a:picLocks noChangeAspect="1"/>
          </p:cNvPicPr>
          <p:nvPr/>
        </p:nvPicPr>
        <p:blipFill>
          <a:blip r:embed="rId3">
            <a:extLst>
              <a:ext uri="{28A0092B-C50C-407E-A947-70E740481C1C}">
                <a14:useLocalDpi xmlns:a14="http://schemas.microsoft.com/office/drawing/2010/main" val="0"/>
              </a:ext>
            </a:extLst>
          </a:blip>
          <a:srcRect t="14227" r="52676" b="25279"/>
          <a:stretch>
            <a:fillRect/>
          </a:stretch>
        </p:blipFill>
        <p:spPr bwMode="auto">
          <a:xfrm>
            <a:off x="-26988" y="1685925"/>
            <a:ext cx="5221288"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ilLinesUS2011 copy.pdf"/>
          <p:cNvPicPr>
            <a:picLocks noChangeAspect="1"/>
          </p:cNvPicPr>
          <p:nvPr/>
        </p:nvPicPr>
        <p:blipFill>
          <a:blip r:embed="rId4">
            <a:extLst>
              <a:ext uri="{28A0092B-C50C-407E-A947-70E740481C1C}">
                <a14:useLocalDpi xmlns:a14="http://schemas.microsoft.com/office/drawing/2010/main" val="0"/>
              </a:ext>
            </a:extLst>
          </a:blip>
          <a:srcRect l="6503" t="76111" r="70937" b="9155"/>
          <a:stretch>
            <a:fillRect/>
          </a:stretch>
        </p:blipFill>
        <p:spPr bwMode="auto">
          <a:xfrm>
            <a:off x="5254625" y="2244725"/>
            <a:ext cx="35099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RailLinesUS2011 copy.pdf"/>
          <p:cNvPicPr>
            <a:picLocks noChangeAspect="1"/>
          </p:cNvPicPr>
          <p:nvPr/>
        </p:nvPicPr>
        <p:blipFill>
          <a:blip r:embed="rId5">
            <a:extLst>
              <a:ext uri="{28A0092B-C50C-407E-A947-70E740481C1C}">
                <a14:useLocalDpi xmlns:a14="http://schemas.microsoft.com/office/drawing/2010/main" val="0"/>
              </a:ext>
            </a:extLst>
          </a:blip>
          <a:srcRect l="29034" t="76111" r="48436" b="5916"/>
          <a:stretch>
            <a:fillRect/>
          </a:stretch>
        </p:blipFill>
        <p:spPr bwMode="auto">
          <a:xfrm>
            <a:off x="5127625" y="4016375"/>
            <a:ext cx="35052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84213"/>
          </a:xfrm>
        </p:spPr>
        <p:txBody>
          <a:bodyPr rtlCol="0">
            <a:normAutofit fontScale="90000"/>
          </a:bodyPr>
          <a:lstStyle/>
          <a:p>
            <a:pPr algn="l" eaLnBrk="1" fontAlgn="auto" hangingPunct="1">
              <a:spcAft>
                <a:spcPts val="0"/>
              </a:spcAft>
              <a:defRPr/>
            </a:pPr>
            <a:r>
              <a:rPr lang="en-US" dirty="0" smtClean="0">
                <a:ea typeface="+mj-ea"/>
              </a:rPr>
              <a:t>What about Rail, specifically?</a:t>
            </a:r>
            <a:endParaRPr lang="en-US" dirty="0">
              <a:ea typeface="+mj-ea"/>
            </a:endParaRPr>
          </a:p>
        </p:txBody>
      </p:sp>
      <p:sp>
        <p:nvSpPr>
          <p:cNvPr id="24578" name="TextBox 6"/>
          <p:cNvSpPr txBox="1">
            <a:spLocks noChangeArrowheads="1"/>
          </p:cNvSpPr>
          <p:nvPr/>
        </p:nvSpPr>
        <p:spPr bwMode="auto">
          <a:xfrm>
            <a:off x="22225" y="682625"/>
            <a:ext cx="87296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800" i="1"/>
              <a:t>Then We Asked:</a:t>
            </a:r>
          </a:p>
          <a:p>
            <a:pPr eaLnBrk="1" hangingPunct="1">
              <a:spcBef>
                <a:spcPct val="0"/>
              </a:spcBef>
              <a:buFontTx/>
              <a:buNone/>
            </a:pPr>
            <a:r>
              <a:rPr lang="en-US" altLang="en-US" sz="2200"/>
              <a:t>Would you support a rail line that would run through your community, IF…</a:t>
            </a:r>
          </a:p>
        </p:txBody>
      </p:sp>
      <p:pic>
        <p:nvPicPr>
          <p:cNvPr id="24579" name="Picture 8" descr="RailLinesUS2011 copy.pdf"/>
          <p:cNvPicPr>
            <a:picLocks noChangeAspect="1"/>
          </p:cNvPicPr>
          <p:nvPr/>
        </p:nvPicPr>
        <p:blipFill>
          <a:blip r:embed="rId3">
            <a:extLst>
              <a:ext uri="{28A0092B-C50C-407E-A947-70E740481C1C}">
                <a14:useLocalDpi xmlns:a14="http://schemas.microsoft.com/office/drawing/2010/main" val="0"/>
              </a:ext>
            </a:extLst>
          </a:blip>
          <a:srcRect l="49936" t="14227" r="10622" b="25279"/>
          <a:stretch>
            <a:fillRect/>
          </a:stretch>
        </p:blipFill>
        <p:spPr bwMode="auto">
          <a:xfrm>
            <a:off x="512763" y="1708150"/>
            <a:ext cx="4351337"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RailLinesUS2011 copy.pdf"/>
          <p:cNvPicPr>
            <a:picLocks noChangeAspect="1"/>
          </p:cNvPicPr>
          <p:nvPr/>
        </p:nvPicPr>
        <p:blipFill>
          <a:blip r:embed="rId4">
            <a:extLst>
              <a:ext uri="{28A0092B-C50C-407E-A947-70E740481C1C}">
                <a14:useLocalDpi xmlns:a14="http://schemas.microsoft.com/office/drawing/2010/main" val="0"/>
              </a:ext>
            </a:extLst>
          </a:blip>
          <a:srcRect l="54338" t="76111" r="27650" b="9155"/>
          <a:stretch>
            <a:fillRect/>
          </a:stretch>
        </p:blipFill>
        <p:spPr bwMode="auto">
          <a:xfrm>
            <a:off x="4713288" y="2222500"/>
            <a:ext cx="28019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descr="RailLinesUS2011 copy.pdf"/>
          <p:cNvPicPr>
            <a:picLocks noChangeAspect="1"/>
          </p:cNvPicPr>
          <p:nvPr/>
        </p:nvPicPr>
        <p:blipFill>
          <a:blip r:embed="rId5">
            <a:extLst>
              <a:ext uri="{28A0092B-C50C-407E-A947-70E740481C1C}">
                <a14:useLocalDpi xmlns:a14="http://schemas.microsoft.com/office/drawing/2010/main" val="0"/>
              </a:ext>
            </a:extLst>
          </a:blip>
          <a:srcRect l="71536" t="76111" r="3079" b="5916"/>
          <a:stretch>
            <a:fillRect/>
          </a:stretch>
        </p:blipFill>
        <p:spPr bwMode="auto">
          <a:xfrm>
            <a:off x="4592638" y="3662363"/>
            <a:ext cx="39497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0"/>
            <a:ext cx="8229600" cy="1143000"/>
          </a:xfrm>
        </p:spPr>
        <p:txBody>
          <a:bodyPr/>
          <a:lstStyle/>
          <a:p>
            <a:pPr algn="l" eaLnBrk="1" hangingPunct="1"/>
            <a:r>
              <a:rPr lang="en-US" altLang="en-US"/>
              <a:t>Case Study: Honolulu, Hawaii</a:t>
            </a:r>
          </a:p>
        </p:txBody>
      </p:sp>
      <p:sp>
        <p:nvSpPr>
          <p:cNvPr id="3" name="Content Placeholder 2"/>
          <p:cNvSpPr>
            <a:spLocks noGrp="1"/>
          </p:cNvSpPr>
          <p:nvPr>
            <p:ph idx="1"/>
          </p:nvPr>
        </p:nvSpPr>
        <p:spPr>
          <a:xfrm>
            <a:off x="200025" y="1143000"/>
            <a:ext cx="8229600" cy="5715000"/>
          </a:xfrm>
        </p:spPr>
        <p:txBody>
          <a:bodyPr rtlCol="0">
            <a:normAutofit fontScale="85000" lnSpcReduction="20000"/>
          </a:bodyPr>
          <a:lstStyle/>
          <a:p>
            <a:pPr eaLnBrk="1" fontAlgn="auto" hangingPunct="1">
              <a:spcAft>
                <a:spcPts val="0"/>
              </a:spcAft>
              <a:buFont typeface="Arial"/>
              <a:buChar char="•"/>
              <a:defRPr/>
            </a:pPr>
            <a:r>
              <a:rPr lang="en-US" dirty="0" smtClean="0">
                <a:ea typeface="+mn-ea"/>
              </a:rPr>
              <a:t>Coalition led by Honolulu Mayor proposed a ballot initiative to authorize rail transit system.</a:t>
            </a:r>
          </a:p>
          <a:p>
            <a:pPr eaLnBrk="1" fontAlgn="auto" hangingPunct="1">
              <a:spcAft>
                <a:spcPts val="0"/>
              </a:spcAft>
              <a:buFont typeface="Arial"/>
              <a:buChar char="•"/>
              <a:defRPr/>
            </a:pPr>
            <a:endParaRPr lang="en-US" dirty="0" smtClean="0">
              <a:ea typeface="+mn-ea"/>
            </a:endParaRPr>
          </a:p>
          <a:p>
            <a:pPr eaLnBrk="1" fontAlgn="auto" hangingPunct="1">
              <a:spcAft>
                <a:spcPts val="0"/>
              </a:spcAft>
              <a:buFont typeface="Arial"/>
              <a:buChar char="•"/>
              <a:defRPr/>
            </a:pPr>
            <a:r>
              <a:rPr lang="en-US" dirty="0" smtClean="0">
                <a:ea typeface="+mn-ea"/>
              </a:rPr>
              <a:t>Anti-Rail forces unified and began a well-organized opposition campaign.</a:t>
            </a:r>
          </a:p>
          <a:p>
            <a:pPr eaLnBrk="1" fontAlgn="auto" hangingPunct="1">
              <a:spcAft>
                <a:spcPts val="0"/>
              </a:spcAft>
              <a:buFont typeface="Arial"/>
              <a:buChar char="•"/>
              <a:defRPr/>
            </a:pPr>
            <a:endParaRPr lang="en-US" dirty="0" smtClean="0">
              <a:ea typeface="+mn-ea"/>
            </a:endParaRPr>
          </a:p>
          <a:p>
            <a:pPr eaLnBrk="1" fontAlgn="auto" hangingPunct="1">
              <a:spcAft>
                <a:spcPts val="0"/>
              </a:spcAft>
              <a:buFont typeface="Arial"/>
              <a:buChar char="•"/>
              <a:defRPr/>
            </a:pPr>
            <a:r>
              <a:rPr lang="en-US" dirty="0" smtClean="0">
                <a:ea typeface="+mn-ea"/>
              </a:rPr>
              <a:t>Coalition had poll data and paid/earned media, but no clear message or grassroots action plan.</a:t>
            </a:r>
          </a:p>
          <a:p>
            <a:pPr eaLnBrk="1" fontAlgn="auto" hangingPunct="1">
              <a:spcAft>
                <a:spcPts val="0"/>
              </a:spcAft>
              <a:buFont typeface="Arial"/>
              <a:buChar char="•"/>
              <a:defRPr/>
            </a:pPr>
            <a:endParaRPr lang="en-US" dirty="0" smtClean="0">
              <a:ea typeface="+mn-ea"/>
            </a:endParaRPr>
          </a:p>
          <a:p>
            <a:pPr eaLnBrk="1" fontAlgn="auto" hangingPunct="1">
              <a:spcAft>
                <a:spcPts val="0"/>
              </a:spcAft>
              <a:buFont typeface="Arial"/>
              <a:buChar char="•"/>
              <a:defRPr/>
            </a:pPr>
            <a:r>
              <a:rPr lang="en-US" dirty="0" smtClean="0">
                <a:ea typeface="+mn-ea"/>
              </a:rPr>
              <a:t>Support for measure eroded quickly under opposition campaign.</a:t>
            </a:r>
          </a:p>
          <a:p>
            <a:pPr eaLnBrk="1" fontAlgn="auto" hangingPunct="1">
              <a:spcAft>
                <a:spcPts val="0"/>
              </a:spcAft>
              <a:buFont typeface="Arial"/>
              <a:buChar char="•"/>
              <a:defRPr/>
            </a:pPr>
            <a:endParaRPr lang="en-US" dirty="0" smtClean="0">
              <a:ea typeface="+mn-ea"/>
            </a:endParaRPr>
          </a:p>
          <a:p>
            <a:pPr eaLnBrk="1" fontAlgn="auto" hangingPunct="1">
              <a:spcAft>
                <a:spcPts val="0"/>
              </a:spcAft>
              <a:buFont typeface="Arial"/>
              <a:buChar char="•"/>
              <a:defRPr/>
            </a:pPr>
            <a:r>
              <a:rPr lang="en-US" dirty="0" smtClean="0">
                <a:ea typeface="+mn-ea"/>
              </a:rPr>
              <a:t>Saint Consulting brought it for grassroots &amp; GOTV component.</a:t>
            </a:r>
            <a:endParaRPr lang="en-US" dirty="0">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Honolulu Rail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925" y="1600200"/>
            <a:ext cx="8060149" cy="4525963"/>
          </a:xfrm>
        </p:spPr>
      </p:pic>
    </p:spTree>
    <p:extLst>
      <p:ext uri="{BB962C8B-B14F-4D97-AF65-F5344CB8AC3E}">
        <p14:creationId xmlns:p14="http://schemas.microsoft.com/office/powerpoint/2010/main" val="1657226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0"/>
            <a:ext cx="8229600" cy="1143000"/>
          </a:xfrm>
        </p:spPr>
        <p:txBody>
          <a:bodyPr/>
          <a:lstStyle/>
          <a:p>
            <a:pPr algn="l" eaLnBrk="1" hangingPunct="1"/>
            <a:r>
              <a:rPr lang="en-US" altLang="en-US"/>
              <a:t>Case Study: Honolulu, Hawaii</a:t>
            </a:r>
          </a:p>
        </p:txBody>
      </p:sp>
      <p:sp>
        <p:nvSpPr>
          <p:cNvPr id="27650" name="Content Placeholder 2"/>
          <p:cNvSpPr>
            <a:spLocks noGrp="1"/>
          </p:cNvSpPr>
          <p:nvPr>
            <p:ph idx="1"/>
          </p:nvPr>
        </p:nvSpPr>
        <p:spPr>
          <a:xfrm>
            <a:off x="200025" y="1143000"/>
            <a:ext cx="8229600" cy="4210050"/>
          </a:xfrm>
        </p:spPr>
        <p:txBody>
          <a:bodyPr/>
          <a:lstStyle/>
          <a:p>
            <a:pPr eaLnBrk="1" hangingPunct="1"/>
            <a:r>
              <a:rPr lang="en-US" altLang="en-US"/>
              <a:t>Polling data found some key information:</a:t>
            </a:r>
          </a:p>
          <a:p>
            <a:pPr lvl="1" eaLnBrk="1" hangingPunct="1"/>
            <a:r>
              <a:rPr lang="en-US" altLang="en-US"/>
              <a:t>Many people supported the </a:t>
            </a:r>
            <a:r>
              <a:rPr lang="en-US" altLang="en-US" i="1"/>
              <a:t>concept</a:t>
            </a:r>
            <a:r>
              <a:rPr lang="en-US" altLang="en-US"/>
              <a:t> but didn’t understand the ballot language.</a:t>
            </a:r>
          </a:p>
          <a:p>
            <a:pPr lvl="1" eaLnBrk="1" hangingPunct="1"/>
            <a:r>
              <a:rPr lang="en-US" altLang="en-US"/>
              <a:t>Ideal supporter profile (30-45, male, Filipino).</a:t>
            </a:r>
          </a:p>
          <a:p>
            <a:pPr lvl="1" eaLnBrk="1" hangingPunct="1"/>
            <a:r>
              <a:rPr lang="en-US" altLang="en-US"/>
              <a:t>Large support base among those with longest commute, and in certain geographical areas.</a:t>
            </a:r>
          </a:p>
          <a:p>
            <a:pPr lvl="1" eaLnBrk="1" hangingPunct="1"/>
            <a:r>
              <a:rPr lang="en-US" altLang="en-US"/>
              <a:t>Message testing found the most resonant </a:t>
            </a:r>
            <a:r>
              <a:rPr lang="en-US" altLang="en-US" i="1"/>
              <a:t>support</a:t>
            </a:r>
            <a:r>
              <a:rPr lang="en-US" altLang="en-US"/>
              <a:t> messages and </a:t>
            </a:r>
            <a:r>
              <a:rPr lang="en-US" altLang="en-US" i="1"/>
              <a:t>opposition </a:t>
            </a:r>
            <a:r>
              <a:rPr lang="en-US" altLang="en-US"/>
              <a:t>messages.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8229600" cy="1143000"/>
          </a:xfrm>
        </p:spPr>
        <p:txBody>
          <a:bodyPr/>
          <a:lstStyle/>
          <a:p>
            <a:pPr algn="l" eaLnBrk="1" hangingPunct="1"/>
            <a:r>
              <a:rPr lang="en-US" altLang="en-US"/>
              <a:t>Case Study: Honolulu, Hawaii</a:t>
            </a:r>
          </a:p>
        </p:txBody>
      </p:sp>
      <p:sp>
        <p:nvSpPr>
          <p:cNvPr id="29698" name="Content Placeholder 2"/>
          <p:cNvSpPr>
            <a:spLocks noGrp="1"/>
          </p:cNvSpPr>
          <p:nvPr>
            <p:ph idx="1"/>
          </p:nvPr>
        </p:nvSpPr>
        <p:spPr>
          <a:xfrm>
            <a:off x="200025" y="1143000"/>
            <a:ext cx="8229600" cy="5715000"/>
          </a:xfrm>
        </p:spPr>
        <p:txBody>
          <a:bodyPr/>
          <a:lstStyle/>
          <a:p>
            <a:pPr eaLnBrk="1" hangingPunct="1">
              <a:lnSpc>
                <a:spcPct val="80000"/>
              </a:lnSpc>
              <a:buFont typeface="Arial" charset="0"/>
              <a:buNone/>
            </a:pPr>
            <a:r>
              <a:rPr lang="en-US" altLang="en-US" sz="2700"/>
              <a:t>Said our project manager in charge of the case:</a:t>
            </a:r>
          </a:p>
          <a:p>
            <a:pPr eaLnBrk="1" hangingPunct="1">
              <a:lnSpc>
                <a:spcPct val="80000"/>
              </a:lnSpc>
              <a:buFont typeface="Arial" charset="0"/>
              <a:buNone/>
            </a:pPr>
            <a:endParaRPr lang="en-US" altLang="en-US" sz="2700"/>
          </a:p>
          <a:p>
            <a:pPr eaLnBrk="1" hangingPunct="1">
              <a:lnSpc>
                <a:spcPct val="80000"/>
              </a:lnSpc>
              <a:buFont typeface="Arial" charset="0"/>
              <a:buNone/>
            </a:pPr>
            <a:r>
              <a:rPr lang="en-US" altLang="en-US" sz="2700"/>
              <a:t>“The most important takeaway is this: if you don’t do your polling, and do it right, you’re not going to know who to talk to, or what to say when you knock on their door.”</a:t>
            </a:r>
          </a:p>
          <a:p>
            <a:pPr eaLnBrk="1" hangingPunct="1">
              <a:lnSpc>
                <a:spcPct val="80000"/>
              </a:lnSpc>
              <a:buFont typeface="Arial" charset="0"/>
              <a:buNone/>
            </a:pPr>
            <a:endParaRPr lang="en-US" altLang="en-US" sz="2000"/>
          </a:p>
          <a:p>
            <a:pPr eaLnBrk="1" hangingPunct="1">
              <a:lnSpc>
                <a:spcPct val="80000"/>
              </a:lnSpc>
              <a:buFont typeface="Arial" charset="0"/>
              <a:buNone/>
            </a:pPr>
            <a:r>
              <a:rPr lang="en-US" altLang="en-US" sz="2700"/>
              <a:t>(also…)</a:t>
            </a:r>
          </a:p>
          <a:p>
            <a:pPr eaLnBrk="1" hangingPunct="1">
              <a:lnSpc>
                <a:spcPct val="80000"/>
              </a:lnSpc>
              <a:buFont typeface="Arial" charset="0"/>
              <a:buNone/>
            </a:pPr>
            <a:endParaRPr lang="en-US" altLang="en-US" sz="2000"/>
          </a:p>
          <a:p>
            <a:pPr eaLnBrk="1" hangingPunct="1">
              <a:lnSpc>
                <a:spcPct val="80000"/>
              </a:lnSpc>
              <a:buFont typeface="Arial" charset="0"/>
              <a:buNone/>
            </a:pPr>
            <a:r>
              <a:rPr lang="en-US" altLang="en-US" sz="2700"/>
              <a:t>“Another important thing to mention, even though you’d think it’s common sense, is to make sure people can actually understand your ballot language…one of the biggest problems we had initially is that people didn’t know what a “yes” vote meant. Test your language </a:t>
            </a:r>
            <a:r>
              <a:rPr lang="en-US" altLang="en-US" sz="2700" i="1"/>
              <a:t>before</a:t>
            </a:r>
            <a:r>
              <a:rPr lang="en-US" altLang="en-US" sz="2700"/>
              <a:t> you file the initiative!”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0"/>
            <a:ext cx="8229600" cy="1143000"/>
          </a:xfrm>
        </p:spPr>
        <p:txBody>
          <a:bodyPr/>
          <a:lstStyle/>
          <a:p>
            <a:pPr algn="l" eaLnBrk="1" hangingPunct="1"/>
            <a:r>
              <a:rPr lang="en-US" altLang="en-US"/>
              <a:t>Case Study: Honolulu, Hawaii</a:t>
            </a:r>
          </a:p>
        </p:txBody>
      </p:sp>
      <p:sp>
        <p:nvSpPr>
          <p:cNvPr id="31746" name="Content Placeholder 2"/>
          <p:cNvSpPr>
            <a:spLocks noGrp="1"/>
          </p:cNvSpPr>
          <p:nvPr>
            <p:ph idx="1"/>
          </p:nvPr>
        </p:nvSpPr>
        <p:spPr>
          <a:xfrm>
            <a:off x="200025" y="1143000"/>
            <a:ext cx="8229600" cy="5715000"/>
          </a:xfrm>
        </p:spPr>
        <p:txBody>
          <a:bodyPr/>
          <a:lstStyle/>
          <a:p>
            <a:pPr eaLnBrk="1" hangingPunct="1">
              <a:buFont typeface="Arial" charset="0"/>
              <a:buNone/>
            </a:pPr>
            <a:r>
              <a:rPr lang="en-US" altLang="en-US"/>
              <a:t>What We Did:</a:t>
            </a:r>
          </a:p>
          <a:p>
            <a:pPr eaLnBrk="1" hangingPunct="1"/>
            <a:r>
              <a:rPr lang="en-US" altLang="en-US" sz="2800"/>
              <a:t>Developed pro messages, and counter-anti messages for use in grassroots GOTV campaign</a:t>
            </a:r>
          </a:p>
          <a:p>
            <a:pPr eaLnBrk="1" hangingPunct="1"/>
            <a:r>
              <a:rPr lang="en-US" altLang="en-US" sz="2800"/>
              <a:t>Knocked 12,000 doors</a:t>
            </a:r>
          </a:p>
          <a:p>
            <a:pPr eaLnBrk="1" hangingPunct="1"/>
            <a:r>
              <a:rPr lang="en-US" altLang="en-US" sz="2800"/>
              <a:t>6500 volunteer phone calls</a:t>
            </a:r>
          </a:p>
          <a:p>
            <a:pPr eaLnBrk="1" hangingPunct="1"/>
            <a:r>
              <a:rPr lang="en-US" altLang="en-US" sz="2800"/>
              <a:t>Over 12,000 paid phone calls</a:t>
            </a:r>
          </a:p>
          <a:p>
            <a:pPr eaLnBrk="1" hangingPunct="1">
              <a:buFont typeface="Arial" charset="0"/>
              <a:buNone/>
            </a:pPr>
            <a:r>
              <a:rPr lang="en-US" altLang="en-US" sz="2000" i="1"/>
              <a:t>(all based on the targeted demographics from the polling data)</a:t>
            </a:r>
          </a:p>
          <a:p>
            <a:pPr eaLnBrk="1" hangingPunct="1">
              <a:buFont typeface="Arial" charset="0"/>
              <a:buNone/>
            </a:pPr>
            <a:endParaRPr lang="en-US" altLang="en-US" sz="2000" i="1"/>
          </a:p>
          <a:p>
            <a:pPr eaLnBrk="1" hangingPunct="1">
              <a:buFont typeface="Arial" charset="0"/>
              <a:buNone/>
            </a:pPr>
            <a:r>
              <a:rPr lang="en-US" altLang="en-US"/>
              <a:t>What Happened:</a:t>
            </a:r>
          </a:p>
          <a:p>
            <a:pPr eaLnBrk="1" hangingPunct="1"/>
            <a:r>
              <a:rPr lang="en-US" altLang="en-US"/>
              <a:t>Measure passed 53% - 47%, a difference of 15,257 votes out of 296,503 cast.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0"/>
            <a:ext cx="8229600" cy="1143000"/>
          </a:xfrm>
        </p:spPr>
        <p:txBody>
          <a:bodyPr/>
          <a:lstStyle/>
          <a:p>
            <a:pPr algn="l" eaLnBrk="1" hangingPunct="1"/>
            <a:r>
              <a:rPr lang="en-US" altLang="en-US"/>
              <a:t>Case Study: Honolulu, Hawaii</a:t>
            </a:r>
          </a:p>
        </p:txBody>
      </p:sp>
      <p:sp>
        <p:nvSpPr>
          <p:cNvPr id="33794" name="Content Placeholder 2"/>
          <p:cNvSpPr>
            <a:spLocks noGrp="1"/>
          </p:cNvSpPr>
          <p:nvPr>
            <p:ph idx="1"/>
          </p:nvPr>
        </p:nvSpPr>
        <p:spPr>
          <a:xfrm>
            <a:off x="200025" y="1143000"/>
            <a:ext cx="8229600" cy="5715000"/>
          </a:xfrm>
        </p:spPr>
        <p:txBody>
          <a:bodyPr/>
          <a:lstStyle/>
          <a:p>
            <a:pPr eaLnBrk="1" hangingPunct="1">
              <a:buFont typeface="Arial" charset="0"/>
              <a:buNone/>
            </a:pPr>
            <a:r>
              <a:rPr lang="en-US" altLang="en-US"/>
              <a:t>Against Us - the likely Natural Opponents:</a:t>
            </a:r>
          </a:p>
          <a:p>
            <a:pPr eaLnBrk="1" hangingPunct="1"/>
            <a:r>
              <a:rPr lang="en-US" altLang="en-US" sz="2800"/>
              <a:t>Taxi &amp; Limo companies, their industry associations</a:t>
            </a:r>
          </a:p>
          <a:p>
            <a:pPr eaLnBrk="1" hangingPunct="1"/>
            <a:r>
              <a:rPr lang="en-US" altLang="en-US" sz="2800"/>
              <a:t>Right Wing Think Tanks, funded by Big Oil</a:t>
            </a:r>
          </a:p>
          <a:p>
            <a:pPr eaLnBrk="1" hangingPunct="1"/>
            <a:r>
              <a:rPr lang="en-US" altLang="en-US" sz="2800"/>
              <a:t>Anti-Tax Activists &amp; Groups</a:t>
            </a:r>
          </a:p>
          <a:p>
            <a:pPr eaLnBrk="1" hangingPunct="1"/>
            <a:endParaRPr lang="en-US" altLang="en-US" sz="2800"/>
          </a:p>
          <a:p>
            <a:pPr eaLnBrk="1" hangingPunct="1">
              <a:buFont typeface="Arial" charset="0"/>
              <a:buNone/>
            </a:pPr>
            <a:r>
              <a:rPr lang="en-US" altLang="en-US"/>
              <a:t>With Us – the likely Natural Allies:</a:t>
            </a:r>
          </a:p>
          <a:p>
            <a:pPr eaLnBrk="1" hangingPunct="1"/>
            <a:r>
              <a:rPr lang="en-US" altLang="en-US" sz="2800"/>
              <a:t>Greens &amp; Environmental Groups</a:t>
            </a:r>
          </a:p>
          <a:p>
            <a:pPr eaLnBrk="1" hangingPunct="1"/>
            <a:r>
              <a:rPr lang="en-US" altLang="en-US" sz="2800"/>
              <a:t>Building Trades &amp; Union Groups</a:t>
            </a:r>
          </a:p>
          <a:p>
            <a:pPr eaLnBrk="1" hangingPunct="1"/>
            <a:r>
              <a:rPr lang="en-US" altLang="en-US" sz="2800"/>
              <a:t>Infrastructure Companies</a:t>
            </a:r>
          </a:p>
          <a:p>
            <a:pPr eaLnBrk="1" hangingPunct="1"/>
            <a:r>
              <a:rPr lang="en-US" altLang="en-US" sz="2800"/>
              <a:t>Commuters with Long Rides</a:t>
            </a:r>
          </a:p>
          <a:p>
            <a:pPr lvl="1" eaLnBrk="1" hangingPunct="1"/>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4/16/14</a:t>
            </a:r>
            <a:endParaRPr lang="en-US" dirty="0"/>
          </a:p>
        </p:txBody>
      </p:sp>
      <p:sp>
        <p:nvSpPr>
          <p:cNvPr id="4" name="Footer Placeholder 3"/>
          <p:cNvSpPr>
            <a:spLocks noGrp="1"/>
          </p:cNvSpPr>
          <p:nvPr>
            <p:ph type="ftr" sz="quarter" idx="11"/>
          </p:nvPr>
        </p:nvSpPr>
        <p:spPr/>
        <p:txBody>
          <a:bodyPr/>
          <a:lstStyle/>
          <a:p>
            <a:r>
              <a:rPr lang="en-US" dirty="0" smtClean="0"/>
              <a:t>© 2014 The Saint Consulting Group</a:t>
            </a:r>
            <a:endParaRPr lang="en-US" dirty="0"/>
          </a:p>
        </p:txBody>
      </p:sp>
      <p:sp>
        <p:nvSpPr>
          <p:cNvPr id="5" name="Slide Number Placeholder 4"/>
          <p:cNvSpPr>
            <a:spLocks noGrp="1"/>
          </p:cNvSpPr>
          <p:nvPr>
            <p:ph type="sldNum" sz="quarter" idx="12"/>
          </p:nvPr>
        </p:nvSpPr>
        <p:spPr/>
        <p:txBody>
          <a:bodyPr/>
          <a:lstStyle/>
          <a:p>
            <a:fld id="{2A7744B8-3AFC-8447-B701-7D08BC67E635}" type="slidenum">
              <a:rPr lang="en-US" smtClean="0"/>
              <a:pPr/>
              <a:t>2</a:t>
            </a:fld>
            <a:endParaRPr lang="en-US"/>
          </a:p>
        </p:txBody>
      </p:sp>
      <p:pic>
        <p:nvPicPr>
          <p:cNvPr id="7" name="Picture 6" descr="MIT CRE Saint Index (dragged).pdf"/>
          <p:cNvPicPr>
            <a:picLocks noChangeAspect="1"/>
          </p:cNvPicPr>
          <p:nvPr/>
        </p:nvPicPr>
        <p:blipFill rotWithShape="1">
          <a:blip r:embed="rId3">
            <a:extLst>
              <a:ext uri="{28A0092B-C50C-407E-A947-70E740481C1C}">
                <a14:useLocalDpi xmlns:a14="http://schemas.microsoft.com/office/drawing/2010/main" val="0"/>
              </a:ext>
            </a:extLst>
          </a:blip>
          <a:srcRect l="10787" t="27865" r="15000" b="14247"/>
          <a:stretch/>
        </p:blipFill>
        <p:spPr>
          <a:xfrm>
            <a:off x="665957" y="1671340"/>
            <a:ext cx="3762573" cy="2582529"/>
          </a:xfrm>
          <a:prstGeom prst="rect">
            <a:avLst/>
          </a:prstGeom>
        </p:spPr>
      </p:pic>
      <p:sp>
        <p:nvSpPr>
          <p:cNvPr id="10" name="TextBox 9"/>
          <p:cNvSpPr txBox="1"/>
          <p:nvPr/>
        </p:nvSpPr>
        <p:spPr>
          <a:xfrm>
            <a:off x="665957" y="347901"/>
            <a:ext cx="7893088" cy="1323439"/>
          </a:xfrm>
          <a:prstGeom prst="rect">
            <a:avLst/>
          </a:prstGeom>
          <a:noFill/>
        </p:spPr>
        <p:txBody>
          <a:bodyPr wrap="square" rtlCol="0">
            <a:spAutoFit/>
          </a:bodyPr>
          <a:lstStyle/>
          <a:p>
            <a:pPr algn="ctr"/>
            <a:r>
              <a:rPr lang="en-US" sz="4000" b="1" dirty="0" err="1" smtClean="0"/>
              <a:t>NIMBYs</a:t>
            </a:r>
            <a:r>
              <a:rPr lang="en-US" sz="4000" b="1" dirty="0" smtClean="0"/>
              <a:t> are Organized and Ready to Fight </a:t>
            </a:r>
            <a:r>
              <a:rPr lang="en-US" sz="4000" b="1" dirty="0"/>
              <a:t>Y</a:t>
            </a:r>
            <a:r>
              <a:rPr lang="en-US" sz="4000" b="1" dirty="0" smtClean="0"/>
              <a:t>our Project</a:t>
            </a:r>
            <a:endParaRPr lang="en-US" sz="4000" b="1" dirty="0"/>
          </a:p>
        </p:txBody>
      </p:sp>
      <p:pic>
        <p:nvPicPr>
          <p:cNvPr id="2" name="Picture 1"/>
          <p:cNvPicPr>
            <a:picLocks noChangeAspect="1"/>
          </p:cNvPicPr>
          <p:nvPr/>
        </p:nvPicPr>
        <p:blipFill>
          <a:blip r:embed="rId4"/>
          <a:stretch>
            <a:fillRect/>
          </a:stretch>
        </p:blipFill>
        <p:spPr>
          <a:xfrm>
            <a:off x="2889058" y="4228661"/>
            <a:ext cx="3130742" cy="2127689"/>
          </a:xfrm>
          <a:prstGeom prst="rect">
            <a:avLst/>
          </a:prstGeom>
        </p:spPr>
      </p:pic>
      <p:pic>
        <p:nvPicPr>
          <p:cNvPr id="6" name="Picture 5"/>
          <p:cNvPicPr>
            <a:picLocks noChangeAspect="1"/>
          </p:cNvPicPr>
          <p:nvPr/>
        </p:nvPicPr>
        <p:blipFill>
          <a:blip r:embed="rId5"/>
          <a:stretch>
            <a:fillRect/>
          </a:stretch>
        </p:blipFill>
        <p:spPr>
          <a:xfrm>
            <a:off x="4674396" y="1671340"/>
            <a:ext cx="3423012" cy="2557321"/>
          </a:xfrm>
          <a:prstGeom prst="rect">
            <a:avLst/>
          </a:prstGeom>
        </p:spPr>
      </p:pic>
    </p:spTree>
    <p:extLst>
      <p:ext uri="{BB962C8B-B14F-4D97-AF65-F5344CB8AC3E}">
        <p14:creationId xmlns:p14="http://schemas.microsoft.com/office/powerpoint/2010/main" val="1435779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0"/>
            <a:ext cx="8229600" cy="1143000"/>
          </a:xfrm>
        </p:spPr>
        <p:txBody>
          <a:bodyPr/>
          <a:lstStyle/>
          <a:p>
            <a:pPr algn="l" eaLnBrk="1" hangingPunct="1"/>
            <a:r>
              <a:rPr lang="en-US" altLang="en-US"/>
              <a:t>Case Study: Honolulu, Hawaii</a:t>
            </a:r>
          </a:p>
        </p:txBody>
      </p:sp>
      <p:sp>
        <p:nvSpPr>
          <p:cNvPr id="35842" name="Content Placeholder 2"/>
          <p:cNvSpPr>
            <a:spLocks noGrp="1"/>
          </p:cNvSpPr>
          <p:nvPr>
            <p:ph idx="1"/>
          </p:nvPr>
        </p:nvSpPr>
        <p:spPr>
          <a:xfrm>
            <a:off x="200025" y="1143000"/>
            <a:ext cx="8707438" cy="5715000"/>
          </a:xfrm>
        </p:spPr>
        <p:txBody>
          <a:bodyPr/>
          <a:lstStyle/>
          <a:p>
            <a:pPr eaLnBrk="1" hangingPunct="1">
              <a:buFont typeface="Arial" charset="0"/>
              <a:buNone/>
            </a:pPr>
            <a:r>
              <a:rPr lang="en-US" altLang="en-US"/>
              <a:t>Messages Against:</a:t>
            </a:r>
          </a:p>
          <a:p>
            <a:pPr eaLnBrk="1" hangingPunct="1"/>
            <a:r>
              <a:rPr lang="en-US" altLang="en-US" sz="2400"/>
              <a:t>Tax-money giveaway to large developers</a:t>
            </a:r>
          </a:p>
          <a:p>
            <a:pPr eaLnBrk="1" hangingPunct="1"/>
            <a:r>
              <a:rPr lang="en-US" altLang="en-US" sz="2400"/>
              <a:t>Not profitable/self-sufficient, will always require public money</a:t>
            </a:r>
          </a:p>
          <a:p>
            <a:pPr eaLnBrk="1" hangingPunct="1"/>
            <a:r>
              <a:rPr lang="en-US" altLang="en-US" sz="2400"/>
              <a:t>Will affect “character of community”</a:t>
            </a:r>
          </a:p>
          <a:p>
            <a:pPr eaLnBrk="1" hangingPunct="1"/>
            <a:r>
              <a:rPr lang="en-US" altLang="en-US" sz="2400"/>
              <a:t>Will have negative affect on existing business</a:t>
            </a:r>
          </a:p>
          <a:p>
            <a:pPr eaLnBrk="1" hangingPunct="1"/>
            <a:endParaRPr lang="en-US" altLang="en-US" sz="1400"/>
          </a:p>
          <a:p>
            <a:pPr eaLnBrk="1" hangingPunct="1">
              <a:buFont typeface="Arial" charset="0"/>
              <a:buNone/>
            </a:pPr>
            <a:r>
              <a:rPr lang="en-US" altLang="en-US"/>
              <a:t>Messages For:</a:t>
            </a:r>
          </a:p>
          <a:p>
            <a:pPr eaLnBrk="1" hangingPunct="1"/>
            <a:r>
              <a:rPr lang="en-US" altLang="en-US" sz="2400"/>
              <a:t>Eases congestion, makes commutes easier &amp; faster</a:t>
            </a:r>
          </a:p>
          <a:p>
            <a:pPr eaLnBrk="1" hangingPunct="1"/>
            <a:r>
              <a:rPr lang="en-US" altLang="en-US" sz="2400"/>
              <a:t>Promotes smart growth, transit-oriented growth</a:t>
            </a:r>
          </a:p>
          <a:p>
            <a:pPr eaLnBrk="1" hangingPunct="1"/>
            <a:r>
              <a:rPr lang="en-US" altLang="en-US" sz="2400"/>
              <a:t>Jobs, jobs, jobs</a:t>
            </a:r>
          </a:p>
          <a:p>
            <a:pPr eaLnBrk="1" hangingPunct="1"/>
            <a:r>
              <a:rPr lang="en-US" altLang="en-US" sz="2400"/>
              <a:t>Much “greener” than 1 person/1 car status quo</a:t>
            </a:r>
          </a:p>
          <a:p>
            <a:pPr eaLnBrk="1" hangingPunct="1"/>
            <a:r>
              <a:rPr lang="en-US" altLang="en-US" sz="2400"/>
              <a:t>Reduces reliance on auto usage overall</a:t>
            </a:r>
          </a:p>
          <a:p>
            <a:pPr lvl="1" eaLnBrk="1" hangingPunct="1"/>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0"/>
            <a:ext cx="8229600" cy="1143000"/>
          </a:xfrm>
        </p:spPr>
        <p:txBody>
          <a:bodyPr/>
          <a:lstStyle/>
          <a:p>
            <a:pPr algn="l" eaLnBrk="1" hangingPunct="1"/>
            <a:r>
              <a:rPr lang="en-US" altLang="en-US"/>
              <a:t>Building Support: A “</a:t>
            </a:r>
            <a:r>
              <a:rPr lang="en-US" altLang="ja-JP"/>
              <a:t>Road Map</a:t>
            </a:r>
            <a:r>
              <a:rPr lang="en-US" altLang="en-US"/>
              <a:t>”</a:t>
            </a:r>
          </a:p>
        </p:txBody>
      </p:sp>
      <p:sp>
        <p:nvSpPr>
          <p:cNvPr id="37890" name="Content Placeholder 2"/>
          <p:cNvSpPr>
            <a:spLocks noGrp="1"/>
          </p:cNvSpPr>
          <p:nvPr>
            <p:ph idx="1"/>
          </p:nvPr>
        </p:nvSpPr>
        <p:spPr>
          <a:xfrm>
            <a:off x="200025" y="1143000"/>
            <a:ext cx="8707438" cy="5715000"/>
          </a:xfrm>
        </p:spPr>
        <p:txBody>
          <a:bodyPr/>
          <a:lstStyle/>
          <a:p>
            <a:pPr eaLnBrk="1" hangingPunct="1">
              <a:buFont typeface="Arial" charset="0"/>
              <a:buNone/>
            </a:pPr>
            <a:r>
              <a:rPr lang="en-US" altLang="en-US"/>
              <a:t>Key Components:</a:t>
            </a:r>
          </a:p>
          <a:p>
            <a:pPr eaLnBrk="1" hangingPunct="1"/>
            <a:r>
              <a:rPr lang="en-US" altLang="en-US"/>
              <a:t>Identify and align stakeholders early</a:t>
            </a:r>
          </a:p>
          <a:p>
            <a:pPr eaLnBrk="1" hangingPunct="1"/>
            <a:r>
              <a:rPr lang="en-US" altLang="en-US"/>
              <a:t>Conduct polling program; test language and messages, build supporter profile</a:t>
            </a:r>
          </a:p>
          <a:p>
            <a:pPr eaLnBrk="1" hangingPunct="1"/>
            <a:r>
              <a:rPr lang="en-US" altLang="en-US"/>
              <a:t>Develop materials to educate public</a:t>
            </a:r>
          </a:p>
          <a:p>
            <a:pPr eaLnBrk="1" hangingPunct="1"/>
            <a:r>
              <a:rPr lang="en-US" altLang="en-US"/>
              <a:t>Execute PR/PA campaign (paid/earned media)</a:t>
            </a:r>
          </a:p>
          <a:p>
            <a:pPr eaLnBrk="1" hangingPunct="1"/>
            <a:r>
              <a:rPr lang="en-US" altLang="en-US"/>
              <a:t>Execute grassroots/GOTV campaign</a:t>
            </a:r>
          </a:p>
          <a:p>
            <a:pPr eaLnBrk="1" hangingPunct="1">
              <a:buFont typeface="Arial" charset="0"/>
              <a:buNone/>
            </a:pPr>
            <a:endParaRPr lang="en-US" altLang="en-US" b="1"/>
          </a:p>
          <a:p>
            <a:pPr eaLnBrk="1" hangingPunct="1">
              <a:buFont typeface="Arial" charset="0"/>
              <a:buNone/>
            </a:pPr>
            <a:r>
              <a:rPr lang="en-US" altLang="en-US" b="1"/>
              <a:t>Turn undecideds and supporters into Advocates!</a:t>
            </a:r>
          </a:p>
          <a:p>
            <a:pPr eaLnBrk="1" hangingPunct="1"/>
            <a:endParaRPr lang="en-US" altLang="en-US"/>
          </a:p>
          <a:p>
            <a:pPr eaLnBrk="1" hangingPunct="1"/>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Content Placeholder 3" descr="AdvocacyPyramidBASE copy.pdf"/>
          <p:cNvPicPr>
            <a:picLocks noGrp="1" noChangeAspect="1"/>
          </p:cNvPicPr>
          <p:nvPr>
            <p:ph idx="1"/>
          </p:nvPr>
        </p:nvPicPr>
        <p:blipFill>
          <a:blip r:embed="rId3">
            <a:extLst>
              <a:ext uri="{28A0092B-C50C-407E-A947-70E740481C1C}">
                <a14:useLocalDpi xmlns:a14="http://schemas.microsoft.com/office/drawing/2010/main" val="0"/>
              </a:ext>
            </a:extLst>
          </a:blip>
          <a:srcRect l="-450" r="-768" b="3741"/>
          <a:stretch>
            <a:fillRect/>
          </a:stretch>
        </p:blipFill>
        <p:spPr>
          <a:xfrm>
            <a:off x="273050" y="263525"/>
            <a:ext cx="8670925" cy="637222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3" descr="AdvocacyPyramidOutreach.ai"/>
          <p:cNvPicPr>
            <a:picLocks noGrp="1" noChangeAspect="1"/>
          </p:cNvPicPr>
          <p:nvPr>
            <p:ph idx="1"/>
          </p:nvPr>
        </p:nvPicPr>
        <p:blipFill>
          <a:blip r:embed="rId3">
            <a:extLst>
              <a:ext uri="{28A0092B-C50C-407E-A947-70E740481C1C}">
                <a14:useLocalDpi xmlns:a14="http://schemas.microsoft.com/office/drawing/2010/main" val="0"/>
              </a:ext>
            </a:extLst>
          </a:blip>
          <a:srcRect l="1083" r="3094"/>
          <a:stretch>
            <a:fillRect/>
          </a:stretch>
        </p:blipFill>
        <p:spPr>
          <a:xfrm>
            <a:off x="287338" y="122238"/>
            <a:ext cx="8234362" cy="664051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tLang="en-US"/>
              <a:t>Need Public Private Partnership</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sz="2800" dirty="0" smtClean="0">
                <a:ea typeface="+mn-ea"/>
              </a:rPr>
              <a:t>Opposition will be funded and organized.</a:t>
            </a:r>
          </a:p>
          <a:p>
            <a:pPr eaLnBrk="1" fontAlgn="auto" hangingPunct="1">
              <a:spcAft>
                <a:spcPts val="0"/>
              </a:spcAft>
              <a:buFont typeface="Arial"/>
              <a:buChar char="•"/>
              <a:defRPr/>
            </a:pPr>
            <a:r>
              <a:rPr lang="en-US" sz="2800" dirty="0" smtClean="0">
                <a:ea typeface="+mn-ea"/>
              </a:rPr>
              <a:t>Supporters need to be identified and organized and directed to vote.</a:t>
            </a:r>
          </a:p>
          <a:p>
            <a:pPr eaLnBrk="1" fontAlgn="auto" hangingPunct="1">
              <a:spcAft>
                <a:spcPts val="0"/>
              </a:spcAft>
              <a:buFont typeface="Arial"/>
              <a:buChar char="•"/>
              <a:defRPr/>
            </a:pPr>
            <a:r>
              <a:rPr lang="en-US" sz="2800" dirty="0">
                <a:ea typeface="+mn-ea"/>
              </a:rPr>
              <a:t>Funding of campaigns. Major employers need to contribute.</a:t>
            </a:r>
          </a:p>
          <a:p>
            <a:pPr eaLnBrk="1" fontAlgn="auto" hangingPunct="1">
              <a:spcAft>
                <a:spcPts val="0"/>
              </a:spcAft>
              <a:buFont typeface="Arial"/>
              <a:buChar char="•"/>
              <a:defRPr/>
            </a:pPr>
            <a:r>
              <a:rPr lang="en-US" sz="2800" dirty="0" smtClean="0">
                <a:ea typeface="+mn-ea"/>
              </a:rPr>
              <a:t>Campaigns cost money and government is not equipped to raise or spend it on campaigns.</a:t>
            </a:r>
          </a:p>
          <a:p>
            <a:pPr marL="0" indent="0" eaLnBrk="1" fontAlgn="auto" hangingPunct="1">
              <a:spcAft>
                <a:spcPts val="0"/>
              </a:spcAft>
              <a:buFont typeface="Arial"/>
              <a:buNone/>
              <a:defRPr/>
            </a:pPr>
            <a:endParaRPr lang="en-US" dirty="0">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Digital Techniques I</a:t>
            </a:r>
            <a:endParaRPr lang="en-US" dirty="0"/>
          </a:p>
        </p:txBody>
      </p:sp>
      <p:sp>
        <p:nvSpPr>
          <p:cNvPr id="3" name="Content Placeholder 2"/>
          <p:cNvSpPr>
            <a:spLocks noGrp="1"/>
          </p:cNvSpPr>
          <p:nvPr>
            <p:ph idx="1"/>
          </p:nvPr>
        </p:nvSpPr>
        <p:spPr/>
        <p:txBody>
          <a:bodyPr/>
          <a:lstStyle/>
          <a:p>
            <a:r>
              <a:rPr lang="en-US" dirty="0" smtClean="0"/>
              <a:t>RESEARCH</a:t>
            </a:r>
          </a:p>
          <a:p>
            <a:pPr lvl="1"/>
            <a:r>
              <a:rPr lang="en-US" dirty="0" smtClean="0"/>
              <a:t>Websites, Social Media presence, Mentions in Local websites (</a:t>
            </a:r>
            <a:r>
              <a:rPr lang="en-US" dirty="0" err="1" smtClean="0"/>
              <a:t>patch.com</a:t>
            </a:r>
            <a:r>
              <a:rPr lang="en-US" dirty="0" smtClean="0"/>
              <a:t>) </a:t>
            </a:r>
          </a:p>
          <a:p>
            <a:pPr lvl="1"/>
            <a:r>
              <a:rPr lang="en-US" dirty="0" smtClean="0"/>
              <a:t>Polling, online and telephone, IVR</a:t>
            </a:r>
          </a:p>
          <a:p>
            <a:pPr lvl="1"/>
            <a:r>
              <a:rPr lang="en-US" dirty="0" smtClean="0"/>
              <a:t>Blog and article monitoring, Google alerts </a:t>
            </a:r>
          </a:p>
          <a:p>
            <a:pPr lvl="1"/>
            <a:r>
              <a:rPr lang="en-US" dirty="0" smtClean="0"/>
              <a:t>Door to door and city hall</a:t>
            </a:r>
          </a:p>
          <a:p>
            <a:pPr lvl="1"/>
            <a:r>
              <a:rPr lang="en-US" dirty="0" smtClean="0"/>
              <a:t>Town halls, telephone and in person</a:t>
            </a:r>
          </a:p>
          <a:p>
            <a:pPr marL="457200" lvl="1" indent="0">
              <a:buNone/>
            </a:pPr>
            <a:endParaRPr lang="en-US" dirty="0" smtClean="0"/>
          </a:p>
        </p:txBody>
      </p:sp>
    </p:spTree>
    <p:extLst>
      <p:ext uri="{BB962C8B-B14F-4D97-AF65-F5344CB8AC3E}">
        <p14:creationId xmlns:p14="http://schemas.microsoft.com/office/powerpoint/2010/main" val="1366755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Digital Techniques II</a:t>
            </a:r>
            <a:endParaRPr lang="en-US" dirty="0"/>
          </a:p>
        </p:txBody>
      </p:sp>
      <p:sp>
        <p:nvSpPr>
          <p:cNvPr id="3" name="Content Placeholder 2"/>
          <p:cNvSpPr>
            <a:spLocks noGrp="1"/>
          </p:cNvSpPr>
          <p:nvPr>
            <p:ph idx="1"/>
          </p:nvPr>
        </p:nvSpPr>
        <p:spPr/>
        <p:txBody>
          <a:bodyPr/>
          <a:lstStyle/>
          <a:p>
            <a:r>
              <a:rPr lang="en-US" dirty="0" smtClean="0"/>
              <a:t>COMMUNITY EDUCATION</a:t>
            </a:r>
          </a:p>
          <a:p>
            <a:pPr lvl="1"/>
            <a:r>
              <a:rPr lang="en-US" dirty="0" smtClean="0"/>
              <a:t>Websites</a:t>
            </a:r>
          </a:p>
          <a:p>
            <a:pPr lvl="1"/>
            <a:r>
              <a:rPr lang="en-US" dirty="0" smtClean="0"/>
              <a:t>Email newsletters</a:t>
            </a:r>
          </a:p>
          <a:p>
            <a:pPr lvl="1"/>
            <a:r>
              <a:rPr lang="en-US" dirty="0" smtClean="0"/>
              <a:t>Text messaging</a:t>
            </a:r>
          </a:p>
          <a:p>
            <a:pPr lvl="1"/>
            <a:r>
              <a:rPr lang="en-US" dirty="0" smtClean="0"/>
              <a:t>Social Media</a:t>
            </a:r>
          </a:p>
          <a:p>
            <a:pPr lvl="1"/>
            <a:r>
              <a:rPr lang="en-US" dirty="0" smtClean="0"/>
              <a:t>Social events</a:t>
            </a:r>
          </a:p>
          <a:p>
            <a:pPr lvl="1"/>
            <a:endParaRPr lang="en-US" dirty="0"/>
          </a:p>
          <a:p>
            <a:pPr lvl="1"/>
            <a:endParaRPr lang="en-US" dirty="0" smtClean="0"/>
          </a:p>
          <a:p>
            <a:pPr marL="457200" lvl="1" indent="0">
              <a:buNone/>
            </a:pPr>
            <a:endParaRPr lang="en-US" dirty="0"/>
          </a:p>
        </p:txBody>
      </p:sp>
    </p:spTree>
    <p:extLst>
      <p:ext uri="{BB962C8B-B14F-4D97-AF65-F5344CB8AC3E}">
        <p14:creationId xmlns:p14="http://schemas.microsoft.com/office/powerpoint/2010/main" val="1571894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Digital Techniques III</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buNone/>
            </a:pPr>
            <a:r>
              <a:rPr lang="en-US" dirty="0" smtClean="0"/>
              <a:t>• BUILDING SUPPORT</a:t>
            </a:r>
          </a:p>
          <a:p>
            <a:pPr marL="0" indent="0">
              <a:buNone/>
            </a:pPr>
            <a:r>
              <a:rPr lang="en-US" dirty="0"/>
              <a:t>	</a:t>
            </a:r>
            <a:r>
              <a:rPr lang="en-US" dirty="0" smtClean="0"/>
              <a:t>- Enhanced databases</a:t>
            </a:r>
          </a:p>
          <a:p>
            <a:pPr marL="0" indent="0">
              <a:buNone/>
            </a:pPr>
            <a:r>
              <a:rPr lang="en-US" dirty="0"/>
              <a:t>	</a:t>
            </a:r>
            <a:r>
              <a:rPr lang="en-US" dirty="0" smtClean="0"/>
              <a:t>- Digital petitions and text messages</a:t>
            </a:r>
          </a:p>
          <a:p>
            <a:pPr marL="0" indent="0">
              <a:buNone/>
            </a:pPr>
            <a:r>
              <a:rPr lang="en-US" dirty="0"/>
              <a:t>	</a:t>
            </a:r>
            <a:r>
              <a:rPr lang="en-US" dirty="0" smtClean="0"/>
              <a:t>- Facebook likes and ads</a:t>
            </a:r>
          </a:p>
          <a:p>
            <a:pPr marL="0" indent="0">
              <a:buNone/>
            </a:pPr>
            <a:r>
              <a:rPr lang="en-US" dirty="0"/>
              <a:t>	</a:t>
            </a:r>
            <a:r>
              <a:rPr lang="en-US" dirty="0" smtClean="0"/>
              <a:t>- LinkedIn, Twitter, Instagram, Telephone TH</a:t>
            </a:r>
          </a:p>
          <a:p>
            <a:pPr marL="0" indent="0">
              <a:buNone/>
            </a:pPr>
            <a:endParaRPr lang="en-US" dirty="0" smtClean="0"/>
          </a:p>
          <a:p>
            <a:pPr marL="0" indent="0">
              <a:buNone/>
            </a:pPr>
            <a:r>
              <a:rPr lang="en-US" dirty="0"/>
              <a:t>	</a:t>
            </a:r>
            <a:endParaRPr lang="en-US" dirty="0" smtClean="0"/>
          </a:p>
          <a:p>
            <a:pPr marL="0" indent="0">
              <a:buNone/>
            </a:pPr>
            <a:r>
              <a:rPr lang="en-US" dirty="0"/>
              <a:t>	</a:t>
            </a:r>
            <a:endParaRPr lang="en-US" dirty="0" smtClean="0"/>
          </a:p>
          <a:p>
            <a:pPr lvl="1"/>
            <a:endParaRPr lang="en-US" dirty="0"/>
          </a:p>
        </p:txBody>
      </p:sp>
    </p:spTree>
    <p:extLst>
      <p:ext uri="{BB962C8B-B14F-4D97-AF65-F5344CB8AC3E}">
        <p14:creationId xmlns:p14="http://schemas.microsoft.com/office/powerpoint/2010/main" val="616063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Digital techniques IV</a:t>
            </a:r>
            <a:endParaRPr lang="en-US" dirty="0"/>
          </a:p>
        </p:txBody>
      </p:sp>
      <p:sp>
        <p:nvSpPr>
          <p:cNvPr id="3" name="Content Placeholder 2"/>
          <p:cNvSpPr>
            <a:spLocks noGrp="1"/>
          </p:cNvSpPr>
          <p:nvPr>
            <p:ph idx="1"/>
          </p:nvPr>
        </p:nvSpPr>
        <p:spPr/>
        <p:txBody>
          <a:bodyPr/>
          <a:lstStyle/>
          <a:p>
            <a:r>
              <a:rPr lang="en-US" dirty="0" smtClean="0"/>
              <a:t>DEMONSTRATING SUPPORT</a:t>
            </a:r>
          </a:p>
          <a:p>
            <a:pPr lvl="1"/>
            <a:r>
              <a:rPr lang="en-US" dirty="0" smtClean="0"/>
              <a:t>Online Petitions</a:t>
            </a:r>
          </a:p>
          <a:p>
            <a:pPr lvl="1"/>
            <a:r>
              <a:rPr lang="en-US" dirty="0" smtClean="0"/>
              <a:t>Email patch-</a:t>
            </a:r>
            <a:r>
              <a:rPr lang="en-US" dirty="0" err="1" smtClean="0"/>
              <a:t>throughs</a:t>
            </a:r>
            <a:endParaRPr lang="en-US" dirty="0" smtClean="0"/>
          </a:p>
          <a:p>
            <a:pPr lvl="1"/>
            <a:r>
              <a:rPr lang="en-US" dirty="0" err="1" smtClean="0"/>
              <a:t>Robo</a:t>
            </a:r>
            <a:r>
              <a:rPr lang="en-US" dirty="0" smtClean="0"/>
              <a:t> calls</a:t>
            </a:r>
          </a:p>
          <a:p>
            <a:pPr lvl="1"/>
            <a:r>
              <a:rPr lang="en-US" dirty="0" smtClean="0"/>
              <a:t>Video petitions</a:t>
            </a:r>
          </a:p>
          <a:p>
            <a:pPr lvl="1"/>
            <a:r>
              <a:rPr lang="en-US" dirty="0" smtClean="0"/>
              <a:t>Text and email invites to meetings and other actions</a:t>
            </a:r>
          </a:p>
          <a:p>
            <a:pPr lvl="1"/>
            <a:r>
              <a:rPr lang="en-US" dirty="0" smtClean="0"/>
              <a:t>Facebook posts</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158414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l"/>
            <a:r>
              <a:rPr lang="en-US">
                <a:latin typeface="Calibri" charset="0"/>
              </a:rPr>
              <a:t>Some Parting Thoughts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smtClean="0">
                <a:ea typeface="+mn-ea"/>
                <a:cs typeface="+mn-cs"/>
              </a:rPr>
              <a:t>These ballot issues are about winning votes, not hearts and minds.</a:t>
            </a:r>
          </a:p>
          <a:p>
            <a:pPr fontAlgn="auto">
              <a:spcAft>
                <a:spcPts val="0"/>
              </a:spcAft>
              <a:buFont typeface="Arial"/>
              <a:buChar char="•"/>
              <a:defRPr/>
            </a:pPr>
            <a:r>
              <a:rPr lang="en-US" dirty="0" smtClean="0">
                <a:ea typeface="+mn-ea"/>
                <a:cs typeface="+mn-cs"/>
              </a:rPr>
              <a:t>Do not let parochialism sour your project.</a:t>
            </a:r>
          </a:p>
          <a:p>
            <a:pPr fontAlgn="auto">
              <a:spcAft>
                <a:spcPts val="0"/>
              </a:spcAft>
              <a:buFont typeface="Arial"/>
              <a:buChar char="•"/>
              <a:defRPr/>
            </a:pPr>
            <a:r>
              <a:rPr lang="en-US" dirty="0" smtClean="0">
                <a:ea typeface="+mn-ea"/>
                <a:cs typeface="+mn-cs"/>
              </a:rPr>
              <a:t>Its about process not the product; don’t get bogged down in the details.</a:t>
            </a:r>
          </a:p>
          <a:p>
            <a:pPr fontAlgn="auto">
              <a:spcAft>
                <a:spcPts val="0"/>
              </a:spcAft>
              <a:buFont typeface="Arial"/>
              <a:buChar char="•"/>
              <a:defRPr/>
            </a:pPr>
            <a:r>
              <a:rPr lang="en-US" dirty="0" smtClean="0">
                <a:ea typeface="+mn-ea"/>
                <a:cs typeface="+mn-cs"/>
              </a:rPr>
              <a:t>Be prepared to run separate and different campaigns across your community.</a:t>
            </a:r>
          </a:p>
          <a:p>
            <a:pPr fontAlgn="auto">
              <a:spcAft>
                <a:spcPts val="0"/>
              </a:spcAft>
              <a:buFont typeface="Arial"/>
              <a:buChar char="•"/>
              <a:defRPr/>
            </a:pPr>
            <a:r>
              <a:rPr lang="en-US" dirty="0" smtClean="0">
                <a:ea typeface="+mn-ea"/>
                <a:cs typeface="+mn-cs"/>
              </a:rPr>
              <a:t>Attempt to schedule ballot issues during the same time frame.</a:t>
            </a:r>
          </a:p>
          <a:p>
            <a:pPr fontAlgn="auto">
              <a:spcAft>
                <a:spcPts val="0"/>
              </a:spcAft>
              <a:buFont typeface="Arial"/>
              <a:buNone/>
              <a:defRPr/>
            </a:pPr>
            <a:endParaRPr lang="en-US" dirty="0">
              <a:ea typeface="+mn-ea"/>
              <a:cs typeface="+mn-cs"/>
            </a:endParaRPr>
          </a:p>
        </p:txBody>
      </p:sp>
      <p:sp>
        <p:nvSpPr>
          <p:cNvPr id="4" name="Date Placeholder 3"/>
          <p:cNvSpPr>
            <a:spLocks noGrp="1"/>
          </p:cNvSpPr>
          <p:nvPr>
            <p:ph type="dt" sz="quarter" idx="10"/>
          </p:nvPr>
        </p:nvSpPr>
        <p:spPr>
          <a:xfrm>
            <a:off x="457200" y="6356350"/>
            <a:ext cx="2133600" cy="365125"/>
          </a:xfrm>
        </p:spPr>
        <p:txBody>
          <a:bodyPr/>
          <a:lstStyle/>
          <a:p>
            <a:pPr>
              <a:defRPr/>
            </a:pPr>
            <a:r>
              <a:rPr lang="en-US" dirty="0" smtClean="0"/>
              <a:t>4/16/14</a:t>
            </a:r>
            <a:endParaRPr lang="en-US" dirty="0"/>
          </a:p>
        </p:txBody>
      </p:sp>
      <p:sp>
        <p:nvSpPr>
          <p:cNvPr id="5" name="Footer Placeholder 6"/>
          <p:cNvSpPr>
            <a:spLocks noGrp="1"/>
          </p:cNvSpPr>
          <p:nvPr>
            <p:ph type="ftr" sz="quarter" idx="11"/>
          </p:nvPr>
        </p:nvSpPr>
        <p:spPr>
          <a:xfrm>
            <a:off x="3124200" y="6356350"/>
            <a:ext cx="2895600" cy="365125"/>
          </a:xfrm>
        </p:spPr>
        <p:txBody>
          <a:bodyPr/>
          <a:lstStyle/>
          <a:p>
            <a:pPr>
              <a:defRPr/>
            </a:pPr>
            <a:r>
              <a:rPr lang="en-US" dirty="0" smtClean="0"/>
              <a:t>© 2014 The Saint Consulting Group</a:t>
            </a:r>
            <a:endParaRPr lang="en-US" dirty="0"/>
          </a:p>
        </p:txBody>
      </p:sp>
      <p:sp>
        <p:nvSpPr>
          <p:cNvPr id="6" name="Slide Number Placeholder 5"/>
          <p:cNvSpPr>
            <a:spLocks noGrp="1"/>
          </p:cNvSpPr>
          <p:nvPr>
            <p:ph type="sldNum" sz="quarter" idx="12"/>
          </p:nvPr>
        </p:nvSpPr>
        <p:spPr>
          <a:xfrm>
            <a:off x="6553200" y="6356350"/>
            <a:ext cx="2133600" cy="365125"/>
          </a:xfrm>
        </p:spPr>
        <p:txBody>
          <a:bodyPr/>
          <a:lstStyle/>
          <a:p>
            <a:fld id="{2A7744B8-3AFC-8447-B701-7D08BC67E635}" type="slidenum">
              <a:rPr lang="en-US" smtClean="0"/>
              <a:pPr/>
              <a:t>29</a:t>
            </a:fld>
            <a:endParaRPr lang="en-US"/>
          </a:p>
        </p:txBody>
      </p:sp>
      <p:sp>
        <p:nvSpPr>
          <p:cNvPr id="7" name="TextBox 6"/>
          <p:cNvSpPr txBox="1"/>
          <p:nvPr/>
        </p:nvSpPr>
        <p:spPr>
          <a:xfrm>
            <a:off x="533399" y="1202194"/>
            <a:ext cx="7996647" cy="215444"/>
          </a:xfrm>
          <a:prstGeom prst="rect">
            <a:avLst/>
          </a:prstGeom>
          <a:solidFill>
            <a:srgbClr val="008000"/>
          </a:solidFill>
        </p:spPr>
        <p:txBody>
          <a:bodyPr wrap="square" rtlCol="0">
            <a:spAutoFit/>
          </a:bodyPr>
          <a:lstStyle/>
          <a:p>
            <a:endParaRPr lang="en-US" sz="800" dirty="0"/>
          </a:p>
        </p:txBody>
      </p:sp>
    </p:spTree>
    <p:extLst>
      <p:ext uri="{BB962C8B-B14F-4D97-AF65-F5344CB8AC3E}">
        <p14:creationId xmlns:p14="http://schemas.microsoft.com/office/powerpoint/2010/main" val="380883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ltLang="en-US" dirty="0"/>
              <a:t>Mass Transit In Trouble</a:t>
            </a:r>
          </a:p>
        </p:txBody>
      </p:sp>
      <p:sp>
        <p:nvSpPr>
          <p:cNvPr id="50178" name="Content Placeholder 2"/>
          <p:cNvSpPr>
            <a:spLocks noGrp="1"/>
          </p:cNvSpPr>
          <p:nvPr>
            <p:ph idx="1"/>
          </p:nvPr>
        </p:nvSpPr>
        <p:spPr/>
        <p:txBody>
          <a:bodyPr/>
          <a:lstStyle/>
          <a:p>
            <a:pPr eaLnBrk="1" hangingPunct="1"/>
            <a:r>
              <a:rPr lang="en-US" altLang="en-US" dirty="0" smtClean="0"/>
              <a:t>Atlanta</a:t>
            </a:r>
          </a:p>
          <a:p>
            <a:pPr eaLnBrk="1" hangingPunct="1"/>
            <a:r>
              <a:rPr lang="en-US" altLang="en-US" dirty="0" smtClean="0"/>
              <a:t>Nashville</a:t>
            </a:r>
            <a:endParaRPr lang="en-US" altLang="en-US" dirty="0"/>
          </a:p>
          <a:p>
            <a:r>
              <a:rPr lang="en-US" sz="2400" b="1" dirty="0">
                <a:hlinkClick r:id="rId3"/>
              </a:rPr>
              <a:t>2015 Results 10 States 34 Measure Win: 23 Loss: 11 Success Rate: 68%</a:t>
            </a:r>
          </a:p>
          <a:p>
            <a:r>
              <a:rPr lang="en-US" sz="2400" b="1" dirty="0">
                <a:hlinkClick r:id="rId4"/>
              </a:rPr>
              <a:t>2014 Results </a:t>
            </a:r>
            <a:r>
              <a:rPr lang="en-US" sz="2400" dirty="0">
                <a:hlinkClick r:id="rId4"/>
              </a:rPr>
              <a:t>18 States 61 Measures Win: 42 Loss: 19 Success Rate: 69%</a:t>
            </a:r>
          </a:p>
          <a:p>
            <a:r>
              <a:rPr lang="en-US" sz="2400" b="1" dirty="0">
                <a:hlinkClick r:id="rId5"/>
              </a:rPr>
              <a:t>2013 Results </a:t>
            </a:r>
            <a:r>
              <a:rPr lang="en-US" sz="2400" dirty="0">
                <a:hlinkClick r:id="rId5"/>
              </a:rPr>
              <a:t>8 States 15 Measures Win: 11 Loss: 4 Success Rate: 73%</a:t>
            </a:r>
          </a:p>
          <a:p>
            <a:r>
              <a:rPr lang="en-US" sz="2400" b="1" dirty="0">
                <a:hlinkClick r:id="rId5"/>
              </a:rPr>
              <a:t>2012 Results </a:t>
            </a:r>
            <a:r>
              <a:rPr lang="en-US" sz="2400" dirty="0">
                <a:hlinkClick r:id="rId5"/>
              </a:rPr>
              <a:t>17 States  62 Measures  Win: 49  Loss: 13 Success Rate: 79%</a:t>
            </a:r>
            <a:endParaRPr lang="en-US" altLang="en-US" sz="2400" dirty="0" smtClean="0"/>
          </a:p>
          <a:p>
            <a:pPr eaLnBrk="1" hangingPunct="1"/>
            <a:endParaRPr lang="en-US" altLang="en-US" dirty="0"/>
          </a:p>
          <a:p>
            <a:pPr eaLnBrk="1" hangingPunct="1"/>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 Michael Saint</a:t>
            </a:r>
          </a:p>
          <a:p>
            <a:pPr lvl="1"/>
            <a:r>
              <a:rPr lang="en-US" dirty="0" smtClean="0"/>
              <a:t>Chairman</a:t>
            </a:r>
          </a:p>
          <a:p>
            <a:pPr lvl="1"/>
            <a:r>
              <a:rPr lang="en-US" dirty="0" smtClean="0"/>
              <a:t>Saint Consulting Group</a:t>
            </a:r>
          </a:p>
          <a:p>
            <a:pPr lvl="1"/>
            <a:r>
              <a:rPr lang="en-US" dirty="0" err="1" smtClean="0"/>
              <a:t>www.tscg.biz</a:t>
            </a:r>
            <a:endParaRPr lang="en-US" dirty="0" smtClean="0"/>
          </a:p>
          <a:p>
            <a:pPr lvl="1"/>
            <a:r>
              <a:rPr lang="en-US" dirty="0" smtClean="0"/>
              <a:t>615-207-8065</a:t>
            </a:r>
          </a:p>
          <a:p>
            <a:pPr lvl="1"/>
            <a:r>
              <a:rPr lang="en-US" dirty="0" err="1" smtClean="0"/>
              <a:t>Msaint@tscg.biz</a:t>
            </a:r>
            <a:endParaRPr lang="en-US" dirty="0" smtClean="0"/>
          </a:p>
          <a:p>
            <a:pPr lvl="1"/>
            <a:endParaRPr lang="en-US" dirty="0"/>
          </a:p>
          <a:p>
            <a:pPr lvl="1"/>
            <a:endParaRPr lang="en-US" dirty="0" smtClean="0"/>
          </a:p>
          <a:p>
            <a:pPr marL="457200" lvl="1" indent="0">
              <a:buNone/>
            </a:pPr>
            <a:endParaRPr lang="en-US" dirty="0"/>
          </a:p>
        </p:txBody>
      </p:sp>
    </p:spTree>
    <p:extLst>
      <p:ext uri="{BB962C8B-B14F-4D97-AF65-F5344CB8AC3E}">
        <p14:creationId xmlns:p14="http://schemas.microsoft.com/office/powerpoint/2010/main" val="18900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Atlanta Opposition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2201" y="1600200"/>
            <a:ext cx="4239598" cy="4525963"/>
          </a:xfrm>
        </p:spPr>
      </p:pic>
    </p:spTree>
    <p:extLst>
      <p:ext uri="{BB962C8B-B14F-4D97-AF65-F5344CB8AC3E}">
        <p14:creationId xmlns:p14="http://schemas.microsoft.com/office/powerpoint/2010/main" val="1627860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tLang="en-US"/>
              <a:t>Four Types of Opposition</a:t>
            </a:r>
          </a:p>
        </p:txBody>
      </p:sp>
      <p:sp>
        <p:nvSpPr>
          <p:cNvPr id="3" name="Content Placeholder 2"/>
          <p:cNvSpPr>
            <a:spLocks noGrp="1"/>
          </p:cNvSpPr>
          <p:nvPr>
            <p:ph idx="1"/>
          </p:nvPr>
        </p:nvSpPr>
        <p:spPr/>
        <p:txBody>
          <a:bodyPr/>
          <a:lstStyle/>
          <a:p>
            <a:pPr eaLnBrk="1" hangingPunct="1">
              <a:defRPr/>
            </a:pPr>
            <a:r>
              <a:rPr lang="en-US" dirty="0" smtClean="0"/>
              <a:t>Financial</a:t>
            </a:r>
          </a:p>
          <a:p>
            <a:pPr lvl="1" eaLnBrk="1" hangingPunct="1">
              <a:defRPr/>
            </a:pPr>
            <a:r>
              <a:rPr lang="en-US" dirty="0" smtClean="0"/>
              <a:t>NIMBY’s</a:t>
            </a:r>
          </a:p>
          <a:p>
            <a:pPr lvl="1" eaLnBrk="1" hangingPunct="1">
              <a:defRPr/>
            </a:pPr>
            <a:r>
              <a:rPr lang="en-US" dirty="0" smtClean="0"/>
              <a:t>Competitors</a:t>
            </a:r>
          </a:p>
          <a:p>
            <a:pPr lvl="1" eaLnBrk="1" hangingPunct="1">
              <a:defRPr/>
            </a:pPr>
            <a:r>
              <a:rPr lang="en-US" dirty="0" smtClean="0"/>
              <a:t>Unions</a:t>
            </a:r>
          </a:p>
          <a:p>
            <a:pPr lvl="1" eaLnBrk="1" hangingPunct="1">
              <a:defRPr/>
            </a:pPr>
            <a:endParaRPr lang="en-US" dirty="0" smtClean="0"/>
          </a:p>
          <a:p>
            <a:pPr eaLnBrk="1" hangingPunct="1">
              <a:defRPr/>
            </a:pPr>
            <a:r>
              <a:rPr lang="en-US" dirty="0" smtClean="0"/>
              <a:t>Ideological</a:t>
            </a:r>
          </a:p>
          <a:p>
            <a:pPr lvl="1" eaLnBrk="1" hangingPunct="1">
              <a:defRPr/>
            </a:pPr>
            <a:r>
              <a:rPr lang="en-US" dirty="0" smtClean="0"/>
              <a:t>Environmentalists, Tea Party/Tax groups</a:t>
            </a:r>
          </a:p>
          <a:p>
            <a:pPr marL="457200" lvl="1" indent="0" eaLnBrk="1" hangingPunct="1">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l" eaLnBrk="1" hangingPunct="1"/>
            <a:r>
              <a:rPr lang="en-US" altLang="en-US" dirty="0" smtClean="0"/>
              <a:t>Mass Transit</a:t>
            </a:r>
            <a:r>
              <a:rPr lang="en-US" altLang="en-US" dirty="0"/>
              <a:t>, </a:t>
            </a:r>
            <a:r>
              <a:rPr lang="en-US" altLang="en-US" i="1" dirty="0"/>
              <a:t>Status Quo Ante:</a:t>
            </a:r>
          </a:p>
        </p:txBody>
      </p:sp>
      <p:sp>
        <p:nvSpPr>
          <p:cNvPr id="15362" name="Content Placeholder 2"/>
          <p:cNvSpPr>
            <a:spLocks noGrp="1"/>
          </p:cNvSpPr>
          <p:nvPr>
            <p:ph idx="1"/>
          </p:nvPr>
        </p:nvSpPr>
        <p:spPr/>
        <p:txBody>
          <a:bodyPr/>
          <a:lstStyle/>
          <a:p>
            <a:pPr eaLnBrk="1" hangingPunct="1">
              <a:lnSpc>
                <a:spcPct val="80000"/>
              </a:lnSpc>
            </a:pPr>
            <a:r>
              <a:rPr lang="en-US" altLang="en-US" sz="2400"/>
              <a:t>A contentious issue - strong opinions on both sides.</a:t>
            </a:r>
          </a:p>
          <a:p>
            <a:pPr eaLnBrk="1" hangingPunct="1">
              <a:lnSpc>
                <a:spcPct val="80000"/>
              </a:lnSpc>
              <a:buFont typeface="Arial" charset="0"/>
              <a:buNone/>
            </a:pPr>
            <a:endParaRPr lang="en-US" altLang="en-US" sz="2400"/>
          </a:p>
          <a:p>
            <a:pPr eaLnBrk="1" hangingPunct="1">
              <a:lnSpc>
                <a:spcPct val="80000"/>
              </a:lnSpc>
            </a:pPr>
            <a:r>
              <a:rPr lang="en-US" altLang="en-US" sz="2400"/>
              <a:t>Natural allies are disparate, usually not well-funded, don’t always agree with each other.</a:t>
            </a:r>
          </a:p>
          <a:p>
            <a:pPr eaLnBrk="1" hangingPunct="1">
              <a:lnSpc>
                <a:spcPct val="80000"/>
              </a:lnSpc>
            </a:pPr>
            <a:endParaRPr lang="en-US" altLang="en-US" sz="2400"/>
          </a:p>
          <a:p>
            <a:pPr eaLnBrk="1" hangingPunct="1">
              <a:lnSpc>
                <a:spcPct val="80000"/>
              </a:lnSpc>
            </a:pPr>
            <a:r>
              <a:rPr lang="en-US" altLang="en-US" sz="2400"/>
              <a:t>Natural opponents are unified, well-funded.</a:t>
            </a:r>
          </a:p>
          <a:p>
            <a:pPr eaLnBrk="1" hangingPunct="1">
              <a:lnSpc>
                <a:spcPct val="80000"/>
              </a:lnSpc>
              <a:buFont typeface="Arial" charset="0"/>
              <a:buNone/>
            </a:pPr>
            <a:endParaRPr lang="en-US" altLang="en-US" sz="2400"/>
          </a:p>
          <a:p>
            <a:pPr eaLnBrk="1" hangingPunct="1">
              <a:lnSpc>
                <a:spcPct val="80000"/>
              </a:lnSpc>
            </a:pPr>
            <a:r>
              <a:rPr lang="en-US" altLang="en-US" sz="2400"/>
              <a:t>A myriad of hurdles “built-in” to the process.</a:t>
            </a:r>
          </a:p>
          <a:p>
            <a:pPr eaLnBrk="1" hangingPunct="1">
              <a:lnSpc>
                <a:spcPct val="80000"/>
              </a:lnSpc>
              <a:buFont typeface="Arial" charset="0"/>
              <a:buNone/>
            </a:pPr>
            <a:endParaRPr lang="en-US" altLang="en-US" sz="2400"/>
          </a:p>
          <a:p>
            <a:pPr eaLnBrk="1" hangingPunct="1">
              <a:lnSpc>
                <a:spcPct val="80000"/>
              </a:lnSpc>
            </a:pPr>
            <a:r>
              <a:rPr lang="en-US" altLang="en-US" sz="2400"/>
              <a:t>Keys to success:</a:t>
            </a:r>
          </a:p>
          <a:p>
            <a:pPr lvl="1" eaLnBrk="1" hangingPunct="1">
              <a:lnSpc>
                <a:spcPct val="80000"/>
              </a:lnSpc>
            </a:pPr>
            <a:r>
              <a:rPr lang="en-US" altLang="en-US" sz="1800"/>
              <a:t>well-planned, carefully executed campaign: message </a:t>
            </a:r>
            <a:r>
              <a:rPr lang="en-US" altLang="en-US" sz="1800" i="1"/>
              <a:t>and </a:t>
            </a:r>
            <a:r>
              <a:rPr lang="en-US" altLang="en-US" sz="1800"/>
              <a:t>action</a:t>
            </a:r>
          </a:p>
          <a:p>
            <a:pPr lvl="1" eaLnBrk="1" hangingPunct="1">
              <a:lnSpc>
                <a:spcPct val="80000"/>
              </a:lnSpc>
            </a:pPr>
            <a:r>
              <a:rPr lang="en-US" altLang="en-US" sz="1800"/>
              <a:t>Unification of stakeholders</a:t>
            </a:r>
          </a:p>
          <a:p>
            <a:pPr lvl="1" eaLnBrk="1" hangingPunct="1">
              <a:lnSpc>
                <a:spcPct val="80000"/>
              </a:lnSpc>
            </a:pPr>
            <a:r>
              <a:rPr lang="en-US" altLang="en-US" sz="1800"/>
              <a:t>Getting out the vote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32769"/>
            <a:ext cx="9144000" cy="2091531"/>
          </a:xfrm>
        </p:spPr>
        <p:txBody>
          <a:bodyPr>
            <a:normAutofit lnSpcReduction="10000"/>
          </a:bodyPr>
          <a:lstStyle/>
          <a:p>
            <a:pPr marL="0" indent="0" algn="ctr">
              <a:buNone/>
            </a:pPr>
            <a:r>
              <a:rPr lang="en-US" sz="6000" dirty="0"/>
              <a:t>72%</a:t>
            </a:r>
          </a:p>
          <a:p>
            <a:pPr marL="0" indent="0" algn="ctr">
              <a:buNone/>
            </a:pPr>
            <a:r>
              <a:rPr lang="en-US" dirty="0" smtClean="0"/>
              <a:t>Believe </a:t>
            </a:r>
            <a:r>
              <a:rPr lang="en-US" dirty="0"/>
              <a:t>their communities are over-developed </a:t>
            </a:r>
            <a:endParaRPr lang="en-US" dirty="0" smtClean="0"/>
          </a:p>
          <a:p>
            <a:pPr marL="0" indent="0" algn="ctr">
              <a:buNone/>
            </a:pPr>
            <a:r>
              <a:rPr lang="en-US" dirty="0" smtClean="0"/>
              <a:t>or fine just </a:t>
            </a:r>
            <a:r>
              <a:rPr lang="en-US" dirty="0"/>
              <a:t>the way they are.</a:t>
            </a:r>
            <a:r>
              <a:rPr lang="en-US" sz="1800"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9086" y="5417819"/>
            <a:ext cx="1514864" cy="270512"/>
          </a:xfrm>
          <a:prstGeom prst="rect">
            <a:avLst/>
          </a:prstGeom>
          <a:noFill/>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4568" b="36256"/>
          <a:stretch/>
        </p:blipFill>
        <p:spPr>
          <a:xfrm>
            <a:off x="0" y="3924300"/>
            <a:ext cx="9144000" cy="1060450"/>
          </a:xfrm>
          <a:prstGeom prst="rect">
            <a:avLst/>
          </a:prstGeom>
        </p:spPr>
      </p:pic>
    </p:spTree>
    <p:extLst>
      <p:ext uri="{BB962C8B-B14F-4D97-AF65-F5344CB8AC3E}">
        <p14:creationId xmlns:p14="http://schemas.microsoft.com/office/powerpoint/2010/main" val="82247463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BRT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450130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rgbClr val="FEFDFD">
                <a:tint val="45000"/>
                <a:satMod val="400000"/>
              </a:srgbClr>
            </a:duotone>
          </a:blip>
          <a:srcRect l="1074" t="8101"/>
          <a:stretch/>
        </p:blipFill>
        <p:spPr>
          <a:xfrm>
            <a:off x="-7620" y="857250"/>
            <a:ext cx="9151620" cy="1844040"/>
          </a:xfrm>
          <a:prstGeom prst="rect">
            <a:avLst/>
          </a:prstGeom>
          <a:solidFill>
            <a:schemeClr val="bg1"/>
          </a:solidFill>
        </p:spPr>
      </p:pic>
      <p:sp>
        <p:nvSpPr>
          <p:cNvPr id="5" name="TextBox 4"/>
          <p:cNvSpPr txBox="1"/>
          <p:nvPr/>
        </p:nvSpPr>
        <p:spPr>
          <a:xfrm>
            <a:off x="0" y="3166110"/>
            <a:ext cx="9151620" cy="1661993"/>
          </a:xfrm>
          <a:prstGeom prst="rect">
            <a:avLst/>
          </a:prstGeom>
          <a:noFill/>
        </p:spPr>
        <p:txBody>
          <a:bodyPr wrap="square" rtlCol="0">
            <a:spAutoFit/>
          </a:bodyPr>
          <a:lstStyle/>
          <a:p>
            <a:pPr algn="ctr"/>
            <a:r>
              <a:rPr lang="en-US" sz="6000" dirty="0"/>
              <a:t>18%</a:t>
            </a:r>
          </a:p>
          <a:p>
            <a:pPr algn="ctr"/>
            <a:r>
              <a:rPr lang="en-US" sz="2100" dirty="0"/>
              <a:t>Have actively opposed a real estate </a:t>
            </a:r>
          </a:p>
          <a:p>
            <a:pPr algn="ctr"/>
            <a:r>
              <a:rPr lang="en-US" sz="2100" dirty="0"/>
              <a:t>development project in their community.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9086" y="5417819"/>
            <a:ext cx="1514864" cy="270512"/>
          </a:xfrm>
          <a:prstGeom prst="rect">
            <a:avLst/>
          </a:prstGeom>
          <a:noFill/>
        </p:spPr>
      </p:pic>
    </p:spTree>
    <p:extLst>
      <p:ext uri="{BB962C8B-B14F-4D97-AF65-F5344CB8AC3E}">
        <p14:creationId xmlns:p14="http://schemas.microsoft.com/office/powerpoint/2010/main" val="117903616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TotalTime>
  <Words>1591</Words>
  <Application>Microsoft Macintosh PowerPoint</Application>
  <PresentationFormat>On-screen Show (4:3)</PresentationFormat>
  <Paragraphs>233</Paragraphs>
  <Slides>30</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ＭＳ Ｐゴシック</vt:lpstr>
      <vt:lpstr>Arial</vt:lpstr>
      <vt:lpstr>Office Theme</vt:lpstr>
      <vt:lpstr>  Mass Transit for  Greater Nashville   Nov. 9, 2016 </vt:lpstr>
      <vt:lpstr>PowerPoint Presentation</vt:lpstr>
      <vt:lpstr>Mass Transit In Trouble</vt:lpstr>
      <vt:lpstr>Atlanta Opposition</vt:lpstr>
      <vt:lpstr>Four Types of Opposition</vt:lpstr>
      <vt:lpstr>Mass Transit, Status Quo Ante:</vt:lpstr>
      <vt:lpstr>PowerPoint Presentation</vt:lpstr>
      <vt:lpstr>Cleveland BRT</vt:lpstr>
      <vt:lpstr>PowerPoint Presentation</vt:lpstr>
      <vt:lpstr>Most Likely Opponents to New Development </vt:lpstr>
      <vt:lpstr>Most Likely Supporters  of New Development</vt:lpstr>
      <vt:lpstr>What about Rail, specifically?</vt:lpstr>
      <vt:lpstr>What about Rail, specifically?</vt:lpstr>
      <vt:lpstr>Case Study: Honolulu, Hawaii</vt:lpstr>
      <vt:lpstr>Honolulu Rail</vt:lpstr>
      <vt:lpstr>Case Study: Honolulu, Hawaii</vt:lpstr>
      <vt:lpstr>Case Study: Honolulu, Hawaii</vt:lpstr>
      <vt:lpstr>Case Study: Honolulu, Hawaii</vt:lpstr>
      <vt:lpstr>Case Study: Honolulu, Hawaii</vt:lpstr>
      <vt:lpstr>Case Study: Honolulu, Hawaii</vt:lpstr>
      <vt:lpstr>Building Support: A “Road Map”</vt:lpstr>
      <vt:lpstr>PowerPoint Presentation</vt:lpstr>
      <vt:lpstr>PowerPoint Presentation</vt:lpstr>
      <vt:lpstr>Need Public Private Partnership</vt:lpstr>
      <vt:lpstr>Using Digital Techniques I</vt:lpstr>
      <vt:lpstr>Using Digital Techniques II</vt:lpstr>
      <vt:lpstr>Using Digital Techniques III</vt:lpstr>
      <vt:lpstr>Using Digital techniques IV</vt:lpstr>
      <vt:lpstr>Some Parting Thoughts</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Transit for  Greater Nashville</dc:title>
  <dc:creator>Patrick Fox</dc:creator>
  <cp:lastModifiedBy>Mike Saint</cp:lastModifiedBy>
  <cp:revision>18</cp:revision>
  <cp:lastPrinted>2016-11-07T18:51:03Z</cp:lastPrinted>
  <dcterms:created xsi:type="dcterms:W3CDTF">2015-10-29T21:13:19Z</dcterms:created>
  <dcterms:modified xsi:type="dcterms:W3CDTF">2016-11-07T21:12:40Z</dcterms:modified>
</cp:coreProperties>
</file>