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3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93" r:id="rId4"/>
    <p:sldId id="386" r:id="rId5"/>
    <p:sldId id="397" r:id="rId6"/>
    <p:sldId id="409" r:id="rId7"/>
    <p:sldId id="410" r:id="rId8"/>
    <p:sldId id="411" r:id="rId9"/>
    <p:sldId id="412" r:id="rId10"/>
    <p:sldId id="295" r:id="rId11"/>
    <p:sldId id="344" r:id="rId12"/>
    <p:sldId id="373" r:id="rId13"/>
    <p:sldId id="404" r:id="rId14"/>
    <p:sldId id="340" r:id="rId15"/>
    <p:sldId id="379" r:id="rId16"/>
    <p:sldId id="405" r:id="rId17"/>
    <p:sldId id="406" r:id="rId18"/>
    <p:sldId id="407" r:id="rId19"/>
    <p:sldId id="408" r:id="rId20"/>
    <p:sldId id="331" r:id="rId21"/>
    <p:sldId id="391" r:id="rId22"/>
    <p:sldId id="367" r:id="rId23"/>
    <p:sldId id="304" r:id="rId24"/>
  </p:sldIdLst>
  <p:sldSz cx="9144000" cy="5143500" type="screen16x9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5">
          <p15:clr>
            <a:srgbClr val="A4A3A4"/>
          </p15:clr>
        </p15:guide>
        <p15:guide id="2" pos="2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iyeoba, Taiwo" initials="JT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8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4" autoAdjust="0"/>
    <p:restoredTop sz="94673" autoAdjust="0"/>
  </p:normalViewPr>
  <p:slideViewPr>
    <p:cSldViewPr snapToGrid="0" showGuides="1">
      <p:cViewPr>
        <p:scale>
          <a:sx n="60" d="100"/>
          <a:sy n="60" d="100"/>
        </p:scale>
        <p:origin x="411" y="545"/>
      </p:cViewPr>
      <p:guideLst>
        <p:guide orient="horz" pos="1625"/>
        <p:guide pos="29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3408"/>
    </p:cViewPr>
  </p:sorterViewPr>
  <p:notesViewPr>
    <p:cSldViewPr snapToGrid="0" showGuides="1">
      <p:cViewPr varScale="1">
        <p:scale>
          <a:sx n="85" d="100"/>
          <a:sy n="85" d="100"/>
        </p:scale>
        <p:origin x="-3024" y="-84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687F9F-5677-4E6E-A158-1F9CDE3A2E6F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2E649E-2114-4EBF-9FDD-153B7E49D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71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C9E35-BCFC-4761-85C7-4D278AA0CD4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767"/>
            <a:ext cx="5607050" cy="41559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FEC68-9CCD-4B21-BD61-2569F35C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4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1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51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22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28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3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5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 is a business issue, a political issue,</a:t>
            </a:r>
            <a:r>
              <a:rPr lang="en-US" baseline="0" dirty="0" smtClean="0"/>
              <a:t> a media issue, a personal issue, a financial issue, a community issue.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28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80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62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53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53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FEC68-9CCD-4B21-BD61-2569F35CDE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66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ginning Logo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39001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1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9001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 Architecture, Inc., all rights reserved.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39001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6" name="Freeform 6"/>
          <p:cNvSpPr>
            <a:spLocks noEditPoints="1"/>
          </p:cNvSpPr>
          <p:nvPr/>
        </p:nvSpPr>
        <p:spPr bwMode="auto">
          <a:xfrm>
            <a:off x="4032678" y="2274095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39001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4032678" y="2274095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39001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9" name="Freeform 6"/>
          <p:cNvSpPr>
            <a:spLocks noEditPoints="1"/>
          </p:cNvSpPr>
          <p:nvPr/>
        </p:nvSpPr>
        <p:spPr bwMode="auto">
          <a:xfrm>
            <a:off x="4032678" y="2274095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"/>
          <p:cNvSpPr>
            <a:spLocks noEditPoints="1"/>
          </p:cNvSpPr>
          <p:nvPr userDrawn="1"/>
        </p:nvSpPr>
        <p:spPr bwMode="auto">
          <a:xfrm>
            <a:off x="4032678" y="2274095"/>
            <a:ext cx="1078649" cy="595313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7221945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19370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_two_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2"/>
            <a:ext cx="4627659" cy="257175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6" y="2833690"/>
            <a:ext cx="2012951" cy="1854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0" b="1" kern="1200" spc="-300" dirty="0">
                <a:ln>
                  <a:solidFill>
                    <a:schemeClr val="accent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56007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2143572" y="3335966"/>
            <a:ext cx="5875965" cy="1113745"/>
          </a:xfrm>
        </p:spPr>
        <p:txBody>
          <a:bodyPr anchor="b"/>
          <a:lstStyle>
            <a:lvl1pPr>
              <a:lnSpc>
                <a:spcPts val="34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10600" y="0"/>
            <a:ext cx="533400" cy="2571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610600" y="2571750"/>
            <a:ext cx="5334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5" hasCustomPrompt="1"/>
          </p:nvPr>
        </p:nvSpPr>
        <p:spPr>
          <a:xfrm>
            <a:off x="4699000" y="-2"/>
            <a:ext cx="3911600" cy="2571751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19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Sub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8604249" cy="51435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2379665"/>
            <a:ext cx="539750" cy="276383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379664"/>
            <a:ext cx="8604250" cy="1794907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4168164"/>
            <a:ext cx="8604251" cy="707886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Sub Click Here To Edit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97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Sub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1"/>
            <a:ext cx="8604251" cy="23796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2379664"/>
            <a:ext cx="539750" cy="276383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2379664"/>
            <a:ext cx="8604250" cy="1794907"/>
          </a:xfrm>
        </p:spPr>
        <p:txBody>
          <a:bodyPr lIns="457200" tIns="457200" rIns="457200" bIns="45720"/>
          <a:lstStyle>
            <a:lvl1pPr>
              <a:lnSpc>
                <a:spcPts val="34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4168164"/>
            <a:ext cx="8604251" cy="707886"/>
          </a:xfrm>
          <a:prstGeom prst="rect">
            <a:avLst/>
          </a:prstGeom>
        </p:spPr>
        <p:txBody>
          <a:bodyPr lIns="4572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Sub Click Here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39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039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wo Ble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6560288" cy="4491531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602818" y="1"/>
            <a:ext cx="2541181" cy="4491531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157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hree Ble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6560288" cy="4491531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6602818" y="1"/>
            <a:ext cx="2541181" cy="2771773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602818" y="2809875"/>
            <a:ext cx="2541181" cy="1695451"/>
          </a:xfrm>
          <a:prstGeom prst="rect">
            <a:avLst/>
          </a:prstGeom>
          <a:solidFill>
            <a:schemeClr val="accent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19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1"/>
            <a:ext cx="4840287" cy="237966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2419455"/>
            <a:ext cx="4840286" cy="27240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4760914"/>
            <a:ext cx="4303714" cy="3825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6"/>
            <a:ext cx="4309593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2" y="139701"/>
            <a:ext cx="4303713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66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5" y="-1"/>
            <a:ext cx="4840287" cy="5143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6"/>
            <a:ext cx="4309593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2" y="139701"/>
            <a:ext cx="4303713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59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04800" y="997146"/>
            <a:ext cx="8077200" cy="1403461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>
              <a:defRPr sz="2000"/>
            </a:lvl1pPr>
            <a:lvl2pPr marL="365760" indent="-182880">
              <a:buFont typeface="Wingdings" panose="05000000000000000000" pitchFamily="2" charset="2"/>
              <a:buChar char="ü"/>
              <a:defRPr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316123" y="139701"/>
            <a:ext cx="8066180" cy="873125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610600" y="0"/>
            <a:ext cx="533400" cy="2571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610600" y="2571750"/>
            <a:ext cx="5334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583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57200" y="997146"/>
            <a:ext cx="8305800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468314" y="139701"/>
            <a:ext cx="8294469" cy="873125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2" y="3572975"/>
            <a:ext cx="2819400" cy="157321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5764800" y="3572975"/>
            <a:ext cx="2813050" cy="1573212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3572975"/>
            <a:ext cx="503150" cy="1573212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2882401" y="3572975"/>
            <a:ext cx="2819400" cy="157321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3569006"/>
            <a:ext cx="457200" cy="1581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29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4" y="1"/>
            <a:ext cx="4300537" cy="4760913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" y="1"/>
            <a:ext cx="4303713" cy="23796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2379665"/>
            <a:ext cx="539750" cy="2381249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" y="4760914"/>
            <a:ext cx="4303713" cy="38252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21945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17021" y="2576512"/>
            <a:ext cx="4178755" cy="1504950"/>
          </a:xfrm>
        </p:spPr>
        <p:txBody>
          <a:bodyPr anchor="ctr"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 smtClean="0"/>
              <a:t>Click here to edit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19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Header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5"/>
            <a:ext cx="9156492" cy="1296522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4000" cy="873125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379664"/>
            <a:ext cx="9144000" cy="276383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213650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Header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5"/>
            <a:ext cx="9156492" cy="1296522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400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2379664"/>
            <a:ext cx="9144000" cy="276383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1771222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" y="958741"/>
            <a:ext cx="4303713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 smtClean="0"/>
              <a:t>Subheader</a:t>
            </a:r>
            <a:endParaRPr lang="en-US" dirty="0" smtClean="0"/>
          </a:p>
          <a:p>
            <a:pPr marL="0" lvl="0"/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564035"/>
            <a:ext cx="4315468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" y="139701"/>
            <a:ext cx="4303713" cy="873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5" y="-1"/>
            <a:ext cx="4840287" cy="5143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091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4" y="1"/>
            <a:ext cx="4840287" cy="237966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3" y="2419455"/>
            <a:ext cx="4840286" cy="27240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4760914"/>
            <a:ext cx="4303714" cy="3825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" y="958741"/>
            <a:ext cx="4303713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 smtClean="0"/>
              <a:t>Subheader</a:t>
            </a:r>
            <a:endParaRPr lang="en-US" dirty="0" smtClean="0"/>
          </a:p>
          <a:p>
            <a:pPr marL="0" lvl="0"/>
            <a:endParaRPr lang="en-US" dirty="0" smtClean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564035"/>
            <a:ext cx="4315468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2" y="139701"/>
            <a:ext cx="4303713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84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958741"/>
            <a:ext cx="8604250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 smtClean="0"/>
              <a:t>Subheader</a:t>
            </a:r>
            <a:endParaRPr lang="en-US" dirty="0" smtClean="0"/>
          </a:p>
          <a:p>
            <a:pPr marL="0" lvl="0"/>
            <a:endParaRPr lang="en-US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564035"/>
            <a:ext cx="861600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860425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2379664"/>
            <a:ext cx="539750" cy="2763836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05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958741"/>
            <a:ext cx="9143264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 smtClean="0"/>
              <a:t>Subheader</a:t>
            </a:r>
            <a:endParaRPr lang="en-US" dirty="0" smtClean="0"/>
          </a:p>
          <a:p>
            <a:pPr marL="0" lvl="0"/>
            <a:endParaRPr lang="en-US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1564035"/>
            <a:ext cx="915575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3264" cy="873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40850" y="3570288"/>
            <a:ext cx="503150" cy="1573212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2" y="3570288"/>
            <a:ext cx="4303713" cy="157321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4342776" y="3570288"/>
            <a:ext cx="4261474" cy="1573212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10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35702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415191"/>
            <a:ext cx="9144000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 smtClean="0"/>
              <a:t>Subheader</a:t>
            </a:r>
            <a:endParaRPr lang="en-US" dirty="0" smtClean="0"/>
          </a:p>
          <a:p>
            <a:pPr marL="0" lvl="0"/>
            <a:endParaRPr lang="en-US" dirty="0" smtClean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0" y="3594766"/>
            <a:ext cx="914400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5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 Content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6416588" cy="357028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4415191"/>
            <a:ext cx="4572000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1600" b="0" dirty="0" smtClean="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 smtClean="0"/>
              <a:t>Subheader</a:t>
            </a:r>
            <a:endParaRPr lang="en-US" dirty="0" smtClean="0"/>
          </a:p>
          <a:p>
            <a:pPr marL="0" lvl="0"/>
            <a:endParaRPr lang="en-US" dirty="0" smtClean="0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4572000" y="3594766"/>
            <a:ext cx="4572000" cy="873125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6453188" y="0"/>
            <a:ext cx="2690812" cy="3570288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</a:p>
        </p:txBody>
      </p:sp>
    </p:spTree>
    <p:extLst>
      <p:ext uri="{BB962C8B-B14F-4D97-AF65-F5344CB8AC3E}">
        <p14:creationId xmlns:p14="http://schemas.microsoft.com/office/powerpoint/2010/main" val="3046001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2" y="1312863"/>
            <a:ext cx="2124075" cy="23891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2" y="3811057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7" y="1312863"/>
            <a:ext cx="2124075" cy="23891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2" y="1312863"/>
            <a:ext cx="2124075" cy="23891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7" y="1312863"/>
            <a:ext cx="2124075" cy="23891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7" y="3811057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2" y="3811057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7" y="3811057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4000" cy="87312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4771369"/>
            <a:ext cx="9144000" cy="37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64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771369"/>
            <a:ext cx="9144000" cy="37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3" y="1312864"/>
            <a:ext cx="1179724" cy="132696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8160" y="2777388"/>
            <a:ext cx="1279221" cy="111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0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Last Name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1637558" y="1312864"/>
            <a:ext cx="1179724" cy="132696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3145573" y="1312864"/>
            <a:ext cx="1179724" cy="132696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4653588" y="1312864"/>
            <a:ext cx="1179724" cy="132696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4000" cy="87312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6161603" y="1312864"/>
            <a:ext cx="1179724" cy="132696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42" hasCustomPrompt="1"/>
          </p:nvPr>
        </p:nvSpPr>
        <p:spPr>
          <a:xfrm>
            <a:off x="7669616" y="1312864"/>
            <a:ext cx="1179724" cy="132696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623005" y="2777388"/>
            <a:ext cx="1279221" cy="111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0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Last Name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3157607" y="2777388"/>
            <a:ext cx="1279221" cy="111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0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Last Name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699000" y="2777388"/>
            <a:ext cx="1279221" cy="111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0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Last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6162040" y="2777388"/>
            <a:ext cx="1279221" cy="111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0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Last Name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680739" y="2777388"/>
            <a:ext cx="1279221" cy="1110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0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Last Name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04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03715" y="-1"/>
            <a:ext cx="4300537" cy="237966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3" name="Picture Placeholder 5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379664"/>
            <a:ext cx="2152650" cy="2763837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455744" y="3630494"/>
            <a:ext cx="4688256" cy="707886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5" name="Picture Placeholder 53"/>
          <p:cNvSpPr>
            <a:spLocks noGrp="1"/>
          </p:cNvSpPr>
          <p:nvPr>
            <p:ph type="pic" sz="quarter" idx="18" hasCustomPrompt="1"/>
          </p:nvPr>
        </p:nvSpPr>
        <p:spPr>
          <a:xfrm>
            <a:off x="2152652" y="2379664"/>
            <a:ext cx="2151063" cy="2763836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" y="1"/>
            <a:ext cx="4303713" cy="23796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 hasCustomPrompt="1"/>
          </p:nvPr>
        </p:nvSpPr>
        <p:spPr>
          <a:xfrm>
            <a:off x="4455744" y="2533346"/>
            <a:ext cx="4688256" cy="1108945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/>
            </a:lvl1pPr>
          </a:lstStyle>
          <a:p>
            <a:r>
              <a:rPr lang="en-US" dirty="0" smtClean="0"/>
              <a:t>Click here to edit header</a:t>
            </a:r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1" name="Freeform 6"/>
          <p:cNvSpPr>
            <a:spLocks noChangeAspect="1" noEditPoints="1"/>
          </p:cNvSpPr>
          <p:nvPr userDrawn="1"/>
        </p:nvSpPr>
        <p:spPr bwMode="auto">
          <a:xfrm>
            <a:off x="4708768" y="4469294"/>
            <a:ext cx="541460" cy="298835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6C6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221945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33169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2" y="1035550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2" y="2588685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7" y="1035550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2" y="1035550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7" y="1035550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7" y="2588685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2" y="2588685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7" y="2588685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41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2" y="3106988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2" y="4660123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43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7" y="3106988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2" y="3106988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7" y="3106988"/>
            <a:ext cx="2124075" cy="152455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7" y="4660123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2" y="4660123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7" y="4660123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1"/>
            <a:ext cx="9144000" cy="87312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994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29542" y="142875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29542" y="203517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35" hasCustomPrompt="1"/>
          </p:nvPr>
        </p:nvSpPr>
        <p:spPr>
          <a:xfrm>
            <a:off x="2383157" y="142875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36" hasCustomPrompt="1"/>
          </p:nvPr>
        </p:nvSpPr>
        <p:spPr>
          <a:xfrm>
            <a:off x="4636772" y="142875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37" hasCustomPrompt="1"/>
          </p:nvPr>
        </p:nvSpPr>
        <p:spPr>
          <a:xfrm>
            <a:off x="6890387" y="142875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2383157" y="203517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636772" y="203517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890387" y="2035176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41" hasCustomPrompt="1"/>
          </p:nvPr>
        </p:nvSpPr>
        <p:spPr>
          <a:xfrm>
            <a:off x="129542" y="2522891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129542" y="4415191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43" hasCustomPrompt="1"/>
          </p:nvPr>
        </p:nvSpPr>
        <p:spPr>
          <a:xfrm>
            <a:off x="2383157" y="2522891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44" hasCustomPrompt="1"/>
          </p:nvPr>
        </p:nvSpPr>
        <p:spPr>
          <a:xfrm>
            <a:off x="4636772" y="2522891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45" hasCustomPrompt="1"/>
          </p:nvPr>
        </p:nvSpPr>
        <p:spPr>
          <a:xfrm>
            <a:off x="6890387" y="2522891"/>
            <a:ext cx="2124075" cy="186372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 smtClean="0"/>
              <a:t>Portrait</a:t>
            </a:r>
            <a:endParaRPr lang="en-US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2383157" y="4415191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4636772" y="4415191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890387" y="4415191"/>
            <a:ext cx="21240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0" baseline="0" dirty="0" smtClean="0"/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0" y="4771369"/>
            <a:ext cx="9144000" cy="37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42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4530406"/>
            <a:ext cx="8604250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530406"/>
            <a:ext cx="8604250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4530406"/>
            <a:ext cx="8604250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530406"/>
            <a:ext cx="8604250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530406"/>
            <a:ext cx="8604250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1572" y="-794"/>
            <a:ext cx="4222903" cy="23796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Portrait</a:t>
            </a:r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237966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Portrait</a:t>
            </a:r>
            <a:endParaRPr lang="en-US" dirty="0"/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91870" y="2418069"/>
            <a:ext cx="2072605" cy="211233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Portrait</a:t>
            </a:r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2" y="2418069"/>
            <a:ext cx="2152649" cy="211233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Portrait</a:t>
            </a:r>
            <a:endParaRPr lang="en-US" dirty="0"/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2095" y="2418069"/>
            <a:ext cx="2111618" cy="211233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Portrait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2418069"/>
            <a:ext cx="2110412" cy="211233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Portrait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530406"/>
            <a:ext cx="8604250" cy="613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58" hasCustomPrompt="1"/>
          </p:nvPr>
        </p:nvSpPr>
        <p:spPr>
          <a:xfrm>
            <a:off x="8604250" y="1"/>
            <a:ext cx="539750" cy="453040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0" y="4530406"/>
            <a:ext cx="9144000" cy="61309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0" y="4618567"/>
            <a:ext cx="2152650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55" hasCustomPrompt="1"/>
          </p:nvPr>
        </p:nvSpPr>
        <p:spPr>
          <a:xfrm>
            <a:off x="2152652" y="4618567"/>
            <a:ext cx="21494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56" hasCustomPrompt="1"/>
          </p:nvPr>
        </p:nvSpPr>
        <p:spPr>
          <a:xfrm>
            <a:off x="4302126" y="4618567"/>
            <a:ext cx="2151062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6453188" y="4618567"/>
            <a:ext cx="2151062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59" hasCustomPrompt="1"/>
          </p:nvPr>
        </p:nvSpPr>
        <p:spPr>
          <a:xfrm>
            <a:off x="2152652" y="395575"/>
            <a:ext cx="21494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6417525" y="395575"/>
            <a:ext cx="2149475" cy="2846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1500"/>
              </a:lnSpc>
              <a:spcBef>
                <a:spcPts val="0"/>
              </a:spcBef>
              <a:buNone/>
              <a:defRPr lang="en-US" sz="1400" b="1" baseline="0" dirty="0" smtClean="0">
                <a:solidFill>
                  <a:srgbClr val="FFFFFF"/>
                </a:solidFill>
              </a:defRPr>
            </a:lvl1pPr>
            <a:lvl2pPr marL="274320" indent="0">
              <a:buFont typeface="Arial" pitchFamily="34" charset="0"/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 smtClean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2458518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1"/>
            <a:ext cx="4303714" cy="47577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7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4342118" y="0"/>
            <a:ext cx="4801882" cy="4743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4760914"/>
            <a:ext cx="4303714" cy="38258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744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4" y="0"/>
            <a:ext cx="4803686" cy="237966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237966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2419452"/>
            <a:ext cx="2654212" cy="27240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2" y="2419452"/>
            <a:ext cx="2152649" cy="27240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8" y="2419452"/>
            <a:ext cx="2113206" cy="27240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6" y="2419453"/>
            <a:ext cx="2110412" cy="272404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19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4340314" y="2419452"/>
            <a:ext cx="4803686" cy="27240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9" hasCustomPrompt="1"/>
          </p:nvPr>
        </p:nvSpPr>
        <p:spPr>
          <a:xfrm>
            <a:off x="-3" y="0"/>
            <a:ext cx="4303716" cy="2379664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42" name="Picture Placeholder 14"/>
          <p:cNvSpPr>
            <a:spLocks noGrp="1"/>
          </p:cNvSpPr>
          <p:nvPr>
            <p:ph type="pic" sz="quarter" idx="39" hasCustomPrompt="1"/>
          </p:nvPr>
        </p:nvSpPr>
        <p:spPr>
          <a:xfrm>
            <a:off x="6489788" y="1"/>
            <a:ext cx="2654212" cy="23796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52" hasCustomPrompt="1"/>
          </p:nvPr>
        </p:nvSpPr>
        <p:spPr>
          <a:xfrm>
            <a:off x="2" y="2419454"/>
            <a:ext cx="2152649" cy="272404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53" hasCustomPrompt="1"/>
          </p:nvPr>
        </p:nvSpPr>
        <p:spPr>
          <a:xfrm>
            <a:off x="2190508" y="2419454"/>
            <a:ext cx="2113206" cy="272404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54" hasCustomPrompt="1"/>
          </p:nvPr>
        </p:nvSpPr>
        <p:spPr>
          <a:xfrm>
            <a:off x="4342777" y="-1"/>
            <a:ext cx="2110413" cy="2379663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85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roj Im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316920"/>
            <a:ext cx="8334954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smtClean="0"/>
              <a:t>Project Location</a:t>
            </a:r>
          </a:p>
          <a:p>
            <a:pPr marL="0" lvl="0"/>
            <a:endParaRPr lang="en-US" dirty="0" smtClean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497881"/>
            <a:ext cx="8334954" cy="873125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PROJECT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00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roj Im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09045" y="1316920"/>
            <a:ext cx="8334954" cy="605294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lang="en-US" sz="1600" b="0" i="1" dirty="0" smtClean="0">
                <a:solidFill>
                  <a:srgbClr val="FFFFFF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smtClean="0"/>
              <a:t>Project Location</a:t>
            </a:r>
          </a:p>
          <a:p>
            <a:pPr marL="0" lvl="0"/>
            <a:endParaRPr lang="en-US" dirty="0" smtClean="0"/>
          </a:p>
        </p:txBody>
      </p:sp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09045" y="497881"/>
            <a:ext cx="8334954" cy="873125"/>
          </a:xfrm>
        </p:spPr>
        <p:txBody>
          <a:bodyPr/>
          <a:lstStyle>
            <a:lvl1pPr algn="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PROJECT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03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8629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Layou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23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6453188" y="2379665"/>
            <a:ext cx="2151062" cy="238124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2152652" y="1"/>
            <a:ext cx="4294981" cy="237966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1"/>
            <a:ext cx="539750" cy="476091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12" y="-1"/>
            <a:ext cx="2152651" cy="5143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303713" y="4760914"/>
            <a:ext cx="2143918" cy="3825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2152652" y="4760913"/>
            <a:ext cx="2151063" cy="38617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/>
            </a:lvl1pPr>
          </a:lstStyle>
          <a:p>
            <a:r>
              <a:rPr lang="en-US" dirty="0" smtClean="0"/>
              <a:t>Picture or Color Block</a:t>
            </a:r>
          </a:p>
        </p:txBody>
      </p:sp>
      <p:sp>
        <p:nvSpPr>
          <p:cNvPr id="16" name="Freeform 6"/>
          <p:cNvSpPr>
            <a:spLocks noChangeAspect="1" noEditPoints="1"/>
          </p:cNvSpPr>
          <p:nvPr userDrawn="1"/>
        </p:nvSpPr>
        <p:spPr bwMode="auto">
          <a:xfrm>
            <a:off x="5416910" y="2902006"/>
            <a:ext cx="541460" cy="298835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rgbClr val="6C6F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221945" y="4951108"/>
            <a:ext cx="1905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300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© 2014 HDR, Inc.,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3626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ides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7" name="TextBox 26"/>
            <p:cNvSpPr txBox="1"/>
            <p:nvPr/>
          </p:nvSpPr>
          <p:spPr>
            <a:xfrm>
              <a:off x="819293" y="1189170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1.51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9293" y="2379663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0.21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293" y="3570280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1.09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20966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4.41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03713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0.29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53188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2.06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9293" y="4764613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2.39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52485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+mj-lt"/>
                </a:rPr>
                <a:t>2.65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819293" y="1189170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1.51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819293" y="2379663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0.21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819293" y="3570280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1.09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8620966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4.41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49" name="TextBox 48"/>
            <p:cNvSpPr txBox="1"/>
            <p:nvPr userDrawn="1"/>
          </p:nvSpPr>
          <p:spPr>
            <a:xfrm>
              <a:off x="4303713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0.29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6453188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2.06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819293" y="4764613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2.39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2152485" y="352962"/>
              <a:ext cx="4828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+mj-lt"/>
                </a:rPr>
                <a:t>2.65</a:t>
              </a:r>
              <a:endParaRPr 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53" name="Straight Connector 52"/>
            <p:cNvCxnSpPr/>
            <p:nvPr userDrawn="1"/>
          </p:nvCxnSpPr>
          <p:spPr>
            <a:xfrm>
              <a:off x="2152650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430371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 userDrawn="1"/>
          </p:nvCxnSpPr>
          <p:spPr>
            <a:xfrm>
              <a:off x="6442733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 userDrawn="1"/>
          </p:nvCxnSpPr>
          <p:spPr>
            <a:xfrm>
              <a:off x="8600145" y="0"/>
              <a:ext cx="0" cy="514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 userDrawn="1"/>
          </p:nvCxnSpPr>
          <p:spPr>
            <a:xfrm>
              <a:off x="0" y="11891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 userDrawn="1"/>
          </p:nvCxnSpPr>
          <p:spPr>
            <a:xfrm>
              <a:off x="0" y="237027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 userDrawn="1"/>
          </p:nvCxnSpPr>
          <p:spPr>
            <a:xfrm>
              <a:off x="0" y="3560895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 userDrawn="1"/>
          </p:nvCxnSpPr>
          <p:spPr>
            <a:xfrm>
              <a:off x="0" y="475152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413" y="1304385"/>
              <a:ext cx="1925537" cy="188663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 userDrawn="1"/>
          </p:nvSpPr>
          <p:spPr>
            <a:xfrm>
              <a:off x="4725620" y="1035550"/>
              <a:ext cx="4186145" cy="363176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 smtClean="0">
                  <a:solidFill>
                    <a:srgbClr val="000000"/>
                  </a:solidFill>
                </a:rPr>
                <a:t>REPOSITION OR</a:t>
              </a:r>
              <a:r>
                <a:rPr lang="en-US" sz="1600" b="1" baseline="0" dirty="0" smtClean="0">
                  <a:solidFill>
                    <a:srgbClr val="000000"/>
                  </a:solidFill>
                </a:rPr>
                <a:t> CREATE GUIDES ON GRID</a:t>
              </a:r>
              <a:endParaRPr lang="en-US" sz="1600" b="1" dirty="0" smtClean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If a guide is accidentally moved or you start with a blank document that does not have guides placed do the following: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 smtClean="0">
                  <a:solidFill>
                    <a:srgbClr val="000000"/>
                  </a:solidFill>
                </a:rPr>
                <a:t>Turn on Snap to Grid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 smtClean="0">
                  <a:solidFill>
                    <a:srgbClr val="000000"/>
                  </a:solidFill>
                </a:rPr>
                <a:t>Set grid settings to .042 inches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 smtClean="0">
                  <a:solidFill>
                    <a:srgbClr val="000000"/>
                  </a:solidFill>
                </a:rPr>
                <a:t>Turn on both Guide Settings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 smtClean="0">
                  <a:solidFill>
                    <a:srgbClr val="000000"/>
                  </a:solidFill>
                </a:rPr>
                <a:t>Use the lines and grey measurements on this slide to position guides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 smtClean="0">
                  <a:solidFill>
                    <a:srgbClr val="000000"/>
                  </a:solidFill>
                </a:rPr>
                <a:t>To move guides, click on guide outside of slide in grey area and drag to position.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600" baseline="0" dirty="0" smtClean="0">
                  <a:solidFill>
                    <a:srgbClr val="000000"/>
                  </a:solidFill>
                </a:rPr>
                <a:t>To add new guides, click on a guide outside of slide in grey area while holding CTRL and drag </a:t>
              </a:r>
              <a:br>
                <a:rPr lang="en-US" sz="1600" baseline="0" dirty="0" smtClean="0">
                  <a:solidFill>
                    <a:srgbClr val="000000"/>
                  </a:solidFill>
                </a:rPr>
              </a:br>
              <a:r>
                <a:rPr lang="en-US" sz="1600" baseline="0" dirty="0" smtClean="0">
                  <a:solidFill>
                    <a:srgbClr val="000000"/>
                  </a:solidFill>
                </a:rPr>
                <a:t>to position </a:t>
              </a:r>
            </a:p>
          </p:txBody>
        </p:sp>
        <p:pic>
          <p:nvPicPr>
            <p:cNvPr id="63" name="Picture 6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835" y="3307251"/>
              <a:ext cx="2468680" cy="1595861"/>
            </a:xfrm>
            <a:prstGeom prst="rect">
              <a:avLst/>
            </a:prstGeom>
            <a:ln w="76200">
              <a:solidFill>
                <a:schemeClr val="accent2"/>
              </a:solidFill>
              <a:miter lim="800000"/>
            </a:ln>
          </p:spPr>
        </p:pic>
        <p:sp>
          <p:nvSpPr>
            <p:cNvPr id="64" name="Rectangle 63"/>
            <p:cNvSpPr/>
            <p:nvPr userDrawn="1"/>
          </p:nvSpPr>
          <p:spPr>
            <a:xfrm>
              <a:off x="3112610" y="3416660"/>
              <a:ext cx="576075" cy="51296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2865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Footer-FOR REFERENC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EditPoints="1"/>
          </p:cNvSpPr>
          <p:nvPr userDrawn="1"/>
        </p:nvSpPr>
        <p:spPr bwMode="auto">
          <a:xfrm>
            <a:off x="8669746" y="4837906"/>
            <a:ext cx="411480" cy="228600"/>
          </a:xfrm>
          <a:custGeom>
            <a:avLst/>
            <a:gdLst>
              <a:gd name="T0" fmla="*/ 693 w 1044"/>
              <a:gd name="T1" fmla="*/ 280 h 576"/>
              <a:gd name="T2" fmla="*/ 693 w 1044"/>
              <a:gd name="T3" fmla="*/ 280 h 576"/>
              <a:gd name="T4" fmla="*/ 413 w 1044"/>
              <a:gd name="T5" fmla="*/ 561 h 576"/>
              <a:gd name="T6" fmla="*/ 347 w 1044"/>
              <a:gd name="T7" fmla="*/ 561 h 576"/>
              <a:gd name="T8" fmla="*/ 347 w 1044"/>
              <a:gd name="T9" fmla="*/ 455 h 576"/>
              <a:gd name="T10" fmla="*/ 413 w 1044"/>
              <a:gd name="T11" fmla="*/ 455 h 576"/>
              <a:gd name="T12" fmla="*/ 588 w 1044"/>
              <a:gd name="T13" fmla="*/ 280 h 576"/>
              <a:gd name="T14" fmla="*/ 413 w 1044"/>
              <a:gd name="T15" fmla="*/ 105 h 576"/>
              <a:gd name="T16" fmla="*/ 347 w 1044"/>
              <a:gd name="T17" fmla="*/ 105 h 576"/>
              <a:gd name="T18" fmla="*/ 347 w 1044"/>
              <a:gd name="T19" fmla="*/ 0 h 576"/>
              <a:gd name="T20" fmla="*/ 413 w 1044"/>
              <a:gd name="T21" fmla="*/ 0 h 576"/>
              <a:gd name="T22" fmla="*/ 693 w 1044"/>
              <a:gd name="T23" fmla="*/ 280 h 576"/>
              <a:gd name="T24" fmla="*/ 693 w 1044"/>
              <a:gd name="T25" fmla="*/ 280 h 576"/>
              <a:gd name="T26" fmla="*/ 693 w 1044"/>
              <a:gd name="T27" fmla="*/ 280 h 576"/>
              <a:gd name="T28" fmla="*/ 693 w 1044"/>
              <a:gd name="T29" fmla="*/ 280 h 576"/>
              <a:gd name="T30" fmla="*/ 693 w 1044"/>
              <a:gd name="T31" fmla="*/ 101 h 576"/>
              <a:gd name="T32" fmla="*/ 820 w 1044"/>
              <a:gd name="T33" fmla="*/ 101 h 576"/>
              <a:gd name="T34" fmla="*/ 902 w 1044"/>
              <a:gd name="T35" fmla="*/ 127 h 576"/>
              <a:gd name="T36" fmla="*/ 928 w 1044"/>
              <a:gd name="T37" fmla="*/ 191 h 576"/>
              <a:gd name="T38" fmla="*/ 825 w 1044"/>
              <a:gd name="T39" fmla="*/ 281 h 576"/>
              <a:gd name="T40" fmla="*/ 793 w 1044"/>
              <a:gd name="T41" fmla="*/ 281 h 576"/>
              <a:gd name="T42" fmla="*/ 756 w 1044"/>
              <a:gd name="T43" fmla="*/ 361 h 576"/>
              <a:gd name="T44" fmla="*/ 963 w 1044"/>
              <a:gd name="T45" fmla="*/ 576 h 576"/>
              <a:gd name="T46" fmla="*/ 1044 w 1044"/>
              <a:gd name="T47" fmla="*/ 508 h 576"/>
              <a:gd name="T48" fmla="*/ 897 w 1044"/>
              <a:gd name="T49" fmla="*/ 360 h 576"/>
              <a:gd name="T50" fmla="*/ 1033 w 1044"/>
              <a:gd name="T51" fmla="*/ 193 h 576"/>
              <a:gd name="T52" fmla="*/ 975 w 1044"/>
              <a:gd name="T53" fmla="*/ 50 h 576"/>
              <a:gd name="T54" fmla="*/ 812 w 1044"/>
              <a:gd name="T55" fmla="*/ 0 h 576"/>
              <a:gd name="T56" fmla="*/ 693 w 1044"/>
              <a:gd name="T57" fmla="*/ 0 h 576"/>
              <a:gd name="T58" fmla="*/ 693 w 1044"/>
              <a:gd name="T59" fmla="*/ 101 h 576"/>
              <a:gd name="T60" fmla="*/ 350 w 1044"/>
              <a:gd name="T61" fmla="*/ 224 h 576"/>
              <a:gd name="T62" fmla="*/ 114 w 1044"/>
              <a:gd name="T63" fmla="*/ 224 h 576"/>
              <a:gd name="T64" fmla="*/ 114 w 1044"/>
              <a:gd name="T65" fmla="*/ 0 h 576"/>
              <a:gd name="T66" fmla="*/ 0 w 1044"/>
              <a:gd name="T67" fmla="*/ 0 h 576"/>
              <a:gd name="T68" fmla="*/ 0 w 1044"/>
              <a:gd name="T69" fmla="*/ 561 h 576"/>
              <a:gd name="T70" fmla="*/ 114 w 1044"/>
              <a:gd name="T71" fmla="*/ 561 h 576"/>
              <a:gd name="T72" fmla="*/ 114 w 1044"/>
              <a:gd name="T73" fmla="*/ 336 h 576"/>
              <a:gd name="T74" fmla="*/ 350 w 1044"/>
              <a:gd name="T75" fmla="*/ 336 h 576"/>
              <a:gd name="T76" fmla="*/ 350 w 1044"/>
              <a:gd name="T77" fmla="*/ 224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4" h="576">
                <a:moveTo>
                  <a:pt x="693" y="280"/>
                </a:moveTo>
                <a:cubicBezTo>
                  <a:pt x="693" y="280"/>
                  <a:pt x="693" y="280"/>
                  <a:pt x="693" y="280"/>
                </a:cubicBezTo>
                <a:cubicBezTo>
                  <a:pt x="693" y="442"/>
                  <a:pt x="575" y="561"/>
                  <a:pt x="413" y="561"/>
                </a:cubicBezTo>
                <a:cubicBezTo>
                  <a:pt x="347" y="561"/>
                  <a:pt x="347" y="561"/>
                  <a:pt x="347" y="561"/>
                </a:cubicBezTo>
                <a:cubicBezTo>
                  <a:pt x="347" y="455"/>
                  <a:pt x="347" y="455"/>
                  <a:pt x="347" y="455"/>
                </a:cubicBezTo>
                <a:cubicBezTo>
                  <a:pt x="413" y="455"/>
                  <a:pt x="413" y="455"/>
                  <a:pt x="413" y="455"/>
                </a:cubicBezTo>
                <a:cubicBezTo>
                  <a:pt x="516" y="455"/>
                  <a:pt x="588" y="383"/>
                  <a:pt x="588" y="280"/>
                </a:cubicBezTo>
                <a:cubicBezTo>
                  <a:pt x="588" y="177"/>
                  <a:pt x="516" y="105"/>
                  <a:pt x="413" y="105"/>
                </a:cubicBezTo>
                <a:cubicBezTo>
                  <a:pt x="347" y="105"/>
                  <a:pt x="347" y="105"/>
                  <a:pt x="347" y="105"/>
                </a:cubicBezTo>
                <a:cubicBezTo>
                  <a:pt x="347" y="0"/>
                  <a:pt x="347" y="0"/>
                  <a:pt x="347" y="0"/>
                </a:cubicBezTo>
                <a:cubicBezTo>
                  <a:pt x="413" y="0"/>
                  <a:pt x="413" y="0"/>
                  <a:pt x="413" y="0"/>
                </a:cubicBezTo>
                <a:cubicBezTo>
                  <a:pt x="575" y="0"/>
                  <a:pt x="693" y="118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ubicBezTo>
                  <a:pt x="693" y="280"/>
                  <a:pt x="693" y="280"/>
                  <a:pt x="693" y="280"/>
                </a:cubicBezTo>
                <a:close/>
                <a:moveTo>
                  <a:pt x="693" y="101"/>
                </a:moveTo>
                <a:cubicBezTo>
                  <a:pt x="820" y="101"/>
                  <a:pt x="820" y="101"/>
                  <a:pt x="820" y="101"/>
                </a:cubicBezTo>
                <a:cubicBezTo>
                  <a:pt x="858" y="101"/>
                  <a:pt x="884" y="109"/>
                  <a:pt x="902" y="127"/>
                </a:cubicBezTo>
                <a:cubicBezTo>
                  <a:pt x="919" y="144"/>
                  <a:pt x="928" y="166"/>
                  <a:pt x="928" y="191"/>
                </a:cubicBezTo>
                <a:cubicBezTo>
                  <a:pt x="928" y="247"/>
                  <a:pt x="879" y="281"/>
                  <a:pt x="825" y="281"/>
                </a:cubicBezTo>
                <a:cubicBezTo>
                  <a:pt x="793" y="281"/>
                  <a:pt x="793" y="281"/>
                  <a:pt x="793" y="281"/>
                </a:cubicBezTo>
                <a:cubicBezTo>
                  <a:pt x="756" y="361"/>
                  <a:pt x="756" y="361"/>
                  <a:pt x="756" y="361"/>
                </a:cubicBezTo>
                <a:cubicBezTo>
                  <a:pt x="963" y="576"/>
                  <a:pt x="963" y="576"/>
                  <a:pt x="963" y="576"/>
                </a:cubicBezTo>
                <a:cubicBezTo>
                  <a:pt x="1044" y="508"/>
                  <a:pt x="1044" y="508"/>
                  <a:pt x="1044" y="508"/>
                </a:cubicBezTo>
                <a:cubicBezTo>
                  <a:pt x="897" y="360"/>
                  <a:pt x="897" y="360"/>
                  <a:pt x="897" y="360"/>
                </a:cubicBezTo>
                <a:cubicBezTo>
                  <a:pt x="978" y="345"/>
                  <a:pt x="1033" y="271"/>
                  <a:pt x="1033" y="193"/>
                </a:cubicBezTo>
                <a:cubicBezTo>
                  <a:pt x="1033" y="135"/>
                  <a:pt x="1017" y="90"/>
                  <a:pt x="975" y="50"/>
                </a:cubicBezTo>
                <a:cubicBezTo>
                  <a:pt x="932" y="10"/>
                  <a:pt x="884" y="0"/>
                  <a:pt x="812" y="0"/>
                </a:cubicBezTo>
                <a:cubicBezTo>
                  <a:pt x="693" y="0"/>
                  <a:pt x="693" y="0"/>
                  <a:pt x="693" y="0"/>
                </a:cubicBezTo>
                <a:lnTo>
                  <a:pt x="693" y="101"/>
                </a:lnTo>
                <a:close/>
                <a:moveTo>
                  <a:pt x="350" y="224"/>
                </a:moveTo>
                <a:cubicBezTo>
                  <a:pt x="114" y="224"/>
                  <a:pt x="114" y="224"/>
                  <a:pt x="114" y="224"/>
                </a:cubicBezTo>
                <a:cubicBezTo>
                  <a:pt x="114" y="0"/>
                  <a:pt x="114" y="0"/>
                  <a:pt x="11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61"/>
                  <a:pt x="0" y="561"/>
                  <a:pt x="0" y="561"/>
                </a:cubicBezTo>
                <a:cubicBezTo>
                  <a:pt x="114" y="561"/>
                  <a:pt x="114" y="561"/>
                  <a:pt x="114" y="561"/>
                </a:cubicBezTo>
                <a:cubicBezTo>
                  <a:pt x="114" y="336"/>
                  <a:pt x="114" y="336"/>
                  <a:pt x="114" y="336"/>
                </a:cubicBezTo>
                <a:cubicBezTo>
                  <a:pt x="350" y="336"/>
                  <a:pt x="350" y="336"/>
                  <a:pt x="350" y="336"/>
                </a:cubicBezTo>
                <a:lnTo>
                  <a:pt x="350" y="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73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" y="191692"/>
            <a:ext cx="7696200" cy="658415"/>
          </a:xfrm>
          <a:prstGeom prst="rect">
            <a:avLst/>
          </a:prstGeom>
        </p:spPr>
        <p:txBody>
          <a:bodyPr/>
          <a:lstStyle>
            <a:lvl1pPr algn="l">
              <a:lnSpc>
                <a:spcPct val="95000"/>
              </a:lnSpc>
              <a:defRPr sz="2800" b="1" spc="-150" baseline="0"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37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5"/>
            <a:ext cx="861600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0"/>
            <a:ext cx="860425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0"/>
            <a:ext cx="539750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2379664"/>
            <a:ext cx="539750" cy="276383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9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5"/>
            <a:ext cx="861600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0"/>
            <a:ext cx="860425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0"/>
            <a:ext cx="539750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2379664"/>
            <a:ext cx="539750" cy="276383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9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5"/>
            <a:ext cx="861600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0"/>
            <a:ext cx="860425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0"/>
            <a:ext cx="539750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2379664"/>
            <a:ext cx="539750" cy="276383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9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1 Header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997145"/>
            <a:ext cx="8616005" cy="140346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 hasCustomPrompt="1"/>
          </p:nvPr>
        </p:nvSpPr>
        <p:spPr>
          <a:xfrm>
            <a:off x="0" y="139700"/>
            <a:ext cx="8604250" cy="87312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0"/>
            <a:ext cx="539750" cy="2379663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2379664"/>
            <a:ext cx="539750" cy="276383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9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8604250" cy="5143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01071" y="4017776"/>
            <a:ext cx="8103180" cy="707886"/>
          </a:xfrm>
          <a:prstGeom prst="rect">
            <a:avLst/>
          </a:prstGeom>
        </p:spPr>
        <p:txBody>
          <a:bodyPr lIns="228600" rIns="22860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None/>
              <a:defRPr lang="en-US" sz="2400" b="1" kern="1200" baseline="0" dirty="0" smtClean="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Sub Click Here To Edit Title</a:t>
            </a:r>
          </a:p>
        </p:txBody>
      </p:sp>
      <p:sp>
        <p:nvSpPr>
          <p:cNvPr id="22" name="Title 3"/>
          <p:cNvSpPr>
            <a:spLocks noGrp="1"/>
          </p:cNvSpPr>
          <p:nvPr>
            <p:ph type="title" hasCustomPrompt="1"/>
          </p:nvPr>
        </p:nvSpPr>
        <p:spPr>
          <a:xfrm>
            <a:off x="501071" y="2955801"/>
            <a:ext cx="8103180" cy="1108945"/>
          </a:xfrm>
        </p:spPr>
        <p:txBody>
          <a:bodyPr>
            <a:noAutofit/>
          </a:bodyPr>
          <a:lstStyle>
            <a:lvl1pPr>
              <a:lnSpc>
                <a:spcPts val="3200"/>
              </a:lnSpc>
              <a:defRPr sz="32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Cover title click here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610600" y="0"/>
            <a:ext cx="533400" cy="2571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610600" y="2571750"/>
            <a:ext cx="5334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05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293704" y="4771369"/>
            <a:ext cx="4850296" cy="3721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303714" cy="51435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613109" y="904330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01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429400" y="999227"/>
            <a:ext cx="3714600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13109" y="1743836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02</a:t>
            </a:r>
          </a:p>
        </p:txBody>
      </p:sp>
      <p:sp>
        <p:nvSpPr>
          <p:cNvPr id="49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5429400" y="1838733"/>
            <a:ext cx="3714600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613109" y="2582036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03</a:t>
            </a:r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5429400" y="2676933"/>
            <a:ext cx="3714600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52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4613109" y="3420236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04</a:t>
            </a:r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5429400" y="3515133"/>
            <a:ext cx="3714600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48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718836" y="1466042"/>
            <a:ext cx="1119991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05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5535130" y="1560939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718836" y="2305548"/>
            <a:ext cx="1119991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06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35130" y="24004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718836" y="3143748"/>
            <a:ext cx="1119991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07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35130" y="32386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718836" y="3981948"/>
            <a:ext cx="1119991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08</a:t>
            </a:r>
          </a:p>
        </p:txBody>
      </p:sp>
      <p:sp>
        <p:nvSpPr>
          <p:cNvPr id="29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5535130" y="40768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6384" y="1466042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01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152677" y="1560939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36384" y="2305548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02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1152677" y="24004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336384" y="3143748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03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1152677" y="32386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336384" y="3981948"/>
            <a:ext cx="1111417" cy="769441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4400" b="1" spc="0">
                <a:ln>
                  <a:solidFill>
                    <a:schemeClr val="tx1"/>
                  </a:solidFill>
                </a:ln>
                <a:noFill/>
                <a:latin typeface="+mj-lt"/>
              </a:defRPr>
            </a:lvl1pPr>
            <a:lvl2pPr>
              <a:defRPr>
                <a:ln>
                  <a:solidFill>
                    <a:schemeClr val="accent1"/>
                  </a:solidFill>
                </a:ln>
                <a:noFill/>
              </a:defRPr>
            </a:lvl2pPr>
            <a:lvl3pPr>
              <a:defRPr>
                <a:ln>
                  <a:solidFill>
                    <a:schemeClr val="accent1"/>
                  </a:solidFill>
                </a:ln>
                <a:noFill/>
              </a:defRPr>
            </a:lvl3pPr>
            <a:lvl4pPr>
              <a:defRPr>
                <a:ln>
                  <a:solidFill>
                    <a:schemeClr val="accent1"/>
                  </a:solidFill>
                </a:ln>
                <a:noFill/>
              </a:defRPr>
            </a:lvl4pPr>
            <a:lvl5pPr>
              <a:defRPr>
                <a:ln>
                  <a:solidFill>
                    <a:schemeClr val="accent1"/>
                  </a:solidFill>
                </a:ln>
                <a:noFill/>
              </a:defRPr>
            </a:lvl5pPr>
          </a:lstStyle>
          <a:p>
            <a:pPr lvl="0"/>
            <a:r>
              <a:rPr lang="en-US" dirty="0" smtClean="0"/>
              <a:t>04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1152677" y="4076844"/>
            <a:ext cx="3453447" cy="57964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b="1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SECTION </a:t>
            </a:r>
          </a:p>
          <a:p>
            <a:pPr lvl="0"/>
            <a:r>
              <a:rPr lang="en-US" smtClean="0"/>
              <a:t>HEADER</a:t>
            </a:r>
            <a:endParaRPr lang="en-US" dirty="0" smtClean="0"/>
          </a:p>
        </p:txBody>
      </p:sp>
      <p:sp>
        <p:nvSpPr>
          <p:cNvPr id="32" name="Picture Placeholder 53"/>
          <p:cNvSpPr>
            <a:spLocks noGrp="1"/>
          </p:cNvSpPr>
          <p:nvPr>
            <p:ph type="pic" sz="quarter" idx="12" hasCustomPrompt="1"/>
          </p:nvPr>
        </p:nvSpPr>
        <p:spPr>
          <a:xfrm>
            <a:off x="4303715" y="-1"/>
            <a:ext cx="4840287" cy="118903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33" name="Picture Placeholder 53"/>
          <p:cNvSpPr>
            <a:spLocks noGrp="1"/>
          </p:cNvSpPr>
          <p:nvPr>
            <p:ph type="pic" sz="quarter" idx="31" hasCustomPrompt="1"/>
          </p:nvPr>
        </p:nvSpPr>
        <p:spPr>
          <a:xfrm>
            <a:off x="2" y="-1"/>
            <a:ext cx="4303713" cy="118903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51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8604249" cy="514350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6" y="2833690"/>
            <a:ext cx="2012951" cy="1854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0" b="1" kern="1200" spc="-300" dirty="0">
                <a:ln>
                  <a:noFill/>
                </a:ln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56007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2143572" y="3335966"/>
            <a:ext cx="5875965" cy="1113745"/>
          </a:xfrm>
        </p:spPr>
        <p:txBody>
          <a:bodyPr anchor="b"/>
          <a:lstStyle>
            <a:lvl1pPr>
              <a:lnSpc>
                <a:spcPts val="34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Section 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610600" y="0"/>
            <a:ext cx="533400" cy="2571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610600" y="2571750"/>
            <a:ext cx="5334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6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_on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53"/>
          <p:cNvSpPr>
            <a:spLocks noGrp="1"/>
          </p:cNvSpPr>
          <p:nvPr>
            <p:ph type="pic" sz="quarter" idx="11" hasCustomPrompt="1"/>
          </p:nvPr>
        </p:nvSpPr>
        <p:spPr>
          <a:xfrm>
            <a:off x="-1" y="-2"/>
            <a:ext cx="8604251" cy="257175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 baseline="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6" y="2833690"/>
            <a:ext cx="2012951" cy="1854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1500" b="1" kern="1200" spc="-300" dirty="0">
                <a:ln>
                  <a:solidFill>
                    <a:schemeClr val="accent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560070" indent="-285750"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>
          <a:xfrm>
            <a:off x="2143572" y="3335966"/>
            <a:ext cx="5875965" cy="1113745"/>
          </a:xfrm>
        </p:spPr>
        <p:txBody>
          <a:bodyPr anchor="b"/>
          <a:lstStyle>
            <a:lvl1pPr>
              <a:lnSpc>
                <a:spcPts val="34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610600" y="0"/>
            <a:ext cx="533400" cy="2571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610600" y="2571750"/>
            <a:ext cx="533400" cy="257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488" y="4870174"/>
            <a:ext cx="338095" cy="1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4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139701"/>
            <a:ext cx="9144000" cy="873125"/>
          </a:xfrm>
          <a:prstGeom prst="rect">
            <a:avLst/>
          </a:prstGeom>
        </p:spPr>
        <p:txBody>
          <a:bodyPr vert="horz" lIns="228600" tIns="45720" rIns="228600" bIns="45720" rtlCol="0" anchor="b" anchorCtr="0">
            <a:noAutofit/>
          </a:bodyPr>
          <a:lstStyle/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0" y="1189039"/>
            <a:ext cx="9144000" cy="3217862"/>
          </a:xfrm>
          <a:prstGeom prst="rect">
            <a:avLst/>
          </a:prstGeom>
        </p:spPr>
        <p:txBody>
          <a:bodyPr vert="horz" lIns="228600" tIns="45720" rIns="22860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4" r:id="rId1"/>
    <p:sldLayoutId id="2147483936" r:id="rId2"/>
    <p:sldLayoutId id="2147483935" r:id="rId3"/>
    <p:sldLayoutId id="2147483976" r:id="rId4"/>
    <p:sldLayoutId id="2147483973" r:id="rId5"/>
    <p:sldLayoutId id="2147483937" r:id="rId6"/>
    <p:sldLayoutId id="2147483938" r:id="rId7"/>
    <p:sldLayoutId id="2147483939" r:id="rId8"/>
    <p:sldLayoutId id="2147483940" r:id="rId9"/>
    <p:sldLayoutId id="2147483979" r:id="rId10"/>
    <p:sldLayoutId id="2147483941" r:id="rId11"/>
    <p:sldLayoutId id="2147483942" r:id="rId12"/>
    <p:sldLayoutId id="2147483943" r:id="rId13"/>
    <p:sldLayoutId id="2147483977" r:id="rId14"/>
    <p:sldLayoutId id="2147483978" r:id="rId15"/>
    <p:sldLayoutId id="2147483969" r:id="rId16"/>
    <p:sldLayoutId id="2147483968" r:id="rId17"/>
    <p:sldLayoutId id="2147483951" r:id="rId18"/>
    <p:sldLayoutId id="2147483952" r:id="rId19"/>
    <p:sldLayoutId id="2147483953" r:id="rId20"/>
    <p:sldLayoutId id="2147483972" r:id="rId21"/>
    <p:sldLayoutId id="2147483944" r:id="rId22"/>
    <p:sldLayoutId id="2147483945" r:id="rId23"/>
    <p:sldLayoutId id="2147483947" r:id="rId24"/>
    <p:sldLayoutId id="2147483948" r:id="rId25"/>
    <p:sldLayoutId id="2147483949" r:id="rId26"/>
    <p:sldLayoutId id="2147483950" r:id="rId27"/>
    <p:sldLayoutId id="2147483954" r:id="rId28"/>
    <p:sldLayoutId id="2147483980" r:id="rId29"/>
    <p:sldLayoutId id="2147483956" r:id="rId30"/>
    <p:sldLayoutId id="2147483955" r:id="rId31"/>
    <p:sldLayoutId id="2147483957" r:id="rId32"/>
    <p:sldLayoutId id="2147483958" r:id="rId33"/>
    <p:sldLayoutId id="2147483961" r:id="rId34"/>
    <p:sldLayoutId id="2147483962" r:id="rId35"/>
    <p:sldLayoutId id="2147483970" r:id="rId36"/>
    <p:sldLayoutId id="2147483971" r:id="rId37"/>
    <p:sldLayoutId id="2147483963" r:id="rId38"/>
    <p:sldLayoutId id="2147483964" r:id="rId39"/>
    <p:sldLayoutId id="2147483965" r:id="rId40"/>
    <p:sldLayoutId id="2147483975" r:id="rId41"/>
    <p:sldLayoutId id="2147483982" r:id="rId42"/>
    <p:sldLayoutId id="2147483983" r:id="rId43"/>
    <p:sldLayoutId id="2147483984" r:id="rId44"/>
    <p:sldLayoutId id="2147483985" r:id="rId45"/>
    <p:sldLayoutId id="2147483986" r:id="rId46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defRPr sz="24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SzPct val="75000"/>
        <a:buFont typeface="Wingdings" pitchFamily="2" charset="2"/>
        <a:buChar char="§"/>
        <a:defRPr sz="1800" kern="1200" cap="none" spc="0" baseline="0">
          <a:solidFill>
            <a:srgbClr val="000000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spcBef>
          <a:spcPct val="20000"/>
        </a:spcBef>
        <a:buSzPct val="75000"/>
        <a:buFont typeface="Courier New" pitchFamily="49" charset="0"/>
        <a:buChar char="o"/>
        <a:defRPr sz="160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spcBef>
          <a:spcPct val="20000"/>
        </a:spcBef>
        <a:buSzPct val="100000"/>
        <a:buFont typeface="Arial Narrow" pitchFamily="34" charset="0"/>
        <a:buChar char="»"/>
        <a:defRPr sz="12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spcBef>
          <a:spcPct val="20000"/>
        </a:spcBef>
        <a:buSzPct val="85000"/>
        <a:buFont typeface="Wingdings" pitchFamily="2" charset="2"/>
        <a:buChar char="§"/>
        <a:tabLst>
          <a:tab pos="1485900" algn="l"/>
        </a:tabLst>
        <a:defRPr sz="11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5.jpg"/><Relationship Id="rId4" Type="http://schemas.openxmlformats.org/officeDocument/2006/relationships/image" Target="../media/image20.jpeg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eg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8" b="10148"/>
          <a:stretch>
            <a:fillRect/>
          </a:stretch>
        </p:blipFill>
        <p:spPr>
          <a:xfrm>
            <a:off x="0" y="-1"/>
            <a:ext cx="8604250" cy="5143501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5233476" y="0"/>
            <a:ext cx="3373234" cy="1929183"/>
          </a:xfrm>
          <a:solidFill>
            <a:schemeClr val="accent1"/>
          </a:solidFill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Transit Leadership Citizen Academy 2016</a:t>
            </a: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1600" b="0" dirty="0" smtClean="0">
                <a:solidFill>
                  <a:schemeClr val="tx1"/>
                </a:solidFill>
              </a:rPr>
              <a:t>Transit Alliance of Middle Tennessee</a:t>
            </a:r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133" cy="228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399" y="4250948"/>
            <a:ext cx="3876675" cy="89255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smtClean="0">
                <a:solidFill>
                  <a:schemeClr val="bg2"/>
                </a:solidFill>
                <a:latin typeface="+mj-lt"/>
              </a:rPr>
              <a:t>Shaping</a:t>
            </a:r>
            <a:r>
              <a:rPr lang="en-US" sz="26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600" b="1" dirty="0" smtClean="0">
                <a:solidFill>
                  <a:schemeClr val="bg2"/>
                </a:solidFill>
                <a:latin typeface="+mj-lt"/>
              </a:rPr>
              <a:t>the </a:t>
            </a:r>
            <a:r>
              <a:rPr lang="en-US" sz="2600" b="1" dirty="0">
                <a:solidFill>
                  <a:schemeClr val="bg2"/>
                </a:solidFill>
                <a:latin typeface="+mj-lt"/>
              </a:rPr>
              <a:t>Future of </a:t>
            </a:r>
            <a:r>
              <a:rPr lang="en-US" sz="2600" b="1" dirty="0" smtClean="0">
                <a:solidFill>
                  <a:schemeClr val="bg2"/>
                </a:solidFill>
                <a:latin typeface="+mj-lt"/>
              </a:rPr>
              <a:t>Transit In Nashville</a:t>
            </a:r>
            <a:endParaRPr lang="en-US" sz="26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67040" y="1690360"/>
            <a:ext cx="2043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2"/>
                </a:solidFill>
              </a:rPr>
              <a:t>October 19, </a:t>
            </a:r>
            <a:r>
              <a:rPr lang="en-US" sz="1100" b="1" dirty="0" smtClean="0">
                <a:solidFill>
                  <a:schemeClr val="bg2"/>
                </a:solidFill>
              </a:rPr>
              <a:t>2016</a:t>
            </a:r>
            <a:endParaRPr lang="en-US" sz="11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11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accent1"/>
                  </a:solidFill>
                </a:ln>
              </a:rPr>
              <a:t>03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48157" y="3272354"/>
            <a:ext cx="5489680" cy="11137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600" dirty="0" smtClean="0"/>
              <a:t>Transit technologies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cap="none" dirty="0" smtClean="0">
                <a:solidFill>
                  <a:srgbClr val="C00000"/>
                </a:solidFill>
                <a:latin typeface="+mn-lt"/>
              </a:rPr>
              <a:t>The Big Ticket Items…</a:t>
            </a:r>
            <a:endParaRPr lang="en-US" b="0" dirty="0">
              <a:latin typeface="+mn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" b="5988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r="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02478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 smtClean="0"/>
              <a:t>Bus Rapid Transit</a:t>
            </a:r>
            <a:endParaRPr lang="en-US" dirty="0"/>
          </a:p>
        </p:txBody>
      </p:sp>
      <p:pic>
        <p:nvPicPr>
          <p:cNvPr id="1028" name="Picture Placeholder 1027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" b="6129"/>
          <a:stretch>
            <a:fillRect/>
          </a:stretch>
        </p:blipFill>
        <p:spPr/>
      </p:pic>
      <p:pic>
        <p:nvPicPr>
          <p:cNvPr id="1029" name="Picture Placeholder 1028"/>
          <p:cNvPicPr>
            <a:picLocks noGrp="1" noChangeAspect="1"/>
          </p:cNvPicPr>
          <p:nvPr>
            <p:ph type="pic" sz="quarter" idx="3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r="7261"/>
          <a:stretch>
            <a:fillRect/>
          </a:stretch>
        </p:blipFill>
        <p:spPr/>
      </p:pic>
      <p:sp>
        <p:nvSpPr>
          <p:cNvPr id="22" name="Text Placeholder 21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 smtClean="0"/>
              <a:t>Modern Streetcar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 smtClean="0"/>
              <a:t>Electric Multiple Units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dirty="0" smtClean="0"/>
              <a:t>Bus Rapid Transit (Lite)</a:t>
            </a:r>
            <a:endParaRPr lang="en-US" dirty="0"/>
          </a:p>
        </p:txBody>
      </p:sp>
      <p:pic>
        <p:nvPicPr>
          <p:cNvPr id="1031" name="Picture Placeholder 1030"/>
          <p:cNvPicPr>
            <a:picLocks noGrp="1" noChangeAspect="1"/>
          </p:cNvPicPr>
          <p:nvPr>
            <p:ph type="pic" sz="quarter" idx="4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r="5096"/>
          <a:stretch>
            <a:fillRect/>
          </a:stretch>
        </p:blipFill>
        <p:spPr/>
      </p:pic>
      <p:sp>
        <p:nvSpPr>
          <p:cNvPr id="27" name="Text Placeholder 26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 smtClean="0"/>
              <a:t>Light Rail Transit</a:t>
            </a:r>
            <a:endParaRPr lang="en-US" dirty="0"/>
          </a:p>
        </p:txBody>
      </p:sp>
      <p:pic>
        <p:nvPicPr>
          <p:cNvPr id="1042" name="Picture Placeholder 1041"/>
          <p:cNvPicPr>
            <a:picLocks noGrp="1" noChangeAspect="1"/>
          </p:cNvPicPr>
          <p:nvPr>
            <p:ph type="pic" sz="quarter" idx="4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r="12447"/>
          <a:stretch>
            <a:fillRect/>
          </a:stretch>
        </p:blipFill>
        <p:spPr/>
      </p:pic>
      <p:sp>
        <p:nvSpPr>
          <p:cNvPr id="31" name="Text Placeholder 30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US" dirty="0" smtClean="0"/>
              <a:t>Commuter Rail</a:t>
            </a:r>
            <a:endParaRPr lang="en-US" dirty="0"/>
          </a:p>
        </p:txBody>
      </p:sp>
      <p:sp>
        <p:nvSpPr>
          <p:cNvPr id="1024" name="Text Placeholder 1023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dirty="0" smtClean="0"/>
              <a:t>Trolley</a:t>
            </a:r>
            <a:endParaRPr lang="en-US" dirty="0"/>
          </a:p>
        </p:txBody>
      </p:sp>
      <p:sp>
        <p:nvSpPr>
          <p:cNvPr id="1025" name="Text Placeholder 1024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US" dirty="0" smtClean="0"/>
              <a:t>Regular Bus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52400" y="4867275"/>
            <a:ext cx="8183563" cy="342900"/>
          </a:xfrm>
        </p:spPr>
        <p:txBody>
          <a:bodyPr/>
          <a:lstStyle/>
          <a:p>
            <a:r>
              <a:rPr lang="en-US" sz="2000" b="0" cap="none" dirty="0" smtClean="0">
                <a:solidFill>
                  <a:schemeClr val="tx1"/>
                </a:solidFill>
              </a:rPr>
              <a:t>Transit Functions Better When It Offers Choices…</a:t>
            </a:r>
            <a:endParaRPr lang="en-US" sz="2000" dirty="0"/>
          </a:p>
        </p:txBody>
      </p:sp>
      <p:pic>
        <p:nvPicPr>
          <p:cNvPr id="1044" name="Picture Placeholder 1043"/>
          <p:cNvPicPr>
            <a:picLocks noGrp="1" noChangeAspect="1"/>
          </p:cNvPicPr>
          <p:nvPr>
            <p:ph type="pic" sz="quarter" idx="3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r="18883"/>
          <a:stretch>
            <a:fillRect/>
          </a:stretch>
        </p:blipFill>
        <p:spPr/>
      </p:pic>
      <p:pic>
        <p:nvPicPr>
          <p:cNvPr id="1047" name="Picture Placeholder 1046"/>
          <p:cNvPicPr>
            <a:picLocks noGrp="1" noChangeAspect="1"/>
          </p:cNvPicPr>
          <p:nvPr>
            <p:ph type="pic" sz="quarter" idx="4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r="7261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r="7204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45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r="7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7612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 smtClean="0"/>
              <a:t>Elon Musk </a:t>
            </a:r>
            <a:r>
              <a:rPr lang="en-US" dirty="0" err="1" smtClean="0"/>
              <a:t>Hyperloop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 smtClean="0"/>
              <a:t>Autonomous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 smtClean="0"/>
              <a:t>Personal Rapid Transit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dirty="0" smtClean="0"/>
              <a:t>POD cars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 smtClean="0"/>
              <a:t>Maglev</a:t>
            </a:r>
            <a:endParaRPr lang="en-US" dirty="0"/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4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r="12010"/>
          <a:stretch>
            <a:fillRect/>
          </a:stretch>
        </p:blipFill>
        <p:spPr/>
      </p:pic>
      <p:pic>
        <p:nvPicPr>
          <p:cNvPr id="16" name="Picture Placeholder 15"/>
          <p:cNvPicPr>
            <a:picLocks noGrp="1" noChangeAspect="1"/>
          </p:cNvPicPr>
          <p:nvPr>
            <p:ph type="pic" sz="quarter" idx="4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r="7304"/>
          <a:stretch>
            <a:fillRect/>
          </a:stretch>
        </p:blipFill>
        <p:spPr/>
      </p:pic>
      <p:sp>
        <p:nvSpPr>
          <p:cNvPr id="31" name="Text Placeholder 30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n-US" dirty="0" smtClean="0"/>
              <a:t>Smart Cars</a:t>
            </a:r>
            <a:endParaRPr lang="en-US" dirty="0"/>
          </a:p>
        </p:txBody>
      </p:sp>
      <p:sp>
        <p:nvSpPr>
          <p:cNvPr id="1024" name="Text Placeholder 1023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 dirty="0" smtClean="0"/>
              <a:t>Monorail</a:t>
            </a:r>
            <a:endParaRPr lang="en-US" dirty="0"/>
          </a:p>
        </p:txBody>
      </p:sp>
      <p:sp>
        <p:nvSpPr>
          <p:cNvPr id="1025" name="Text Placeholder 1024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n-US" dirty="0" smtClean="0"/>
              <a:t>Bus on Shoulders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33350" y="4848226"/>
            <a:ext cx="8183563" cy="361950"/>
          </a:xfrm>
        </p:spPr>
        <p:txBody>
          <a:bodyPr/>
          <a:lstStyle/>
          <a:p>
            <a:r>
              <a:rPr lang="en-US" sz="2000" b="0" cap="none" dirty="0" smtClean="0">
                <a:solidFill>
                  <a:schemeClr val="tx1"/>
                </a:solidFill>
              </a:rPr>
              <a:t>Transit Functions Better When It Offers Choices…</a:t>
            </a:r>
            <a:endParaRPr lang="en-US" sz="20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17930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3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17930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3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8" b="12048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3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17930"/>
          <a:stretch>
            <a:fillRect/>
          </a:stretch>
        </p:blipFill>
        <p:spPr/>
      </p:pic>
      <p:pic>
        <p:nvPicPr>
          <p:cNvPr id="14" name="Picture Placeholder 13"/>
          <p:cNvPicPr>
            <a:picLocks noGrp="1" noChangeAspect="1"/>
          </p:cNvPicPr>
          <p:nvPr>
            <p:ph type="pic" sz="quarter" idx="4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17930"/>
          <a:stretch>
            <a:fillRect/>
          </a:stretch>
        </p:blipFill>
        <p:spPr/>
      </p:pic>
      <p:pic>
        <p:nvPicPr>
          <p:cNvPr id="15" name="Picture Placeholder 14"/>
          <p:cNvPicPr>
            <a:picLocks noGrp="1" noChangeAspect="1"/>
          </p:cNvPicPr>
          <p:nvPr>
            <p:ph type="pic" sz="quarter" idx="43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179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59799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36956"/>
            <a:ext cx="8678332" cy="4706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rgbClr val="3C8AA6"/>
                </a:solidFill>
                <a:latin typeface="Century Gothic" panose="020B0502020202020204" pitchFamily="34" charset="0"/>
              </a:rPr>
              <a:t>How Transit Technologies Compare</a:t>
            </a:r>
            <a:endParaRPr lang="en-US" b="0" dirty="0">
              <a:solidFill>
                <a:srgbClr val="3C8AA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"/>
            <a:ext cx="9144000" cy="516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207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accent1"/>
                  </a:solidFill>
                </a:ln>
              </a:rPr>
              <a:t>04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3572" y="3335966"/>
            <a:ext cx="6571058" cy="11137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700" dirty="0" smtClean="0"/>
              <a:t>Stories from other places</a:t>
            </a:r>
            <a:br>
              <a:rPr lang="en-US" sz="2700" dirty="0" smtClean="0"/>
            </a:br>
            <a:r>
              <a:rPr lang="en-US" sz="1800" b="0" cap="none" dirty="0" smtClean="0">
                <a:solidFill>
                  <a:srgbClr val="C00000"/>
                </a:solidFill>
                <a:latin typeface="+mn-lt"/>
              </a:rPr>
              <a:t>What Have Others Done?</a:t>
            </a:r>
            <a:endParaRPr lang="en-US" b="0" i="1" dirty="0">
              <a:latin typeface="+mn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10906"/>
          <a:stretch/>
        </p:blipFill>
        <p:spPr>
          <a:xfrm>
            <a:off x="-1" y="-1"/>
            <a:ext cx="4627659" cy="2562226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9" b="61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06893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1" y="378269"/>
            <a:ext cx="5964207" cy="4222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60" y="17686"/>
            <a:ext cx="5989068" cy="408384"/>
          </a:xfrm>
        </p:spPr>
        <p:txBody>
          <a:bodyPr/>
          <a:lstStyle/>
          <a:p>
            <a:r>
              <a:rPr lang="en-US" sz="2000" dirty="0" smtClean="0"/>
              <a:t>TRANSIT MASTER PLANS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6116128" y="0"/>
            <a:ext cx="3027872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6128" y="1"/>
            <a:ext cx="3027872" cy="378269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00772" y="2098893"/>
            <a:ext cx="29432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A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 Narrow" pitchFamily="34" charset="0"/>
              </a:rPr>
              <a:t>Asheville, NC</a:t>
            </a:r>
          </a:p>
          <a:p>
            <a:pPr marL="171450" indent="-171450">
              <a:buClr>
                <a:srgbClr val="A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 Narrow" pitchFamily="34" charset="0"/>
              </a:rPr>
              <a:t>Boulder, CO</a:t>
            </a:r>
          </a:p>
          <a:p>
            <a:pPr marL="171450" indent="-171450">
              <a:buClr>
                <a:srgbClr val="A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 Narrow" pitchFamily="34" charset="0"/>
              </a:rPr>
              <a:t>Fort Worth, TX</a:t>
            </a:r>
          </a:p>
          <a:p>
            <a:pPr marL="171450" indent="-171450">
              <a:buClr>
                <a:srgbClr val="A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 Narrow" pitchFamily="34" charset="0"/>
              </a:rPr>
              <a:t>Grand Rapids, MI</a:t>
            </a:r>
          </a:p>
          <a:p>
            <a:pPr marL="171450" indent="-171450">
              <a:buClr>
                <a:srgbClr val="A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 Narrow" pitchFamily="34" charset="0"/>
              </a:rPr>
              <a:t>Sacramento, CA</a:t>
            </a:r>
          </a:p>
          <a:p>
            <a:pPr marL="171450" indent="-171450">
              <a:buClr>
                <a:srgbClr val="A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 Narrow" pitchFamily="34" charset="0"/>
              </a:rPr>
              <a:t>Saginaw, MI</a:t>
            </a:r>
          </a:p>
          <a:p>
            <a:pPr marL="171450" indent="-171450">
              <a:buClr>
                <a:srgbClr val="A20000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Arial Narrow" pitchFamily="34" charset="0"/>
              </a:rPr>
              <a:t>Seattle, WA</a:t>
            </a:r>
          </a:p>
          <a:p>
            <a:pPr marL="171450" indent="-171450">
              <a:buClr>
                <a:srgbClr val="A20000"/>
              </a:buClr>
              <a:buFont typeface="Wingdings" pitchFamily="2" charset="2"/>
              <a:buChar char="§"/>
            </a:pPr>
            <a:endParaRPr lang="en-US" sz="1400" dirty="0">
              <a:latin typeface="Arial Narrow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79545" y="2658265"/>
            <a:ext cx="126043" cy="153888"/>
          </a:xfrm>
          <a:prstGeom prst="ellipse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5" y="0"/>
            <a:ext cx="2857500" cy="20988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44334" y="2885515"/>
            <a:ext cx="126043" cy="153888"/>
          </a:xfrm>
          <a:prstGeom prst="ellipse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79544" y="3425493"/>
            <a:ext cx="126043" cy="1538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445957" y="3350965"/>
            <a:ext cx="126043" cy="153888"/>
          </a:xfrm>
          <a:prstGeom prst="ellipse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628899" y="3817477"/>
            <a:ext cx="126043" cy="153888"/>
          </a:xfrm>
          <a:prstGeom prst="ellipse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14838" y="2992706"/>
            <a:ext cx="126043" cy="153888"/>
          </a:xfrm>
          <a:prstGeom prst="ellipse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038467" y="2678849"/>
            <a:ext cx="126043" cy="153888"/>
          </a:xfrm>
          <a:prstGeom prst="ellipse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99293" y="2021949"/>
            <a:ext cx="126043" cy="153888"/>
          </a:xfrm>
          <a:prstGeom prst="ellipse">
            <a:avLst/>
          </a:prstGeom>
          <a:solidFill>
            <a:srgbClr val="A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91238" y="3461847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Nashville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9"/>
          <a:stretch/>
        </p:blipFill>
        <p:spPr bwMode="auto">
          <a:xfrm>
            <a:off x="193830" y="958740"/>
            <a:ext cx="6852425" cy="409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-270219"/>
            <a:ext cx="6261820" cy="122896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Linking Transit and Land Use</a:t>
            </a:r>
            <a:br>
              <a:rPr lang="en-US" dirty="0" smtClean="0"/>
            </a:br>
            <a:r>
              <a:rPr lang="en-US" sz="1800" dirty="0" smtClean="0"/>
              <a:t>Focus on Centers and Corridors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9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25" y="-1385"/>
            <a:ext cx="7035598" cy="511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610405" cy="602905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Station Priorities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5346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6"/>
          <a:stretch/>
        </p:blipFill>
        <p:spPr bwMode="auto">
          <a:xfrm>
            <a:off x="15085" y="805120"/>
            <a:ext cx="8598175" cy="369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-270220"/>
            <a:ext cx="8374095" cy="873125"/>
          </a:xfrm>
        </p:spPr>
        <p:txBody>
          <a:bodyPr/>
          <a:lstStyle/>
          <a:p>
            <a:r>
              <a:rPr lang="en-US" dirty="0" smtClean="0"/>
              <a:t>Transit Friendly Development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65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4"/>
          <a:stretch/>
        </p:blipFill>
        <p:spPr bwMode="auto">
          <a:xfrm>
            <a:off x="693095" y="997145"/>
            <a:ext cx="7221883" cy="40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47210"/>
            <a:ext cx="7951640" cy="873125"/>
          </a:xfrm>
        </p:spPr>
        <p:txBody>
          <a:bodyPr/>
          <a:lstStyle/>
          <a:p>
            <a:r>
              <a:rPr lang="en-US" dirty="0" smtClean="0"/>
              <a:t>Transit Development Strategy</a:t>
            </a:r>
            <a:br>
              <a:rPr lang="en-US" dirty="0" smtClean="0"/>
            </a:br>
            <a:r>
              <a:rPr lang="en-US" sz="1800" dirty="0" smtClean="0"/>
              <a:t>Linking Transit and Land Use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6548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5281641" y="2555969"/>
            <a:ext cx="3730685" cy="579646"/>
          </a:xfrm>
        </p:spPr>
        <p:txBody>
          <a:bodyPr/>
          <a:lstStyle/>
          <a:p>
            <a:r>
              <a:rPr lang="en-US" sz="1600" b="0" dirty="0" smtClean="0"/>
              <a:t>Examples from Other Communities</a:t>
            </a:r>
            <a:endParaRPr lang="en-US" sz="1600" b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5281641" y="1428517"/>
            <a:ext cx="3342980" cy="579646"/>
          </a:xfrm>
        </p:spPr>
        <p:txBody>
          <a:bodyPr/>
          <a:lstStyle/>
          <a:p>
            <a:r>
              <a:rPr lang="en-US" sz="1600" b="0" dirty="0" smtClean="0"/>
              <a:t>Transit Master Planning</a:t>
            </a:r>
            <a:endParaRPr lang="en-US" sz="1600" b="0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4"/>
          </p:nvPr>
        </p:nvSpPr>
        <p:spPr>
          <a:xfrm>
            <a:off x="5281641" y="278612"/>
            <a:ext cx="2955915" cy="579646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3C8AA6"/>
                </a:solidFill>
              </a:rPr>
              <a:t>Presentation Outline</a:t>
            </a:r>
            <a:endParaRPr lang="en-US" sz="2400" dirty="0">
              <a:solidFill>
                <a:srgbClr val="3C8AA6"/>
              </a:solidFill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6"/>
          </p:nvPr>
        </p:nvSpPr>
        <p:spPr>
          <a:xfrm>
            <a:off x="5281641" y="814227"/>
            <a:ext cx="2955915" cy="579646"/>
          </a:xfrm>
        </p:spPr>
        <p:txBody>
          <a:bodyPr/>
          <a:lstStyle/>
          <a:p>
            <a:r>
              <a:rPr lang="en-US" sz="1600" b="0" dirty="0" smtClean="0"/>
              <a:t>Existing Transit Environment</a:t>
            </a:r>
            <a:endParaRPr lang="en-US" sz="1600" b="0" dirty="0"/>
          </a:p>
        </p:txBody>
      </p:sp>
      <p:sp>
        <p:nvSpPr>
          <p:cNvPr id="18" name="Text Placeholder 10"/>
          <p:cNvSpPr txBox="1">
            <a:spLocks/>
          </p:cNvSpPr>
          <p:nvPr/>
        </p:nvSpPr>
        <p:spPr>
          <a:xfrm>
            <a:off x="4489186" y="3148201"/>
            <a:ext cx="1111417" cy="611926"/>
          </a:xfrm>
          <a:prstGeom prst="rect">
            <a:avLst/>
          </a:prstGeom>
          <a:ln>
            <a:noFill/>
          </a:ln>
        </p:spPr>
        <p:txBody>
          <a:bodyPr vert="horz" lIns="228600" tIns="45720" rIns="22860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75000"/>
              <a:buFont typeface="Arial" pitchFamily="34" charset="0"/>
              <a:buNone/>
              <a:defRPr sz="4400" b="1" kern="1200" cap="none" spc="0" baseline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n>
                  <a:solidFill>
                    <a:schemeClr val="accent1"/>
                  </a:solidFill>
                </a:ln>
              </a:rPr>
              <a:t>05</a:t>
            </a:r>
            <a:endParaRPr lang="en-US" sz="3600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5" name="Text Placeholder 18"/>
          <p:cNvSpPr txBox="1">
            <a:spLocks/>
          </p:cNvSpPr>
          <p:nvPr/>
        </p:nvSpPr>
        <p:spPr>
          <a:xfrm>
            <a:off x="5281640" y="3145553"/>
            <a:ext cx="2955915" cy="579646"/>
          </a:xfrm>
          <a:prstGeom prst="rect">
            <a:avLst/>
          </a:prstGeom>
        </p:spPr>
        <p:txBody>
          <a:bodyPr vert="horz" lIns="228600" tIns="45720" rIns="22860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buSzPct val="75000"/>
              <a:buFont typeface="Wingdings" pitchFamily="2" charset="2"/>
              <a:buNone/>
              <a:defRPr sz="18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/>
              <a:t>Funding The Plan</a:t>
            </a:r>
            <a:endParaRPr lang="en-US" sz="1600" b="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38041"/>
            <a:ext cx="4352926" cy="3005459"/>
          </a:xfrm>
        </p:spPr>
      </p:pic>
      <p:sp>
        <p:nvSpPr>
          <p:cNvPr id="26" name="Text Placeholder 10"/>
          <p:cNvSpPr txBox="1">
            <a:spLocks/>
          </p:cNvSpPr>
          <p:nvPr/>
        </p:nvSpPr>
        <p:spPr>
          <a:xfrm>
            <a:off x="4489187" y="3734813"/>
            <a:ext cx="1111417" cy="611926"/>
          </a:xfrm>
          <a:prstGeom prst="rect">
            <a:avLst/>
          </a:prstGeom>
          <a:ln>
            <a:noFill/>
          </a:ln>
        </p:spPr>
        <p:txBody>
          <a:bodyPr vert="horz" lIns="228600" tIns="45720" rIns="22860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75000"/>
              <a:buFont typeface="Arial" pitchFamily="34" charset="0"/>
              <a:buNone/>
              <a:defRPr sz="4400" b="1" kern="1200" cap="none" spc="0" baseline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n>
                  <a:solidFill>
                    <a:schemeClr val="accent1"/>
                  </a:solidFill>
                </a:ln>
              </a:rPr>
              <a:t>06</a:t>
            </a:r>
            <a:endParaRPr lang="en-US" sz="3600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7" name="Text Placeholder 18"/>
          <p:cNvSpPr txBox="1">
            <a:spLocks/>
          </p:cNvSpPr>
          <p:nvPr/>
        </p:nvSpPr>
        <p:spPr>
          <a:xfrm>
            <a:off x="5281641" y="3725199"/>
            <a:ext cx="2955915" cy="579646"/>
          </a:xfrm>
          <a:prstGeom prst="rect">
            <a:avLst/>
          </a:prstGeom>
        </p:spPr>
        <p:txBody>
          <a:bodyPr vert="horz" lIns="228600" tIns="45720" rIns="22860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0"/>
              </a:spcBef>
              <a:buSzPct val="75000"/>
              <a:buFont typeface="Wingdings" pitchFamily="2" charset="2"/>
              <a:buNone/>
              <a:defRPr sz="1800" b="1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/>
              <a:t>In Conclusion</a:t>
            </a:r>
            <a:endParaRPr lang="en-US" sz="1600" b="0" dirty="0"/>
          </a:p>
        </p:txBody>
      </p:sp>
      <p:sp>
        <p:nvSpPr>
          <p:cNvPr id="15" name="Text Placeholder 10"/>
          <p:cNvSpPr txBox="1">
            <a:spLocks/>
          </p:cNvSpPr>
          <p:nvPr/>
        </p:nvSpPr>
        <p:spPr>
          <a:xfrm>
            <a:off x="4465350" y="1412377"/>
            <a:ext cx="1111417" cy="611926"/>
          </a:xfrm>
          <a:prstGeom prst="rect">
            <a:avLst/>
          </a:prstGeom>
          <a:ln>
            <a:noFill/>
          </a:ln>
        </p:spPr>
        <p:txBody>
          <a:bodyPr vert="horz" lIns="228600" tIns="45720" rIns="22860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75000"/>
              <a:buFont typeface="Arial" pitchFamily="34" charset="0"/>
              <a:buNone/>
              <a:defRPr sz="4400" b="1" kern="1200" cap="none" spc="0" baseline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n>
                  <a:solidFill>
                    <a:schemeClr val="accent1"/>
                  </a:solidFill>
                </a:ln>
              </a:rPr>
              <a:t>02</a:t>
            </a:r>
            <a:endParaRPr lang="en-US" sz="3600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16" name="Text Placeholder 10"/>
          <p:cNvSpPr txBox="1">
            <a:spLocks/>
          </p:cNvSpPr>
          <p:nvPr/>
        </p:nvSpPr>
        <p:spPr>
          <a:xfrm>
            <a:off x="4489185" y="2568119"/>
            <a:ext cx="1111417" cy="611926"/>
          </a:xfrm>
          <a:prstGeom prst="rect">
            <a:avLst/>
          </a:prstGeom>
          <a:ln>
            <a:noFill/>
          </a:ln>
        </p:spPr>
        <p:txBody>
          <a:bodyPr vert="horz" lIns="228600" tIns="45720" rIns="22860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75000"/>
              <a:buFont typeface="Arial" pitchFamily="34" charset="0"/>
              <a:buNone/>
              <a:defRPr sz="4400" b="1" kern="1200" cap="none" spc="0" baseline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n>
                  <a:solidFill>
                    <a:schemeClr val="accent1"/>
                  </a:solidFill>
                </a:ln>
              </a:rPr>
              <a:t>04</a:t>
            </a:r>
            <a:endParaRPr lang="en-US" sz="3600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8" name="Text Placeholder 10"/>
          <p:cNvSpPr txBox="1">
            <a:spLocks/>
          </p:cNvSpPr>
          <p:nvPr/>
        </p:nvSpPr>
        <p:spPr>
          <a:xfrm>
            <a:off x="4465350" y="781947"/>
            <a:ext cx="1111417" cy="611926"/>
          </a:xfrm>
          <a:prstGeom prst="rect">
            <a:avLst/>
          </a:prstGeom>
          <a:ln>
            <a:noFill/>
          </a:ln>
        </p:spPr>
        <p:txBody>
          <a:bodyPr vert="horz" lIns="228600" tIns="45720" rIns="22860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75000"/>
              <a:buFont typeface="Arial" pitchFamily="34" charset="0"/>
              <a:buNone/>
              <a:defRPr sz="4400" b="1" kern="1200" cap="none" spc="0" baseline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n>
                  <a:solidFill>
                    <a:schemeClr val="accent1"/>
                  </a:solidFill>
                </a:ln>
              </a:rPr>
              <a:t>01</a:t>
            </a:r>
            <a:endParaRPr lang="en-US" sz="3600" dirty="0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62451" cy="2495872"/>
          </a:xfrm>
          <a:prstGeom prst="rect">
            <a:avLst/>
          </a:prstGeom>
        </p:spPr>
      </p:pic>
      <p:sp>
        <p:nvSpPr>
          <p:cNvPr id="17" name="Text Placeholder 10"/>
          <p:cNvSpPr txBox="1">
            <a:spLocks/>
          </p:cNvSpPr>
          <p:nvPr/>
        </p:nvSpPr>
        <p:spPr>
          <a:xfrm>
            <a:off x="4465350" y="2024303"/>
            <a:ext cx="1111417" cy="611926"/>
          </a:xfrm>
          <a:prstGeom prst="rect">
            <a:avLst/>
          </a:prstGeom>
          <a:ln>
            <a:noFill/>
          </a:ln>
        </p:spPr>
        <p:txBody>
          <a:bodyPr vert="horz" lIns="228600" tIns="45720" rIns="22860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SzPct val="75000"/>
              <a:buFont typeface="Arial" pitchFamily="34" charset="0"/>
              <a:buNone/>
              <a:defRPr sz="4400" b="1" kern="1200" cap="none" spc="0" baseline="0">
                <a:ln>
                  <a:solidFill>
                    <a:schemeClr val="tx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spcBef>
                <a:spcPct val="20000"/>
              </a:spcBef>
              <a:buSzPct val="75000"/>
              <a:buFont typeface="Courier New" pitchFamily="49" charset="0"/>
              <a:buChar char="o"/>
              <a:defRPr sz="16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spcBef>
                <a:spcPct val="20000"/>
              </a:spcBef>
              <a:buSzPct val="100000"/>
              <a:buFont typeface="Arial Narrow" pitchFamily="34" charset="0"/>
              <a:buChar char="»"/>
              <a:defRPr sz="12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spcBef>
                <a:spcPct val="20000"/>
              </a:spcBef>
              <a:buSzPct val="85000"/>
              <a:buFont typeface="Wingdings" pitchFamily="2" charset="2"/>
              <a:buChar char="§"/>
              <a:tabLst>
                <a:tab pos="1485900" algn="l"/>
              </a:tabLst>
              <a:defRPr sz="1100" kern="1200" baseline="0">
                <a:ln>
                  <a:solidFill>
                    <a:schemeClr val="accent1"/>
                  </a:solidFill>
                </a:ln>
                <a:noFill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n>
                  <a:solidFill>
                    <a:schemeClr val="accent1"/>
                  </a:solidFill>
                </a:ln>
              </a:rPr>
              <a:t>03</a:t>
            </a:r>
            <a:endParaRPr lang="en-US" sz="3600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5281640" y="2040443"/>
            <a:ext cx="3342980" cy="579646"/>
          </a:xfrm>
        </p:spPr>
        <p:txBody>
          <a:bodyPr/>
          <a:lstStyle/>
          <a:p>
            <a:r>
              <a:rPr lang="en-US" sz="1600" b="0" dirty="0" smtClean="0"/>
              <a:t>Transit Technologies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092135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 b="42381"/>
          <a:stretch/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accent1"/>
                  </a:solidFill>
                </a:ln>
              </a:rPr>
              <a:t>05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3572" y="3264407"/>
            <a:ext cx="6762303" cy="1113745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600" dirty="0" smtClean="0"/>
              <a:t>Funding &amp; revenue strategies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cap="none" dirty="0" smtClean="0">
                <a:solidFill>
                  <a:srgbClr val="FF0000"/>
                </a:solidFill>
                <a:latin typeface="+mn-lt"/>
              </a:rPr>
              <a:t>“To Build A Great Transit System, Additional Funding Will Be Needed For Both Capital Projects And Ongoing Operations” </a:t>
            </a:r>
            <a:r>
              <a:rPr lang="en-US" sz="1800" b="0" i="1" cap="none" dirty="0" smtClean="0">
                <a:solidFill>
                  <a:srgbClr val="FF0000"/>
                </a:solidFill>
                <a:latin typeface="+mn-lt"/>
              </a:rPr>
              <a:t>State of MTA System Report</a:t>
            </a:r>
            <a:endParaRPr lang="en-US" sz="1800" b="0" i="1" cap="none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5" b="2419"/>
          <a:stretch/>
        </p:blipFill>
        <p:spPr>
          <a:xfrm>
            <a:off x="4635392" y="-2"/>
            <a:ext cx="3911600" cy="2571751"/>
          </a:xfrm>
        </p:spPr>
      </p:pic>
    </p:spTree>
    <p:extLst>
      <p:ext uri="{BB962C8B-B14F-4D97-AF65-F5344CB8AC3E}">
        <p14:creationId xmlns:p14="http://schemas.microsoft.com/office/powerpoint/2010/main" val="930108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-11755" y="997146"/>
            <a:ext cx="4583755" cy="3622479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Private Contributions/Donations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Tax Increment Financing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dirty="0" smtClean="0"/>
              <a:t>Improvement Districts </a:t>
            </a:r>
            <a:endParaRPr lang="en-US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en-US" dirty="0" smtClean="0"/>
              <a:t>Dedicated </a:t>
            </a:r>
            <a:r>
              <a:rPr lang="en-US" dirty="0"/>
              <a:t>taxes (local or Statewide – but primarily local)</a:t>
            </a:r>
          </a:p>
          <a:p>
            <a:pPr lvl="1"/>
            <a:r>
              <a:rPr lang="en-US" sz="1800" dirty="0"/>
              <a:t>Sales Tax</a:t>
            </a:r>
          </a:p>
          <a:p>
            <a:pPr lvl="1"/>
            <a:r>
              <a:rPr lang="en-US" sz="1800" dirty="0"/>
              <a:t>Property Tax</a:t>
            </a:r>
          </a:p>
          <a:p>
            <a:pPr lvl="1"/>
            <a:r>
              <a:rPr lang="en-US" sz="1800" dirty="0"/>
              <a:t>Payroll Tax</a:t>
            </a:r>
          </a:p>
          <a:p>
            <a:pPr lvl="1"/>
            <a:r>
              <a:rPr lang="en-US" sz="1800" dirty="0"/>
              <a:t>Gas </a:t>
            </a:r>
            <a:r>
              <a:rPr lang="en-US" sz="1800" dirty="0" smtClean="0"/>
              <a:t>Tax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" y="76201"/>
            <a:ext cx="6943723" cy="723900"/>
          </a:xfrm>
        </p:spPr>
        <p:txBody>
          <a:bodyPr/>
          <a:lstStyle/>
          <a:p>
            <a:r>
              <a:rPr lang="en-US" cap="none" dirty="0" smtClean="0">
                <a:latin typeface="Century Gothic" panose="020B0502020202020204" pitchFamily="34" charset="0"/>
              </a:rPr>
              <a:t>Potential Funding Opportunities</a:t>
            </a:r>
            <a:endParaRPr lang="en-US" b="0" cap="none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2450" y="95008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State capital matching programs for capital projects </a:t>
            </a:r>
            <a:r>
              <a:rPr lang="en-US" dirty="0" smtClean="0"/>
              <a:t>e.g. Florida, </a:t>
            </a:r>
            <a:r>
              <a:rPr lang="en-US" dirty="0"/>
              <a:t>Michigan </a:t>
            </a:r>
            <a:r>
              <a:rPr lang="en-US" dirty="0" smtClean="0"/>
              <a:t>and North Carolina (with legislation </a:t>
            </a:r>
            <a:r>
              <a:rPr lang="en-US" dirty="0"/>
              <a:t>that requires </a:t>
            </a:r>
            <a:r>
              <a:rPr lang="en-US" dirty="0" smtClean="0"/>
              <a:t>States </a:t>
            </a:r>
            <a:r>
              <a:rPr lang="en-US" dirty="0"/>
              <a:t>to provide match for capital </a:t>
            </a:r>
            <a:r>
              <a:rPr lang="en-US" dirty="0" smtClean="0"/>
              <a:t>projects)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Rental Car surcharge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Hotel/Motel Tax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Parking Fee</a:t>
            </a:r>
          </a:p>
        </p:txBody>
      </p:sp>
    </p:spTree>
    <p:extLst>
      <p:ext uri="{BB962C8B-B14F-4D97-AF65-F5344CB8AC3E}">
        <p14:creationId xmlns:p14="http://schemas.microsoft.com/office/powerpoint/2010/main" val="1905280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accent1"/>
                  </a:solidFill>
                </a:ln>
              </a:rPr>
              <a:t>06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3576" y="3299393"/>
            <a:ext cx="5875965" cy="11137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IN CONCLUSION</a:t>
            </a:r>
            <a:br>
              <a:rPr lang="en-US" dirty="0" smtClean="0"/>
            </a:br>
            <a:endParaRPr lang="en-US" sz="1800" b="0" dirty="0">
              <a:latin typeface="+mn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3" b="711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1" b="252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9279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788220" y="584225"/>
            <a:ext cx="7765229" cy="36925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0" dirty="0" smtClean="0">
                <a:latin typeface="+mn-lt"/>
              </a:rPr>
              <a:t>“</a:t>
            </a:r>
            <a:r>
              <a:rPr lang="en-US" dirty="0">
                <a:latin typeface="+mn-lt"/>
              </a:rPr>
              <a:t>“We've got to figure out some way to address mass transit and be able to not just build more roads and bigger and wider roads because that won't solve our </a:t>
            </a:r>
            <a:r>
              <a:rPr lang="en-US" dirty="0" smtClean="0">
                <a:latin typeface="+mn-lt"/>
              </a:rPr>
              <a:t>problem but…to </a:t>
            </a:r>
            <a:r>
              <a:rPr lang="en-US" dirty="0">
                <a:latin typeface="+mn-lt"/>
              </a:rPr>
              <a:t>start to talk </a:t>
            </a:r>
            <a:r>
              <a:rPr lang="en-US" dirty="0" smtClean="0">
                <a:latin typeface="+mn-lt"/>
              </a:rPr>
              <a:t>about </a:t>
            </a:r>
            <a:r>
              <a:rPr lang="en-US" dirty="0">
                <a:latin typeface="+mn-lt"/>
              </a:rPr>
              <a:t>public </a:t>
            </a:r>
            <a:r>
              <a:rPr lang="en-US" dirty="0" smtClean="0">
                <a:latin typeface="+mn-lt"/>
              </a:rPr>
              <a:t>transportation” </a:t>
            </a:r>
          </a:p>
          <a:p>
            <a:pPr algn="ctr">
              <a:lnSpc>
                <a:spcPct val="100000"/>
              </a:lnSpc>
            </a:pPr>
            <a:endParaRPr lang="en-US" dirty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en-US" dirty="0" smtClean="0">
                <a:latin typeface="+mn-lt"/>
              </a:rPr>
              <a:t>governor Bill Haslam (January 2016)</a:t>
            </a:r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0369676"/>
      </p:ext>
    </p:extLst>
  </p:cSld>
  <p:clrMapOvr>
    <a:masterClrMapping/>
  </p:clrMapOvr>
  <p:transition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accent1"/>
                  </a:solidFill>
                </a:ln>
              </a:rPr>
              <a:t>01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76593" y="3296211"/>
            <a:ext cx="6658524" cy="11137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600" dirty="0" smtClean="0"/>
              <a:t>Existing transit environment</a:t>
            </a:r>
            <a:br>
              <a:rPr lang="en-US" sz="2600" dirty="0" smtClean="0"/>
            </a:br>
            <a:endParaRPr lang="en-US" b="0" cap="none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6" b="328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8567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0" y="600074"/>
            <a:ext cx="4288482" cy="4352925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MTA Board approves </a:t>
            </a:r>
            <a:r>
              <a:rPr lang="en-US" sz="2000" b="1" dirty="0" err="1">
                <a:solidFill>
                  <a:schemeClr val="tx1"/>
                </a:solidFill>
              </a:rPr>
              <a:t>nMotion</a:t>
            </a:r>
            <a:r>
              <a:rPr lang="en-US" sz="2000" b="1" dirty="0">
                <a:solidFill>
                  <a:schemeClr val="tx1"/>
                </a:solidFill>
              </a:rPr>
              <a:t> 2016 transit </a:t>
            </a:r>
            <a:r>
              <a:rPr lang="en-US" sz="2000" b="1" dirty="0" smtClean="0">
                <a:solidFill>
                  <a:schemeClr val="tx1"/>
                </a:solidFill>
              </a:rPr>
              <a:t>plan.  Staff </a:t>
            </a:r>
            <a:r>
              <a:rPr lang="en-US" sz="2000" b="1" dirty="0">
                <a:solidFill>
                  <a:schemeClr val="tx1"/>
                </a:solidFill>
              </a:rPr>
              <a:t>Reports • Updated Sep 27, 2016 at 3:00 PM </a:t>
            </a:r>
            <a:r>
              <a:rPr lang="en-US" sz="2000" b="1" dirty="0" smtClean="0">
                <a:solidFill>
                  <a:schemeClr val="tx1"/>
                </a:solidFill>
              </a:rPr>
              <a:t>​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Recommendations:</a:t>
            </a:r>
          </a:p>
          <a:p>
            <a:pPr lvl="1"/>
            <a:r>
              <a:rPr lang="en-US" sz="1800" b="1" i="1" dirty="0">
                <a:solidFill>
                  <a:schemeClr val="tx1"/>
                </a:solidFill>
              </a:rPr>
              <a:t>Make Service Easier To </a:t>
            </a:r>
            <a:r>
              <a:rPr lang="en-US" sz="1800" b="1" i="1" dirty="0" smtClean="0">
                <a:solidFill>
                  <a:schemeClr val="tx1"/>
                </a:solidFill>
              </a:rPr>
              <a:t>Use</a:t>
            </a:r>
          </a:p>
          <a:p>
            <a:pPr lvl="1"/>
            <a:r>
              <a:rPr lang="en-US" sz="1800" b="1" i="1" dirty="0">
                <a:solidFill>
                  <a:schemeClr val="tx1"/>
                </a:solidFill>
              </a:rPr>
              <a:t>Improve Existing Services</a:t>
            </a:r>
          </a:p>
          <a:p>
            <a:pPr lvl="1"/>
            <a:r>
              <a:rPr lang="en-US" sz="1800" b="1" i="1" dirty="0">
                <a:solidFill>
                  <a:schemeClr val="tx1"/>
                </a:solidFill>
              </a:rPr>
              <a:t>Improve Access to Transit</a:t>
            </a:r>
          </a:p>
          <a:p>
            <a:pPr lvl="1"/>
            <a:r>
              <a:rPr lang="en-US" sz="1800" b="1" i="1" dirty="0">
                <a:solidFill>
                  <a:schemeClr val="tx1"/>
                </a:solidFill>
              </a:rPr>
              <a:t>Make Service More Comfortable</a:t>
            </a:r>
          </a:p>
          <a:p>
            <a:pPr lvl="1"/>
            <a:r>
              <a:rPr lang="en-US" sz="1800" b="1" i="1" dirty="0">
                <a:solidFill>
                  <a:schemeClr val="tx1"/>
                </a:solidFill>
              </a:rPr>
              <a:t>Develop a Network of Regional Transit Centers</a:t>
            </a:r>
          </a:p>
          <a:p>
            <a:pPr lvl="1"/>
            <a:r>
              <a:rPr lang="en-US" sz="1800" b="1" i="1" dirty="0">
                <a:solidFill>
                  <a:schemeClr val="tx1"/>
                </a:solidFill>
              </a:rPr>
              <a:t>Expand Services to New Areas</a:t>
            </a:r>
          </a:p>
          <a:p>
            <a:pPr lvl="1"/>
            <a:r>
              <a:rPr lang="en-US" sz="1800" b="1" i="1" dirty="0">
                <a:solidFill>
                  <a:schemeClr val="tx1"/>
                </a:solidFill>
              </a:rPr>
              <a:t>Build High-Capacity/Rapid Transit Network</a:t>
            </a:r>
          </a:p>
          <a:p>
            <a:pPr marL="182880" lvl="1" indent="0">
              <a:buNone/>
            </a:pPr>
            <a:endParaRPr lang="en-US" sz="14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600" b="1" dirty="0" smtClean="0">
              <a:solidFill>
                <a:schemeClr val="tx1"/>
              </a:solidFill>
            </a:endParaRPr>
          </a:p>
          <a:p>
            <a:endParaRPr lang="en-US" sz="1200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0" y="0"/>
            <a:ext cx="4303713" cy="5651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cap="none" dirty="0" smtClean="0">
                <a:solidFill>
                  <a:srgbClr val="3C8AA6"/>
                </a:solidFill>
                <a:latin typeface="Century Gothic" panose="020B0502020202020204" pitchFamily="34" charset="0"/>
              </a:rPr>
              <a:t>Transit In The News…</a:t>
            </a:r>
            <a:endParaRPr lang="en-US" sz="2000" dirty="0">
              <a:solidFill>
                <a:srgbClr val="3C8AA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9" b="6319"/>
          <a:stretch>
            <a:fillRect/>
          </a:stretch>
        </p:blipFill>
        <p:spPr/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713" y="1725125"/>
            <a:ext cx="4855517" cy="341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4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accent1"/>
                  </a:solidFill>
                </a:ln>
              </a:rPr>
              <a:t>02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43571" y="3299391"/>
            <a:ext cx="6481049" cy="10972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transit MASTER PLANNING</a:t>
            </a:r>
            <a:br>
              <a:rPr lang="en-US" dirty="0" smtClean="0"/>
            </a:br>
            <a:r>
              <a:rPr lang="en-US" sz="1800" b="0" cap="none" dirty="0" smtClean="0">
                <a:solidFill>
                  <a:schemeClr val="accent2"/>
                </a:solidFill>
                <a:latin typeface="+mn-lt"/>
              </a:rPr>
              <a:t>Success” Is A Comprehensive Word!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1" y="-2"/>
            <a:ext cx="3933824" cy="2571751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r="14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5926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22"/>
          </p:nvPr>
        </p:nvPicPr>
        <p:blipFill>
          <a:blip r:embed="rId2"/>
          <a:srcRect t="14084" b="1408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Simplify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13744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8146" b="814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03" b="780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119062"/>
            <a:ext cx="4303713" cy="3069843"/>
          </a:xfrm>
        </p:spPr>
        <p:txBody>
          <a:bodyPr/>
          <a:lstStyle/>
          <a:p>
            <a:r>
              <a:rPr lang="en-US" dirty="0" smtClean="0"/>
              <a:t>Develop a single seamless system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provide better customer information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simpler fare payment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smart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09767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95" r="259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0" y="4527455"/>
            <a:ext cx="9144000" cy="62061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What about autonomous vehicles?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4061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4527455"/>
            <a:ext cx="9144000" cy="62061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What about autonomous vehicles?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228" b="222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-12192" y="4533551"/>
            <a:ext cx="9144000" cy="62061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/>
                </a:solidFill>
              </a:rPr>
              <a:t>Improved pedestrian and bicycle connections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6806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Theme">
  <a:themeElements>
    <a:clrScheme name="HDR White-Brights">
      <a:dk1>
        <a:srgbClr val="54585A"/>
      </a:dk1>
      <a:lt1>
        <a:srgbClr val="000000"/>
      </a:lt1>
      <a:dk2>
        <a:srgbClr val="FFFFFF"/>
      </a:dk2>
      <a:lt2>
        <a:srgbClr val="A8A99E"/>
      </a:lt2>
      <a:accent1>
        <a:srgbClr val="4298B5"/>
      </a:accent1>
      <a:accent2>
        <a:srgbClr val="C8102E"/>
      </a:accent2>
      <a:accent3>
        <a:srgbClr val="CE0058"/>
      </a:accent3>
      <a:accent4>
        <a:srgbClr val="FF8200"/>
      </a:accent4>
      <a:accent5>
        <a:srgbClr val="FFC600"/>
      </a:accent5>
      <a:accent6>
        <a:srgbClr val="78BE20"/>
      </a:accent6>
      <a:hlink>
        <a:srgbClr val="004C97"/>
      </a:hlink>
      <a:folHlink>
        <a:srgbClr val="772583"/>
      </a:folHlink>
    </a:clrScheme>
    <a:fontScheme name="Custom 9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6612</TotalTime>
  <Words>395</Words>
  <Application>Microsoft Office PowerPoint</Application>
  <PresentationFormat>On-screen Show (16:9)</PresentationFormat>
  <Paragraphs>112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Calibri</vt:lpstr>
      <vt:lpstr>Century Gothic</vt:lpstr>
      <vt:lpstr>Courier New</vt:lpstr>
      <vt:lpstr>Wingdings</vt:lpstr>
      <vt:lpstr>Default Theme</vt:lpstr>
      <vt:lpstr>PowerPoint Presentation</vt:lpstr>
      <vt:lpstr>PowerPoint Presentation</vt:lpstr>
      <vt:lpstr>Existing transit environment </vt:lpstr>
      <vt:lpstr>Transit In The News…</vt:lpstr>
      <vt:lpstr>transit MASTER PLANNING Success” Is A Comprehensive Word!</vt:lpstr>
      <vt:lpstr>Simplify service</vt:lpstr>
      <vt:lpstr>Develop a single seamless system   provide better customer information  simpler fare payment  smart technology</vt:lpstr>
      <vt:lpstr>PowerPoint Presentation</vt:lpstr>
      <vt:lpstr>PowerPoint Presentation</vt:lpstr>
      <vt:lpstr>Transit technologies The Big Ticket Items…</vt:lpstr>
      <vt:lpstr>Transit Functions Better When It Offers Choices…</vt:lpstr>
      <vt:lpstr>Transit Functions Better When It Offers Choices…</vt:lpstr>
      <vt:lpstr>PowerPoint Presentation</vt:lpstr>
      <vt:lpstr>Stories from other places What Have Others Done?</vt:lpstr>
      <vt:lpstr>TRANSIT MASTER PLANS</vt:lpstr>
      <vt:lpstr>   Linking Transit and Land Use Focus on Centers and Corridors</vt:lpstr>
      <vt:lpstr>Station Priorities</vt:lpstr>
      <vt:lpstr>Transit Friendly Development Types</vt:lpstr>
      <vt:lpstr>Transit Development Strategy Linking Transit and Land Use</vt:lpstr>
      <vt:lpstr>Funding &amp; revenue strategies “To Build A Great Transit System, Additional Funding Will Be Needed For Both Capital Projects And Ongoing Operations” State of MTA System Report</vt:lpstr>
      <vt:lpstr>Potential Funding Opportunities</vt:lpstr>
      <vt:lpstr>IN CONCLUSION </vt:lpstr>
      <vt:lpstr>PowerPoint Presentation</vt:lpstr>
    </vt:vector>
  </TitlesOfParts>
  <Company>HDR,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Abi + hdr</dc:title>
  <dc:creator>Robinson, Tara</dc:creator>
  <cp:lastModifiedBy>Slaughter, Kimberly</cp:lastModifiedBy>
  <cp:revision>760</cp:revision>
  <cp:lastPrinted>2015-09-28T13:13:04Z</cp:lastPrinted>
  <dcterms:created xsi:type="dcterms:W3CDTF">2014-09-17T19:52:53Z</dcterms:created>
  <dcterms:modified xsi:type="dcterms:W3CDTF">2016-10-19T20:16:48Z</dcterms:modified>
</cp:coreProperties>
</file>