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77" r:id="rId2"/>
    <p:sldMasterId id="2147483678" r:id="rId3"/>
  </p:sldMasterIdLst>
  <p:notesMasterIdLst>
    <p:notesMasterId r:id="rId4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Rokkitt" panose="020B0604020202020204" charset="0"/>
      <p:regular r:id="rId45"/>
      <p:bold r:id="rId46"/>
    </p:embeddedFont>
    <p:embeddedFont>
      <p:font typeface="Cabin" panose="020B0604020202020204" charset="0"/>
      <p:regular r:id="rId47"/>
      <p:bold r:id="rId48"/>
      <p:italic r:id="rId49"/>
      <p:boldItalic r:id="rId50"/>
    </p:embeddedFont>
    <p:embeddedFont>
      <p:font typeface="Arial Narrow" panose="020B0606020202030204" pitchFamily="34" charset="0"/>
      <p:regular r:id="rId51"/>
      <p:bold r:id="rId52"/>
      <p:italic r:id="rId53"/>
      <p:boldItalic r:id="rId54"/>
    </p:embeddedFont>
    <p:embeddedFont>
      <p:font typeface="Trebuchet MS" panose="020B0603020202020204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28EFC9-E7A2-479E-8F6F-A866363C2FCA}">
  <a:tblStyle styleId="{F928EFC9-E7A2-479E-8F6F-A866363C2FC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3ECF654B-F9AB-415C-B9D6-06E1ABC4FB04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1V>
      <a:tcStyle>
        <a:tcBdr/>
        <a:fill>
          <a:solidFill>
            <a:srgbClr val="CFD7E7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6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061948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Welcome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a brief background on Nashville and future growth projections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Quickly review how we are connecting our land use and transportation decisions so we grow with intention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 overview on how we are using private redevelopment to transform some of our major corridors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Highlight a few of the city’s projects that are changing how we link people to transportation choices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4225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lays out a Growth &amp; Preservation Concept Map that identifies centers and corridors where we should increase housing options and jobs.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centers are identified in orange and the corridors are the blue lines on the map.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envision these centers being connected with some form of High Capacity Transit in the future.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1030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Nashville Metropolitan Transit Authority or MTA built upon the work of NashvilleNext to determine which routes are more viable in the future, regional connections, and the type of mode. 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nMotion plan was just adopted on Sept 21/22</a:t>
            </a:r>
            <a:r>
              <a:rPr lang="en-US" sz="120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the RTA/MTA boards.</a:t>
            </a:r>
          </a:p>
          <a:p>
            <a:pPr marL="171450" marR="0" lvl="0" indent="-171450" algn="l" rtl="0">
              <a:spcBef>
                <a:spcPts val="0"/>
              </a:spcBef>
              <a:buClr>
                <a:srgbClr val="FF0000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Includes: 4 light rail lines, 3 BRT lines, etc…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Shape 30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8334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7388"/>
            <a:ext cx="4568825" cy="34258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Shape 3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9132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4" name="Shape 42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4028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0" name="Shape 4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82385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3079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Shape 4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9" name="Shape 4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2689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1890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4076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5" name="Shape 5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6932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8728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33" name="Shape 5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6833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0" name="Shape 5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68244" marR="0" lvl="0" indent="-168244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major task ahead of us is retrofitting our corridors and doing this while we have a booming city to leverage the private sector in contributing to infrastructure.</a:t>
            </a:r>
          </a:p>
          <a:p>
            <a:pPr marL="168244" marR="0" lvl="0" indent="-168244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shows all of the elements that make up the right of way or space where people get around from one place to another between the red dashed lines.  </a:t>
            </a:r>
          </a:p>
          <a:p>
            <a:pPr marL="168244" marR="0" lvl="0" indent="-168244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I've shaded in where we must be very diligent in prioritizing pedestrians and achieving greater access for all modes.  </a:t>
            </a:r>
          </a:p>
          <a:p>
            <a:pPr marL="168244" marR="0" lvl="0" indent="-168244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the building is built too close, then we make for a more uncomfortable walking environment next to cars.</a:t>
            </a:r>
          </a:p>
          <a:p>
            <a:pPr marL="168244" marR="0" lvl="0" indent="-168244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Planning Department’s Major and Collector Street Plan helps outline the needs in this shaded area. </a:t>
            </a:r>
          </a:p>
        </p:txBody>
      </p:sp>
      <p:sp>
        <p:nvSpPr>
          <p:cNvPr id="541" name="Shape 54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186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1" name="Shape 5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an interim solution to provide more walking space with barricades.</a:t>
            </a:r>
          </a:p>
        </p:txBody>
      </p:sp>
      <p:sp>
        <p:nvSpPr>
          <p:cNvPr id="552" name="Shape 55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2353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3" name="Shape 5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also are testing one block that started on Park(ing) Day this year with a plaza containing seating, bike parking, and landscaping.</a:t>
            </a:r>
          </a:p>
        </p:txBody>
      </p:sp>
      <p:sp>
        <p:nvSpPr>
          <p:cNvPr id="564" name="Shape 5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0059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5" name="Shape 5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Mayor Barry on Park(ing) testing out the virtual reality headset that we are using to get additional input on the future design elements of Broadway.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Shape 5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08833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8987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60433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36" name="Shape 6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13283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59" name="Shape 6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33378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3" name="Shape 6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91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Shape 21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26489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0" name="Shape 6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23463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7" name="Shape 6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47721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4" name="Shape 7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724894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0" name="Shape 7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6989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16" name="Shape 7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69001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2" name="Shape 7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3959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28" name="Shape 7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0727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Nashville Chamber Presentation</a:t>
            </a:r>
          </a:p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6462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nMotion Plan</a:t>
            </a:r>
          </a:p>
        </p:txBody>
      </p:sp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8696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Nashville Area MPO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Shape 25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2607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Shape 26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9170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Murfreesboro Pike where people are walking in the streets to access their bus stops.</a:t>
            </a:r>
          </a:p>
        </p:txBody>
      </p:sp>
      <p:sp>
        <p:nvSpPr>
          <p:cNvPr id="276" name="Shape 2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24143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71450" marR="0" lvl="0" indent="-1714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Shape 2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9750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 rot="-5400000">
            <a:off x="7734300" y="126523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 rot="-5400000">
            <a:off x="7429500" y="3703637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 rot="-5400000">
            <a:off x="7734300" y="126523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 rot="-5400000">
            <a:off x="7429500" y="3703637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dt" idx="10"/>
          </p:nvPr>
        </p:nvSpPr>
        <p:spPr>
          <a:xfrm rot="-5400000">
            <a:off x="7734300" y="126523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ftr" idx="11"/>
          </p:nvPr>
        </p:nvSpPr>
        <p:spPr>
          <a:xfrm rot="-5400000">
            <a:off x="7429500" y="3703637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400583" y="120015"/>
            <a:ext cx="8342835" cy="6463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4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410291" marR="0" lvl="1" indent="-3890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820582" marR="0" lvl="2" indent="-7782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230874" marR="0" lvl="3" indent="-11673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1641165" marR="0" lvl="4" indent="-2864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051456" marR="0" lvl="5" indent="-6755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2461748" marR="0" lvl="6" indent="-10647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2872039" marR="0" lvl="7" indent="-1839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3282330" marR="0" lvl="8" indent="-5729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3108959" y="6377939"/>
            <a:ext cx="2926079" cy="2462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457200" y="6377939"/>
            <a:ext cx="2103120" cy="2462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6583679" y="6377939"/>
            <a:ext cx="2103120" cy="2462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ctrTitle"/>
          </p:nvPr>
        </p:nvSpPr>
        <p:spPr>
          <a:xfrm>
            <a:off x="685800" y="2125980"/>
            <a:ext cx="7772400" cy="7232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47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subTitle" idx="1"/>
          </p:nvPr>
        </p:nvSpPr>
        <p:spPr>
          <a:xfrm>
            <a:off x="1371600" y="3840480"/>
            <a:ext cx="6400799" cy="2769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410291" marR="0" lvl="1" indent="-3890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820582" marR="0" lvl="2" indent="-7782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230874" marR="0" lvl="3" indent="-11673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1641165" marR="0" lvl="4" indent="-2864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051456" marR="0" lvl="5" indent="-6755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2461748" marR="0" lvl="6" indent="-10647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2872039" marR="0" lvl="7" indent="-1839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3282330" marR="0" lvl="8" indent="-5729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3108959" y="6377939"/>
            <a:ext cx="2926079" cy="2462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dt" idx="10"/>
          </p:nvPr>
        </p:nvSpPr>
        <p:spPr>
          <a:xfrm>
            <a:off x="457200" y="6377939"/>
            <a:ext cx="2103120" cy="2462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6583679" y="6377939"/>
            <a:ext cx="2103120" cy="2462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00583" y="120015"/>
            <a:ext cx="8342835" cy="6463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4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457200" y="1577340"/>
            <a:ext cx="3977640" cy="2769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410291" marR="0" lvl="1" indent="-3890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820582" marR="0" lvl="2" indent="-7782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230874" marR="0" lvl="3" indent="-11673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1641165" marR="0" lvl="4" indent="-2864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051456" marR="0" lvl="5" indent="-6755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2461748" marR="0" lvl="6" indent="-10647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2872039" marR="0" lvl="7" indent="-1839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3282330" marR="0" lvl="8" indent="-5729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2"/>
          </p:nvPr>
        </p:nvSpPr>
        <p:spPr>
          <a:xfrm>
            <a:off x="4709160" y="1577340"/>
            <a:ext cx="3977640" cy="2769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410291" marR="0" lvl="1" indent="-3890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820582" marR="0" lvl="2" indent="-7782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230874" marR="0" lvl="3" indent="-11673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1641165" marR="0" lvl="4" indent="-2864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051456" marR="0" lvl="5" indent="-6755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2461748" marR="0" lvl="6" indent="-10647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2872039" marR="0" lvl="7" indent="-1839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3282330" marR="0" lvl="8" indent="-5729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ftr" idx="11"/>
          </p:nvPr>
        </p:nvSpPr>
        <p:spPr>
          <a:xfrm>
            <a:off x="3108959" y="6377939"/>
            <a:ext cx="2926079" cy="2462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dt" idx="10"/>
          </p:nvPr>
        </p:nvSpPr>
        <p:spPr>
          <a:xfrm>
            <a:off x="457200" y="6377939"/>
            <a:ext cx="2103120" cy="2462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6583679" y="6377939"/>
            <a:ext cx="2103120" cy="2462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400583" y="120015"/>
            <a:ext cx="8342835" cy="6463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4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108959" y="6377939"/>
            <a:ext cx="2926079" cy="2462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dt" idx="10"/>
          </p:nvPr>
        </p:nvSpPr>
        <p:spPr>
          <a:xfrm>
            <a:off x="457200" y="6377939"/>
            <a:ext cx="2103120" cy="2462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6583679" y="6377939"/>
            <a:ext cx="2103120" cy="2462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ftr" idx="11"/>
          </p:nvPr>
        </p:nvSpPr>
        <p:spPr>
          <a:xfrm>
            <a:off x="3108959" y="6377939"/>
            <a:ext cx="2926079" cy="2462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457200" y="6377939"/>
            <a:ext cx="2103120" cy="2462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6583679" y="6377939"/>
            <a:ext cx="2103120" cy="2462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8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282633" y="2751511"/>
            <a:ext cx="6051665" cy="12718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0066"/>
              </a:buClr>
              <a:buFont typeface="Rokkitt"/>
              <a:buNone/>
              <a:defRPr sz="2800" b="1" i="0" u="none" strike="noStrike" cap="none">
                <a:solidFill>
                  <a:srgbClr val="000066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282633" y="3898667"/>
            <a:ext cx="6051665" cy="5902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560"/>
              </a:spcBef>
              <a:buClr>
                <a:srgbClr val="92CCDC"/>
              </a:buClr>
              <a:buFont typeface="Arial"/>
              <a:buNone/>
              <a:defRPr sz="2800" b="0" i="0" u="none" strike="noStrike" cap="none">
                <a:solidFill>
                  <a:srgbClr val="92CCDC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07950" algn="l" rtl="0">
              <a:spcBef>
                <a:spcPts val="560"/>
              </a:spcBef>
              <a:buClr>
                <a:srgbClr val="000066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0066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01600" algn="l" rtl="0">
              <a:spcBef>
                <a:spcPts val="400"/>
              </a:spcBef>
              <a:buClr>
                <a:srgbClr val="00006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01600" algn="l" rtl="0">
              <a:spcBef>
                <a:spcPts val="400"/>
              </a:spcBef>
              <a:buClr>
                <a:srgbClr val="000066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349135" y="166256"/>
            <a:ext cx="8229600" cy="7478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Rokkitt"/>
              <a:buNone/>
              <a:defRPr sz="2800" b="1" i="0" u="none" strike="noStrike" cap="non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121535" cy="39942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rgbClr val="000066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07950" algn="l" rtl="0">
              <a:spcBef>
                <a:spcPts val="560"/>
              </a:spcBef>
              <a:buClr>
                <a:srgbClr val="000066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0066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01600" algn="l" rtl="0">
              <a:spcBef>
                <a:spcPts val="400"/>
              </a:spcBef>
              <a:buClr>
                <a:srgbClr val="00006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01600" algn="l" rtl="0">
              <a:spcBef>
                <a:spcPts val="400"/>
              </a:spcBef>
              <a:buClr>
                <a:srgbClr val="000066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49135" y="166256"/>
            <a:ext cx="8229600" cy="7478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Rokkitt"/>
              <a:buNone/>
              <a:defRPr sz="2800" b="1" i="0" u="none" strike="noStrike" cap="non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rgbClr val="000066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33350" algn="l" rtl="0">
              <a:spcBef>
                <a:spcPts val="480"/>
              </a:spcBef>
              <a:buClr>
                <a:srgbClr val="000066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00006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00006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000066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rgbClr val="000066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33350" algn="l" rtl="0">
              <a:spcBef>
                <a:spcPts val="480"/>
              </a:spcBef>
              <a:buClr>
                <a:srgbClr val="000066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00006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00006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000066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 rot="-5400000">
            <a:off x="7734300" y="126523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 rot="-5400000">
            <a:off x="7429500" y="3703637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349135" y="166256"/>
            <a:ext cx="8229600" cy="7478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Rokkitt"/>
              <a:buNone/>
              <a:defRPr sz="2800" b="1" i="0" u="none" strike="noStrike" cap="non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rgbClr val="92CCDC"/>
              </a:buClr>
              <a:buFont typeface="Arial"/>
              <a:buNone/>
              <a:defRPr sz="2400" b="1" i="0" u="none" strike="noStrike" cap="none">
                <a:solidFill>
                  <a:srgbClr val="92CCDC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000066"/>
              </a:buClr>
              <a:buFont typeface="Arial"/>
              <a:buNone/>
              <a:defRPr sz="2000" b="1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360"/>
              </a:spcBef>
              <a:buClr>
                <a:srgbClr val="000066"/>
              </a:buClr>
              <a:buFont typeface="Arial"/>
              <a:buNone/>
              <a:defRPr sz="1800" b="1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320"/>
              </a:spcBef>
              <a:buClr>
                <a:srgbClr val="000066"/>
              </a:buClr>
              <a:buFont typeface="Arial"/>
              <a:buNone/>
              <a:defRPr sz="1600" b="1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320"/>
              </a:spcBef>
              <a:buClr>
                <a:srgbClr val="000066"/>
              </a:buClr>
              <a:buFont typeface="Arial"/>
              <a:buNone/>
              <a:defRPr sz="1600" b="1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Shape 14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0066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00006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000066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000066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00006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rgbClr val="92CCDC"/>
              </a:buClr>
              <a:buFont typeface="Arial"/>
              <a:buNone/>
              <a:defRPr sz="2400" b="1" i="0" u="none" strike="noStrike" cap="none">
                <a:solidFill>
                  <a:srgbClr val="92CCDC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000066"/>
              </a:buClr>
              <a:buFont typeface="Arial"/>
              <a:buNone/>
              <a:defRPr sz="2000" b="1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360"/>
              </a:spcBef>
              <a:buClr>
                <a:srgbClr val="000066"/>
              </a:buClr>
              <a:buFont typeface="Arial"/>
              <a:buNone/>
              <a:defRPr sz="1800" b="1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320"/>
              </a:spcBef>
              <a:buClr>
                <a:srgbClr val="000066"/>
              </a:buClr>
              <a:buFont typeface="Arial"/>
              <a:buNone/>
              <a:defRPr sz="1600" b="1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320"/>
              </a:spcBef>
              <a:buClr>
                <a:srgbClr val="000066"/>
              </a:buClr>
              <a:buFont typeface="Arial"/>
              <a:buNone/>
              <a:defRPr sz="1600" b="1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0066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00006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000066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000066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00006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349135" y="166256"/>
            <a:ext cx="8229600" cy="7478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Rokkitt"/>
              <a:buNone/>
              <a:defRPr sz="2800" b="1" i="0" u="none" strike="noStrike" cap="non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22870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0066"/>
              </a:buClr>
              <a:buFont typeface="Arial"/>
              <a:buNone/>
              <a:defRPr sz="32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000066"/>
              </a:buClr>
              <a:buFont typeface="Arial"/>
              <a:buNone/>
              <a:defRPr sz="2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000066"/>
              </a:buClr>
              <a:buFont typeface="Arial"/>
              <a:buNone/>
              <a:defRPr sz="24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000066"/>
              </a:buClr>
              <a:buFont typeface="Arial"/>
              <a:buNone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000066"/>
              </a:buClr>
              <a:buFont typeface="Arial"/>
              <a:buNone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279371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rgbClr val="000066"/>
              </a:buClr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240"/>
              </a:spcBef>
              <a:buClr>
                <a:srgbClr val="000066"/>
              </a:buClr>
              <a:buFont typeface="Arial"/>
              <a:buNone/>
              <a:defRPr sz="12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200"/>
              </a:spcBef>
              <a:buClr>
                <a:srgbClr val="000066"/>
              </a:buClr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180"/>
              </a:spcBef>
              <a:buClr>
                <a:srgbClr val="000066"/>
              </a:buClr>
              <a:buFont typeface="Arial"/>
              <a:buNone/>
              <a:defRPr sz="9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180"/>
              </a:spcBef>
              <a:buClr>
                <a:srgbClr val="000066"/>
              </a:buClr>
              <a:buFont typeface="Arial"/>
              <a:buNone/>
              <a:defRPr sz="9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2474503" y="2885982"/>
            <a:ext cx="6051665" cy="12718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rgbClr val="000066"/>
              </a:buClr>
              <a:buFont typeface="Rokkitt"/>
              <a:buNone/>
              <a:defRPr sz="2800" b="1" i="0" u="none" strike="noStrike" cap="none">
                <a:solidFill>
                  <a:srgbClr val="000066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2474503" y="4033137"/>
            <a:ext cx="6051665" cy="5902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342900" algn="l" rtl="0">
              <a:spcBef>
                <a:spcPts val="560"/>
              </a:spcBef>
              <a:buClr>
                <a:srgbClr val="92CCDC"/>
              </a:buClr>
              <a:buFont typeface="Arial"/>
              <a:buNone/>
              <a:defRPr sz="2800" b="0" i="0" u="none" strike="noStrike" cap="none">
                <a:solidFill>
                  <a:srgbClr val="92CCDC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07950" algn="l" rtl="0">
              <a:spcBef>
                <a:spcPts val="560"/>
              </a:spcBef>
              <a:buClr>
                <a:srgbClr val="000066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0066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01600" algn="l" rtl="0">
              <a:spcBef>
                <a:spcPts val="400"/>
              </a:spcBef>
              <a:buClr>
                <a:srgbClr val="00006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01600" algn="l" rtl="0">
              <a:spcBef>
                <a:spcPts val="400"/>
              </a:spcBef>
              <a:buClr>
                <a:srgbClr val="000066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349135" y="166256"/>
            <a:ext cx="8229600" cy="7478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Rokkitt"/>
              <a:buNone/>
              <a:defRPr sz="2800" b="1" i="0" u="none" strike="noStrike" cap="non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457200" y="1358153"/>
            <a:ext cx="8121535" cy="39942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rgbClr val="000066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07950" algn="l" rtl="0">
              <a:spcBef>
                <a:spcPts val="560"/>
              </a:spcBef>
              <a:buClr>
                <a:srgbClr val="000066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0066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01600" algn="l" rtl="0">
              <a:spcBef>
                <a:spcPts val="400"/>
              </a:spcBef>
              <a:buClr>
                <a:srgbClr val="00006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01600" algn="l" rtl="0">
              <a:spcBef>
                <a:spcPts val="400"/>
              </a:spcBef>
              <a:buClr>
                <a:srgbClr val="000066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wo Conten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>
            <a:spLocks noGrp="1"/>
          </p:cNvSpPr>
          <p:nvPr>
            <p:ph type="title"/>
          </p:nvPr>
        </p:nvSpPr>
        <p:spPr>
          <a:xfrm>
            <a:off x="349135" y="166256"/>
            <a:ext cx="8229600" cy="7478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Rokkitt"/>
              <a:buNone/>
              <a:defRPr sz="2800" b="1" i="0" u="none" strike="noStrike" cap="non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rgbClr val="000066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33350" algn="l" rtl="0">
              <a:spcBef>
                <a:spcPts val="480"/>
              </a:spcBef>
              <a:buClr>
                <a:srgbClr val="000066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00006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00006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000066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rgbClr val="000066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33350" algn="l" rtl="0">
              <a:spcBef>
                <a:spcPts val="480"/>
              </a:spcBef>
              <a:buClr>
                <a:srgbClr val="000066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01600" algn="l" rtl="0">
              <a:spcBef>
                <a:spcPts val="400"/>
              </a:spcBef>
              <a:buClr>
                <a:srgbClr val="000066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14300" algn="l" rtl="0">
              <a:spcBef>
                <a:spcPts val="360"/>
              </a:spcBef>
              <a:buClr>
                <a:srgbClr val="000066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14300" algn="l" rtl="0">
              <a:spcBef>
                <a:spcPts val="360"/>
              </a:spcBef>
              <a:buClr>
                <a:srgbClr val="000066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is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349135" y="166256"/>
            <a:ext cx="8229600" cy="7478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Rokkitt"/>
              <a:buNone/>
              <a:defRPr sz="2800" b="1" i="0" u="none" strike="noStrike" cap="non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rgbClr val="92CCDC"/>
              </a:buClr>
              <a:buFont typeface="Arial"/>
              <a:buNone/>
              <a:defRPr sz="2400" b="1" i="0" u="none" strike="noStrike" cap="none">
                <a:solidFill>
                  <a:srgbClr val="92CCDC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000066"/>
              </a:buClr>
              <a:buFont typeface="Arial"/>
              <a:buNone/>
              <a:defRPr sz="2000" b="1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360"/>
              </a:spcBef>
              <a:buClr>
                <a:srgbClr val="000066"/>
              </a:buClr>
              <a:buFont typeface="Arial"/>
              <a:buNone/>
              <a:defRPr sz="1800" b="1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320"/>
              </a:spcBef>
              <a:buClr>
                <a:srgbClr val="000066"/>
              </a:buClr>
              <a:buFont typeface="Arial"/>
              <a:buNone/>
              <a:defRPr sz="1600" b="1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320"/>
              </a:spcBef>
              <a:buClr>
                <a:srgbClr val="000066"/>
              </a:buClr>
              <a:buFont typeface="Arial"/>
              <a:buNone/>
              <a:defRPr sz="1600" b="1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0066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00006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000066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000066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00006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rgbClr val="92CCDC"/>
              </a:buClr>
              <a:buFont typeface="Arial"/>
              <a:buNone/>
              <a:defRPr sz="2400" b="1" i="0" u="none" strike="noStrike" cap="none">
                <a:solidFill>
                  <a:srgbClr val="92CCDC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400"/>
              </a:spcBef>
              <a:buClr>
                <a:srgbClr val="000066"/>
              </a:buClr>
              <a:buFont typeface="Arial"/>
              <a:buNone/>
              <a:defRPr sz="2000" b="1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360"/>
              </a:spcBef>
              <a:buClr>
                <a:srgbClr val="000066"/>
              </a:buClr>
              <a:buFont typeface="Arial"/>
              <a:buNone/>
              <a:defRPr sz="1800" b="1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320"/>
              </a:spcBef>
              <a:buClr>
                <a:srgbClr val="000066"/>
              </a:buClr>
              <a:buFont typeface="Arial"/>
              <a:buNone/>
              <a:defRPr sz="1600" b="1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320"/>
              </a:spcBef>
              <a:buClr>
                <a:srgbClr val="000066"/>
              </a:buClr>
              <a:buFont typeface="Arial"/>
              <a:buNone/>
              <a:defRPr sz="1600" b="1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rgbClr val="000066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58750" algn="l" rtl="0">
              <a:spcBef>
                <a:spcPts val="400"/>
              </a:spcBef>
              <a:buClr>
                <a:srgbClr val="00006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114300" algn="l" rtl="0">
              <a:spcBef>
                <a:spcPts val="360"/>
              </a:spcBef>
              <a:buClr>
                <a:srgbClr val="000066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27000" algn="l" rtl="0">
              <a:spcBef>
                <a:spcPts val="320"/>
              </a:spcBef>
              <a:buClr>
                <a:srgbClr val="000066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27000" algn="l" rtl="0">
              <a:spcBef>
                <a:spcPts val="320"/>
              </a:spcBef>
              <a:buClr>
                <a:srgbClr val="000066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49135" y="166256"/>
            <a:ext cx="8229600" cy="7478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Rokkitt"/>
              <a:buNone/>
              <a:defRPr sz="2800" b="1" i="0" u="none" strike="noStrike" cap="non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rgbClr val="000066"/>
              </a:buClr>
              <a:buFont typeface="Arial"/>
              <a:buNone/>
              <a:defRPr sz="32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560"/>
              </a:spcBef>
              <a:buClr>
                <a:srgbClr val="000066"/>
              </a:buClr>
              <a:buFont typeface="Arial"/>
              <a:buNone/>
              <a:defRPr sz="2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480"/>
              </a:spcBef>
              <a:buClr>
                <a:srgbClr val="000066"/>
              </a:buClr>
              <a:buFont typeface="Arial"/>
              <a:buNone/>
              <a:defRPr sz="24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400"/>
              </a:spcBef>
              <a:buClr>
                <a:srgbClr val="000066"/>
              </a:buClr>
              <a:buFont typeface="Arial"/>
              <a:buNone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400"/>
              </a:spcBef>
              <a:buClr>
                <a:srgbClr val="000066"/>
              </a:buClr>
              <a:buFont typeface="Arial"/>
              <a:buNone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0" y="6469996"/>
            <a:ext cx="5486399" cy="38800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rgbClr val="000066"/>
              </a:buClr>
              <a:buFont typeface="Arial"/>
              <a:buNone/>
              <a:defRPr sz="14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240"/>
              </a:spcBef>
              <a:buClr>
                <a:srgbClr val="000066"/>
              </a:buClr>
              <a:buFont typeface="Arial"/>
              <a:buNone/>
              <a:defRPr sz="12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200"/>
              </a:spcBef>
              <a:buClr>
                <a:srgbClr val="000066"/>
              </a:buClr>
              <a:buFont typeface="Arial"/>
              <a:buNone/>
              <a:defRPr sz="1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180"/>
              </a:spcBef>
              <a:buClr>
                <a:srgbClr val="000066"/>
              </a:buClr>
              <a:buFont typeface="Arial"/>
              <a:buNone/>
              <a:defRPr sz="9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180"/>
              </a:spcBef>
              <a:buClr>
                <a:srgbClr val="000066"/>
              </a:buClr>
              <a:buFont typeface="Arial"/>
              <a:buNone/>
              <a:defRPr sz="9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69" name="Shape 1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144462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349135" y="166256"/>
            <a:ext cx="8229600" cy="7478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Rokkitt"/>
              <a:buNone/>
              <a:defRPr sz="2800" b="1" i="0" u="none" strike="noStrike" cap="non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 rot="-5400000">
            <a:off x="7734300" y="126523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 rot="-5400000">
            <a:off x="7429500" y="3703637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 rot="-5400000">
            <a:off x="7734300" y="126523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 rot="-5400000">
            <a:off x="7429500" y="3703637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 rot="-5400000">
            <a:off x="7734300" y="126523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 rot="-5400000">
            <a:off x="7429500" y="3703637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dt" idx="10"/>
          </p:nvPr>
        </p:nvSpPr>
        <p:spPr>
          <a:xfrm rot="-5400000">
            <a:off x="7734300" y="126523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ftr" idx="11"/>
          </p:nvPr>
        </p:nvSpPr>
        <p:spPr>
          <a:xfrm rot="-5400000">
            <a:off x="7429500" y="3703637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dt" idx="10"/>
          </p:nvPr>
        </p:nvSpPr>
        <p:spPr>
          <a:xfrm rot="-5400000">
            <a:off x="7734300" y="126523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ftr" idx="11"/>
          </p:nvPr>
        </p:nvSpPr>
        <p:spPr>
          <a:xfrm rot="-5400000">
            <a:off x="7429500" y="3703637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 rot="-5400000">
            <a:off x="7734300" y="126523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 rot="-5400000">
            <a:off x="7429500" y="3703637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 rot="-5400000">
            <a:off x="7734300" y="126523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 rot="-5400000">
            <a:off x="7429500" y="3703637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 rot="-5400000">
            <a:off x="7734300" y="1265236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 rot="-5400000">
            <a:off x="7429500" y="3703637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15"/>
          <p:cNvSpPr/>
          <p:nvPr/>
        </p:nvSpPr>
        <p:spPr>
          <a:xfrm>
            <a:off x="8458200" y="6823"/>
            <a:ext cx="685799" cy="6858000"/>
          </a:xfrm>
          <a:prstGeom prst="rect">
            <a:avLst/>
          </a:prstGeom>
          <a:solidFill>
            <a:srgbClr val="0F243E"/>
          </a:solidFill>
          <a:ln w="25400" cap="flat" cmpd="sng">
            <a:solidFill>
              <a:srgbClr val="0F243E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Shape 16"/>
          <p:cNvSpPr/>
          <p:nvPr/>
        </p:nvSpPr>
        <p:spPr>
          <a:xfrm>
            <a:off x="8458200" y="5410200"/>
            <a:ext cx="685799" cy="609599"/>
          </a:xfrm>
          <a:prstGeom prst="rect">
            <a:avLst/>
          </a:prstGeom>
          <a:solidFill>
            <a:srgbClr val="8CB3E3"/>
          </a:solidFill>
          <a:ln w="25400" cap="flat" cmpd="sng">
            <a:solidFill>
              <a:srgbClr val="8CB3E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120000" y="120000"/>
                </a:lnTo>
                <a:lnTo>
                  <a:pt x="120000" y="0"/>
                </a:lnTo>
                <a:lnTo>
                  <a:pt x="0" y="0"/>
                </a:lnTo>
                <a:lnTo>
                  <a:pt x="0" y="120000"/>
                </a:lnTo>
                <a:close/>
              </a:path>
            </a:pathLst>
          </a:custGeom>
          <a:solidFill>
            <a:srgbClr val="F1F1F2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/>
          <p:nvPr/>
        </p:nvSpPr>
        <p:spPr>
          <a:xfrm>
            <a:off x="0" y="595087"/>
            <a:ext cx="9144000" cy="626291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/>
          <p:nvPr/>
        </p:nvSpPr>
        <p:spPr>
          <a:xfrm>
            <a:off x="0" y="0"/>
            <a:ext cx="9144000" cy="64714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9916"/>
                </a:moveTo>
                <a:lnTo>
                  <a:pt x="120000" y="119916"/>
                </a:lnTo>
                <a:lnTo>
                  <a:pt x="120000" y="0"/>
                </a:lnTo>
                <a:lnTo>
                  <a:pt x="0" y="0"/>
                </a:lnTo>
                <a:lnTo>
                  <a:pt x="0" y="119916"/>
                </a:lnTo>
                <a:close/>
              </a:path>
            </a:pathLst>
          </a:custGeom>
          <a:solidFill>
            <a:srgbClr val="589EA8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412125" y="225361"/>
            <a:ext cx="1143000" cy="421341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19996"/>
                </a:moveTo>
                <a:lnTo>
                  <a:pt x="119986" y="119996"/>
                </a:lnTo>
                <a:lnTo>
                  <a:pt x="119986" y="0"/>
                </a:lnTo>
                <a:lnTo>
                  <a:pt x="0" y="0"/>
                </a:lnTo>
                <a:lnTo>
                  <a:pt x="0" y="119996"/>
                </a:lnTo>
                <a:close/>
              </a:path>
            </a:pathLst>
          </a:custGeom>
          <a:solidFill>
            <a:srgbClr val="589EA8"/>
          </a:solid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400583" y="120015"/>
            <a:ext cx="8342835" cy="7232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47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457200" y="1577340"/>
            <a:ext cx="8229600" cy="2769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410291" marR="0" lvl="1" indent="-3890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820582" marR="0" lvl="2" indent="-7782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230874" marR="0" lvl="3" indent="-11673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1641165" marR="0" lvl="4" indent="-2864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051456" marR="0" lvl="5" indent="-6755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2461748" marR="0" lvl="6" indent="-10647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2872039" marR="0" lvl="7" indent="-1839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3282330" marR="0" lvl="8" indent="-5729" algn="l" rtl="0">
              <a:spcBef>
                <a:spcPts val="0"/>
              </a:spcBef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3108959" y="6377939"/>
            <a:ext cx="2926079" cy="2462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457200" y="6377939"/>
            <a:ext cx="2103120" cy="2462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ldNum" idx="12"/>
          </p:nvPr>
        </p:nvSpPr>
        <p:spPr>
          <a:xfrm>
            <a:off x="6583679" y="6377939"/>
            <a:ext cx="2103120" cy="2462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6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349135" y="166256"/>
            <a:ext cx="8229600" cy="7478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Rokkitt"/>
              <a:buNone/>
              <a:defRPr sz="2800" b="1" i="0" u="none" strike="noStrike" cap="non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121535" cy="39942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rgbClr val="000066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742950" marR="0" lvl="1" indent="-107950" algn="l" rtl="0">
              <a:spcBef>
                <a:spcPts val="560"/>
              </a:spcBef>
              <a:buClr>
                <a:srgbClr val="000066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143000" marR="0" lvl="2" indent="-76200" algn="l" rtl="0">
              <a:spcBef>
                <a:spcPts val="480"/>
              </a:spcBef>
              <a:buClr>
                <a:srgbClr val="000066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600200" marR="0" lvl="3" indent="-101600" algn="l" rtl="0">
              <a:spcBef>
                <a:spcPts val="400"/>
              </a:spcBef>
              <a:buClr>
                <a:srgbClr val="000066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057400" marR="0" lvl="4" indent="-101600" algn="l" rtl="0">
              <a:spcBef>
                <a:spcPts val="400"/>
              </a:spcBef>
              <a:buClr>
                <a:srgbClr val="000066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rgbClr val="000066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44796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Shape 177"/>
          <p:cNvSpPr txBox="1">
            <a:spLocks noGrp="1"/>
          </p:cNvSpPr>
          <p:nvPr>
            <p:ph type="ctrTitle"/>
          </p:nvPr>
        </p:nvSpPr>
        <p:spPr>
          <a:xfrm>
            <a:off x="1447800" y="1752600"/>
            <a:ext cx="6019799" cy="1470024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 Narrow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Nashville: </a:t>
            </a:r>
            <a:br>
              <a:rPr lang="en-US" sz="4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44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Growth with Intention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subTitle" idx="1"/>
          </p:nvPr>
        </p:nvSpPr>
        <p:spPr>
          <a:xfrm>
            <a:off x="990600" y="4343400"/>
            <a:ext cx="6934199" cy="2057400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Erin Hafkenschiel, Director of Transportation &amp; Sustainability</a:t>
            </a:r>
          </a:p>
          <a:p>
            <a:pPr marL="0" marR="0" lvl="0" indent="0" algn="ctr" rtl="0">
              <a:spcBef>
                <a:spcPts val="4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Office of Mayor Megan Barry, Nashville, TN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Shape 3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472" y="433797"/>
            <a:ext cx="8458200" cy="6424201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/>
          <p:nvPr/>
        </p:nvSpPr>
        <p:spPr>
          <a:xfrm>
            <a:off x="13647" y="4191000"/>
            <a:ext cx="2196448" cy="923827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9999" dist="23000" dir="5400000" rotWithShape="0">
              <a:srgbClr val="000000">
                <a:alpha val="34901"/>
              </a:srgbClr>
            </a:outerShdw>
          </a:effectLst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Shape 304"/>
          <p:cNvSpPr txBox="1"/>
          <p:nvPr/>
        </p:nvSpPr>
        <p:spPr>
          <a:xfrm>
            <a:off x="457200" y="0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F243E"/>
              </a:buClr>
              <a:buSzPct val="25000"/>
              <a:buFont typeface="Arial Narrow"/>
              <a:buNone/>
            </a:pPr>
            <a:r>
              <a:rPr lang="en-US" sz="2800" b="1">
                <a:solidFill>
                  <a:srgbClr val="0F243E"/>
                </a:solidFill>
                <a:latin typeface="Arial Narrow"/>
                <a:ea typeface="Arial Narrow"/>
                <a:cs typeface="Arial Narrow"/>
                <a:sym typeface="Arial Narrow"/>
              </a:rPr>
              <a:t>NashvilleNext General Plan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/>
        </p:nvSpPr>
        <p:spPr>
          <a:xfrm>
            <a:off x="0" y="0"/>
            <a:ext cx="9144000" cy="658503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Shape 311"/>
          <p:cNvSpPr txBox="1"/>
          <p:nvPr/>
        </p:nvSpPr>
        <p:spPr>
          <a:xfrm>
            <a:off x="457200" y="0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F243E"/>
              </a:buClr>
              <a:buSzPct val="25000"/>
              <a:buFont typeface="Arial Narrow"/>
              <a:buNone/>
            </a:pPr>
            <a:r>
              <a:rPr lang="en-US" sz="2800" b="1">
                <a:solidFill>
                  <a:srgbClr val="0F243E"/>
                </a:solidFill>
                <a:latin typeface="Arial Narrow"/>
                <a:ea typeface="Arial Narrow"/>
                <a:cs typeface="Arial Narrow"/>
                <a:sym typeface="Arial Narrow"/>
              </a:rPr>
              <a:t>nMotion Transit Master Plan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Shape 317"/>
          <p:cNvGrpSpPr/>
          <p:nvPr/>
        </p:nvGrpSpPr>
        <p:grpSpPr>
          <a:xfrm>
            <a:off x="-102979" y="5812084"/>
            <a:ext cx="9029266" cy="905431"/>
            <a:chOff x="-102979" y="5812084"/>
            <a:chExt cx="7679904" cy="905431"/>
          </a:xfrm>
        </p:grpSpPr>
        <p:grpSp>
          <p:nvGrpSpPr>
            <p:cNvPr id="318" name="Shape 318"/>
            <p:cNvGrpSpPr/>
            <p:nvPr/>
          </p:nvGrpSpPr>
          <p:grpSpPr>
            <a:xfrm>
              <a:off x="-102979" y="5812084"/>
              <a:ext cx="7679904" cy="905431"/>
              <a:chOff x="-29703" y="5778783"/>
              <a:chExt cx="10751863" cy="1204240"/>
            </a:xfrm>
          </p:grpSpPr>
          <p:cxnSp>
            <p:nvCxnSpPr>
              <p:cNvPr id="319" name="Shape 319"/>
              <p:cNvCxnSpPr/>
              <p:nvPr/>
            </p:nvCxnSpPr>
            <p:spPr>
              <a:xfrm>
                <a:off x="5448700" y="5966648"/>
                <a:ext cx="0" cy="41490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9999" dist="20000" dir="5400000" rotWithShape="0">
                  <a:srgbClr val="000000">
                    <a:alpha val="37647"/>
                  </a:srgbClr>
                </a:outerShdw>
              </a:effectLst>
            </p:spPr>
          </p:cxnSp>
          <p:grpSp>
            <p:nvGrpSpPr>
              <p:cNvPr id="320" name="Shape 320"/>
              <p:cNvGrpSpPr/>
              <p:nvPr/>
            </p:nvGrpSpPr>
            <p:grpSpPr>
              <a:xfrm>
                <a:off x="-29703" y="5778783"/>
                <a:ext cx="10751863" cy="1204240"/>
                <a:chOff x="2067286" y="5776383"/>
                <a:chExt cx="8989502" cy="1158739"/>
              </a:xfrm>
            </p:grpSpPr>
            <p:grpSp>
              <p:nvGrpSpPr>
                <p:cNvPr id="321" name="Shape 321"/>
                <p:cNvGrpSpPr/>
                <p:nvPr/>
              </p:nvGrpSpPr>
              <p:grpSpPr>
                <a:xfrm>
                  <a:off x="2067286" y="5776383"/>
                  <a:ext cx="8881637" cy="1158739"/>
                  <a:chOff x="1594098" y="2057400"/>
                  <a:chExt cx="7092701" cy="1438332"/>
                </a:xfrm>
              </p:grpSpPr>
              <p:cxnSp>
                <p:nvCxnSpPr>
                  <p:cNvPr id="322" name="Shape 322"/>
                  <p:cNvCxnSpPr/>
                  <p:nvPr/>
                </p:nvCxnSpPr>
                <p:spPr>
                  <a:xfrm>
                    <a:off x="1829610" y="2548722"/>
                    <a:ext cx="6857188" cy="11583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39999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cxnSp>
                <p:nvCxnSpPr>
                  <p:cNvPr id="323" name="Shape 323"/>
                  <p:cNvCxnSpPr/>
                  <p:nvPr/>
                </p:nvCxnSpPr>
                <p:spPr>
                  <a:xfrm>
                    <a:off x="1842992" y="2097041"/>
                    <a:ext cx="0" cy="874755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39999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cxnSp>
                <p:nvCxnSpPr>
                  <p:cNvPr id="324" name="Shape 324"/>
                  <p:cNvCxnSpPr/>
                  <p:nvPr/>
                </p:nvCxnSpPr>
                <p:spPr>
                  <a:xfrm>
                    <a:off x="2743200" y="2300783"/>
                    <a:ext cx="0" cy="457200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39999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cxnSp>
                <p:nvCxnSpPr>
                  <p:cNvPr id="325" name="Shape 325"/>
                  <p:cNvCxnSpPr/>
                  <p:nvPr/>
                </p:nvCxnSpPr>
                <p:spPr>
                  <a:xfrm>
                    <a:off x="3657600" y="2299415"/>
                    <a:ext cx="0" cy="457200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39999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cxnSp>
                <p:nvCxnSpPr>
                  <p:cNvPr id="326" name="Shape 326"/>
                  <p:cNvCxnSpPr/>
                  <p:nvPr/>
                </p:nvCxnSpPr>
                <p:spPr>
                  <a:xfrm>
                    <a:off x="4572000" y="2057400"/>
                    <a:ext cx="0" cy="914400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39999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cxnSp>
                <p:nvCxnSpPr>
                  <p:cNvPr id="327" name="Shape 327"/>
                  <p:cNvCxnSpPr/>
                  <p:nvPr/>
                </p:nvCxnSpPr>
                <p:spPr>
                  <a:xfrm>
                    <a:off x="5486400" y="2286000"/>
                    <a:ext cx="0" cy="457200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39999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cxnSp>
                <p:nvCxnSpPr>
                  <p:cNvPr id="328" name="Shape 328"/>
                  <p:cNvCxnSpPr/>
                  <p:nvPr/>
                </p:nvCxnSpPr>
                <p:spPr>
                  <a:xfrm>
                    <a:off x="6400800" y="2300783"/>
                    <a:ext cx="0" cy="457200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39999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cxnSp>
                <p:nvCxnSpPr>
                  <p:cNvPr id="329" name="Shape 329"/>
                  <p:cNvCxnSpPr/>
                  <p:nvPr/>
                </p:nvCxnSpPr>
                <p:spPr>
                  <a:xfrm>
                    <a:off x="7315200" y="2057400"/>
                    <a:ext cx="0" cy="914400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39999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cxnSp>
                <p:nvCxnSpPr>
                  <p:cNvPr id="330" name="Shape 330"/>
                  <p:cNvCxnSpPr/>
                  <p:nvPr/>
                </p:nvCxnSpPr>
                <p:spPr>
                  <a:xfrm>
                    <a:off x="7772400" y="2286000"/>
                    <a:ext cx="0" cy="457200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39999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cxnSp>
                <p:nvCxnSpPr>
                  <p:cNvPr id="331" name="Shape 331"/>
                  <p:cNvCxnSpPr/>
                  <p:nvPr/>
                </p:nvCxnSpPr>
                <p:spPr>
                  <a:xfrm>
                    <a:off x="2286000" y="2286000"/>
                    <a:ext cx="0" cy="457200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39999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cxnSp>
                <p:nvCxnSpPr>
                  <p:cNvPr id="332" name="Shape 332"/>
                  <p:cNvCxnSpPr/>
                  <p:nvPr/>
                </p:nvCxnSpPr>
                <p:spPr>
                  <a:xfrm>
                    <a:off x="3200400" y="2209800"/>
                    <a:ext cx="0" cy="609599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39999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cxnSp>
                <p:nvCxnSpPr>
                  <p:cNvPr id="333" name="Shape 333"/>
                  <p:cNvCxnSpPr/>
                  <p:nvPr/>
                </p:nvCxnSpPr>
                <p:spPr>
                  <a:xfrm>
                    <a:off x="4114800" y="2286000"/>
                    <a:ext cx="0" cy="457200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39999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cxnSp>
                <p:nvCxnSpPr>
                  <p:cNvPr id="334" name="Shape 334"/>
                  <p:cNvCxnSpPr/>
                  <p:nvPr/>
                </p:nvCxnSpPr>
                <p:spPr>
                  <a:xfrm>
                    <a:off x="5029200" y="2286000"/>
                    <a:ext cx="0" cy="457200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39999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cxnSp>
                <p:nvCxnSpPr>
                  <p:cNvPr id="335" name="Shape 335"/>
                  <p:cNvCxnSpPr/>
                  <p:nvPr/>
                </p:nvCxnSpPr>
                <p:spPr>
                  <a:xfrm>
                    <a:off x="5943600" y="2209800"/>
                    <a:ext cx="0" cy="609599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39999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cxnSp>
                <p:nvCxnSpPr>
                  <p:cNvPr id="336" name="Shape 336"/>
                  <p:cNvCxnSpPr/>
                  <p:nvPr/>
                </p:nvCxnSpPr>
                <p:spPr>
                  <a:xfrm>
                    <a:off x="6858000" y="2286000"/>
                    <a:ext cx="0" cy="457200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39999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cxnSp>
                <p:nvCxnSpPr>
                  <p:cNvPr id="337" name="Shape 337"/>
                  <p:cNvCxnSpPr/>
                  <p:nvPr/>
                </p:nvCxnSpPr>
                <p:spPr>
                  <a:xfrm>
                    <a:off x="8229600" y="2286000"/>
                    <a:ext cx="0" cy="457200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39999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  <p:sp>
                <p:nvSpPr>
                  <p:cNvPr id="338" name="Shape 338"/>
                  <p:cNvSpPr txBox="1"/>
                  <p:nvPr/>
                </p:nvSpPr>
                <p:spPr>
                  <a:xfrm>
                    <a:off x="1594098" y="3080149"/>
                    <a:ext cx="533399" cy="4155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1425" tIns="45700" rIns="91425" bIns="45700" anchor="t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SzPct val="25000"/>
                      <a:buNone/>
                    </a:pPr>
                    <a:r>
                      <a:rPr lang="en-US" sz="11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2015</a:t>
                    </a:r>
                  </a:p>
                </p:txBody>
              </p:sp>
              <p:sp>
                <p:nvSpPr>
                  <p:cNvPr id="339" name="Shape 339"/>
                  <p:cNvSpPr txBox="1"/>
                  <p:nvPr/>
                </p:nvSpPr>
                <p:spPr>
                  <a:xfrm>
                    <a:off x="7048500" y="3061225"/>
                    <a:ext cx="533399" cy="41558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1425" tIns="45700" rIns="91425" bIns="45700" anchor="t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SzPct val="25000"/>
                      <a:buNone/>
                    </a:pPr>
                    <a:r>
                      <a:rPr lang="en-US" sz="1100" b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2017</a:t>
                    </a:r>
                  </a:p>
                </p:txBody>
              </p:sp>
              <p:cxnSp>
                <p:nvCxnSpPr>
                  <p:cNvPr id="340" name="Shape 340"/>
                  <p:cNvCxnSpPr/>
                  <p:nvPr/>
                </p:nvCxnSpPr>
                <p:spPr>
                  <a:xfrm>
                    <a:off x="8686800" y="2209800"/>
                    <a:ext cx="0" cy="609599"/>
                  </a:xfrm>
                  <a:prstGeom prst="straightConnector1">
                    <a:avLst/>
                  </a:prstGeom>
                  <a:noFill/>
                  <a:ln w="25400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39999" dist="20000" dir="5400000" rotWithShape="0">
                      <a:srgbClr val="000000">
                        <a:alpha val="37647"/>
                      </a:srgbClr>
                    </a:outerShdw>
                  </a:effectLst>
                </p:spPr>
              </p:cxnSp>
            </p:grpSp>
            <p:cxnSp>
              <p:nvCxnSpPr>
                <p:cNvPr id="341" name="Shape 341"/>
                <p:cNvCxnSpPr/>
                <p:nvPr/>
              </p:nvCxnSpPr>
              <p:spPr>
                <a:xfrm>
                  <a:off x="3797807" y="5963919"/>
                  <a:ext cx="0" cy="41490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39999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342" name="Shape 342"/>
                <p:cNvCxnSpPr/>
                <p:nvPr/>
              </p:nvCxnSpPr>
              <p:spPr>
                <a:xfrm>
                  <a:off x="4366767" y="5963919"/>
                  <a:ext cx="0" cy="41490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39999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343" name="Shape 343"/>
                <p:cNvCxnSpPr/>
                <p:nvPr/>
              </p:nvCxnSpPr>
              <p:spPr>
                <a:xfrm>
                  <a:off x="4935728" y="5963919"/>
                  <a:ext cx="0" cy="41490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39999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344" name="Shape 344"/>
                <p:cNvCxnSpPr/>
                <p:nvPr/>
              </p:nvCxnSpPr>
              <p:spPr>
                <a:xfrm>
                  <a:off x="5504687" y="5963919"/>
                  <a:ext cx="0" cy="41490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39999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grpSp>
              <p:nvGrpSpPr>
                <p:cNvPr id="345" name="Shape 345"/>
                <p:cNvGrpSpPr/>
                <p:nvPr/>
              </p:nvGrpSpPr>
              <p:grpSpPr>
                <a:xfrm>
                  <a:off x="2346959" y="6324601"/>
                  <a:ext cx="3511401" cy="275720"/>
                  <a:chOff x="2514600" y="6324601"/>
                  <a:chExt cx="3762217" cy="275720"/>
                </a:xfrm>
              </p:grpSpPr>
              <p:grpSp>
                <p:nvGrpSpPr>
                  <p:cNvPr id="346" name="Shape 346"/>
                  <p:cNvGrpSpPr/>
                  <p:nvPr/>
                </p:nvGrpSpPr>
                <p:grpSpPr>
                  <a:xfrm>
                    <a:off x="3733800" y="6324603"/>
                    <a:ext cx="2543017" cy="275718"/>
                    <a:chOff x="76200" y="6324603"/>
                    <a:chExt cx="2543017" cy="275718"/>
                  </a:xfrm>
                </p:grpSpPr>
                <p:sp>
                  <p:nvSpPr>
                    <p:cNvPr id="347" name="Shape 347"/>
                    <p:cNvSpPr txBox="1"/>
                    <p:nvPr/>
                  </p:nvSpPr>
                  <p:spPr>
                    <a:xfrm>
                      <a:off x="76200" y="6324603"/>
                      <a:ext cx="617161" cy="2757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May</a:t>
                      </a:r>
                    </a:p>
                  </p:txBody>
                </p:sp>
                <p:sp>
                  <p:nvSpPr>
                    <p:cNvPr id="348" name="Shape 348"/>
                    <p:cNvSpPr txBox="1"/>
                    <p:nvPr/>
                  </p:nvSpPr>
                  <p:spPr>
                    <a:xfrm>
                      <a:off x="381001" y="6324603"/>
                      <a:ext cx="457200" cy="2757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Jun</a:t>
                      </a:r>
                    </a:p>
                  </p:txBody>
                </p:sp>
                <p:sp>
                  <p:nvSpPr>
                    <p:cNvPr id="349" name="Shape 349"/>
                    <p:cNvSpPr txBox="1"/>
                    <p:nvPr/>
                  </p:nvSpPr>
                  <p:spPr>
                    <a:xfrm>
                      <a:off x="762000" y="6324603"/>
                      <a:ext cx="457200" cy="2757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Jul</a:t>
                      </a:r>
                    </a:p>
                  </p:txBody>
                </p:sp>
                <p:sp>
                  <p:nvSpPr>
                    <p:cNvPr id="350" name="Shape 350"/>
                    <p:cNvSpPr txBox="1"/>
                    <p:nvPr/>
                  </p:nvSpPr>
                  <p:spPr>
                    <a:xfrm>
                      <a:off x="990600" y="6324603"/>
                      <a:ext cx="457200" cy="2757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Aug</a:t>
                      </a:r>
                    </a:p>
                  </p:txBody>
                </p:sp>
                <p:sp>
                  <p:nvSpPr>
                    <p:cNvPr id="351" name="Shape 351"/>
                    <p:cNvSpPr txBox="1"/>
                    <p:nvPr/>
                  </p:nvSpPr>
                  <p:spPr>
                    <a:xfrm>
                      <a:off x="1295400" y="6324603"/>
                      <a:ext cx="457200" cy="2757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</a:t>
                      </a:r>
                    </a:p>
                  </p:txBody>
                </p:sp>
                <p:sp>
                  <p:nvSpPr>
                    <p:cNvPr id="352" name="Shape 352"/>
                    <p:cNvSpPr txBox="1"/>
                    <p:nvPr/>
                  </p:nvSpPr>
                  <p:spPr>
                    <a:xfrm>
                      <a:off x="1600200" y="6324603"/>
                      <a:ext cx="457200" cy="2757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Oct</a:t>
                      </a:r>
                    </a:p>
                  </p:txBody>
                </p:sp>
                <p:sp>
                  <p:nvSpPr>
                    <p:cNvPr id="353" name="Shape 353"/>
                    <p:cNvSpPr txBox="1"/>
                    <p:nvPr/>
                  </p:nvSpPr>
                  <p:spPr>
                    <a:xfrm>
                      <a:off x="1905000" y="6324603"/>
                      <a:ext cx="457200" cy="2757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Nov</a:t>
                      </a:r>
                    </a:p>
                  </p:txBody>
                </p:sp>
                <p:sp>
                  <p:nvSpPr>
                    <p:cNvPr id="354" name="Shape 354"/>
                    <p:cNvSpPr txBox="1"/>
                    <p:nvPr/>
                  </p:nvSpPr>
                  <p:spPr>
                    <a:xfrm>
                      <a:off x="2162017" y="6324603"/>
                      <a:ext cx="457200" cy="27571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Dec</a:t>
                      </a:r>
                    </a:p>
                  </p:txBody>
                </p:sp>
              </p:grpSp>
              <p:sp>
                <p:nvSpPr>
                  <p:cNvPr id="355" name="Shape 355"/>
                  <p:cNvSpPr txBox="1"/>
                  <p:nvPr/>
                </p:nvSpPr>
                <p:spPr>
                  <a:xfrm>
                    <a:off x="2514600" y="6324601"/>
                    <a:ext cx="457200" cy="27571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buSzPct val="25000"/>
                      <a:buNone/>
                    </a:pPr>
                    <a:r>
                      <a:rPr lang="en-US" sz="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Jan</a:t>
                    </a:r>
                  </a:p>
                </p:txBody>
              </p:sp>
              <p:sp>
                <p:nvSpPr>
                  <p:cNvPr id="356" name="Shape 356"/>
                  <p:cNvSpPr txBox="1"/>
                  <p:nvPr/>
                </p:nvSpPr>
                <p:spPr>
                  <a:xfrm>
                    <a:off x="2819400" y="6324603"/>
                    <a:ext cx="457200" cy="27571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buSzPct val="25000"/>
                      <a:buNone/>
                    </a:pPr>
                    <a:r>
                      <a:rPr lang="en-US" sz="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Feb</a:t>
                    </a:r>
                  </a:p>
                </p:txBody>
              </p:sp>
              <p:sp>
                <p:nvSpPr>
                  <p:cNvPr id="357" name="Shape 357"/>
                  <p:cNvSpPr txBox="1"/>
                  <p:nvPr/>
                </p:nvSpPr>
                <p:spPr>
                  <a:xfrm>
                    <a:off x="3124200" y="6324603"/>
                    <a:ext cx="457200" cy="27571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buSzPct val="25000"/>
                      <a:buNone/>
                    </a:pPr>
                    <a:r>
                      <a:rPr lang="en-US" sz="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Mar</a:t>
                    </a:r>
                  </a:p>
                </p:txBody>
              </p:sp>
              <p:sp>
                <p:nvSpPr>
                  <p:cNvPr id="358" name="Shape 358"/>
                  <p:cNvSpPr txBox="1"/>
                  <p:nvPr/>
                </p:nvSpPr>
                <p:spPr>
                  <a:xfrm>
                    <a:off x="3429000" y="6324603"/>
                    <a:ext cx="457200" cy="27571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buSzPct val="25000"/>
                      <a:buNone/>
                    </a:pPr>
                    <a:r>
                      <a:rPr lang="en-US" sz="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Apr</a:t>
                    </a:r>
                  </a:p>
                </p:txBody>
              </p:sp>
            </p:grpSp>
            <p:cxnSp>
              <p:nvCxnSpPr>
                <p:cNvPr id="359" name="Shape 359"/>
                <p:cNvCxnSpPr/>
                <p:nvPr/>
              </p:nvCxnSpPr>
              <p:spPr>
                <a:xfrm>
                  <a:off x="3200400" y="5943600"/>
                  <a:ext cx="0" cy="41490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39999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360" name="Shape 360"/>
                <p:cNvCxnSpPr/>
                <p:nvPr/>
              </p:nvCxnSpPr>
              <p:spPr>
                <a:xfrm>
                  <a:off x="2631440" y="5943600"/>
                  <a:ext cx="0" cy="41490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39999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grpSp>
              <p:nvGrpSpPr>
                <p:cNvPr id="361" name="Shape 361"/>
                <p:cNvGrpSpPr/>
                <p:nvPr/>
              </p:nvGrpSpPr>
              <p:grpSpPr>
                <a:xfrm>
                  <a:off x="5793908" y="6324601"/>
                  <a:ext cx="3522552" cy="275718"/>
                  <a:chOff x="2514600" y="6324601"/>
                  <a:chExt cx="3774164" cy="275718"/>
                </a:xfrm>
              </p:grpSpPr>
              <p:grpSp>
                <p:nvGrpSpPr>
                  <p:cNvPr id="362" name="Shape 362"/>
                  <p:cNvGrpSpPr/>
                  <p:nvPr/>
                </p:nvGrpSpPr>
                <p:grpSpPr>
                  <a:xfrm>
                    <a:off x="3733800" y="6324601"/>
                    <a:ext cx="2554964" cy="275718"/>
                    <a:chOff x="76200" y="6324601"/>
                    <a:chExt cx="2554964" cy="275718"/>
                  </a:xfrm>
                </p:grpSpPr>
                <p:sp>
                  <p:nvSpPr>
                    <p:cNvPr id="363" name="Shape 363"/>
                    <p:cNvSpPr txBox="1"/>
                    <p:nvPr/>
                  </p:nvSpPr>
                  <p:spPr>
                    <a:xfrm>
                      <a:off x="76200" y="6324601"/>
                      <a:ext cx="459900" cy="27571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May</a:t>
                      </a:r>
                    </a:p>
                  </p:txBody>
                </p:sp>
                <p:sp>
                  <p:nvSpPr>
                    <p:cNvPr id="364" name="Shape 364"/>
                    <p:cNvSpPr txBox="1"/>
                    <p:nvPr/>
                  </p:nvSpPr>
                  <p:spPr>
                    <a:xfrm>
                      <a:off x="381001" y="6324601"/>
                      <a:ext cx="457200" cy="27571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Jun</a:t>
                      </a:r>
                    </a:p>
                  </p:txBody>
                </p:sp>
                <p:sp>
                  <p:nvSpPr>
                    <p:cNvPr id="365" name="Shape 365"/>
                    <p:cNvSpPr txBox="1"/>
                    <p:nvPr/>
                  </p:nvSpPr>
                  <p:spPr>
                    <a:xfrm>
                      <a:off x="762000" y="6324601"/>
                      <a:ext cx="457200" cy="27571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Jul</a:t>
                      </a:r>
                    </a:p>
                  </p:txBody>
                </p:sp>
                <p:sp>
                  <p:nvSpPr>
                    <p:cNvPr id="366" name="Shape 366"/>
                    <p:cNvSpPr txBox="1"/>
                    <p:nvPr/>
                  </p:nvSpPr>
                  <p:spPr>
                    <a:xfrm>
                      <a:off x="990600" y="6324601"/>
                      <a:ext cx="457200" cy="27571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Aug</a:t>
                      </a:r>
                    </a:p>
                  </p:txBody>
                </p:sp>
                <p:sp>
                  <p:nvSpPr>
                    <p:cNvPr id="367" name="Shape 367"/>
                    <p:cNvSpPr txBox="1"/>
                    <p:nvPr/>
                  </p:nvSpPr>
                  <p:spPr>
                    <a:xfrm>
                      <a:off x="1295400" y="6324601"/>
                      <a:ext cx="457200" cy="27571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Sep</a:t>
                      </a:r>
                    </a:p>
                  </p:txBody>
                </p:sp>
                <p:sp>
                  <p:nvSpPr>
                    <p:cNvPr id="368" name="Shape 368"/>
                    <p:cNvSpPr txBox="1"/>
                    <p:nvPr/>
                  </p:nvSpPr>
                  <p:spPr>
                    <a:xfrm>
                      <a:off x="1600200" y="6324601"/>
                      <a:ext cx="457200" cy="27571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Oct</a:t>
                      </a:r>
                    </a:p>
                  </p:txBody>
                </p:sp>
                <p:sp>
                  <p:nvSpPr>
                    <p:cNvPr id="369" name="Shape 369"/>
                    <p:cNvSpPr txBox="1"/>
                    <p:nvPr/>
                  </p:nvSpPr>
                  <p:spPr>
                    <a:xfrm>
                      <a:off x="1905000" y="6324601"/>
                      <a:ext cx="457200" cy="27571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Nov</a:t>
                      </a:r>
                    </a:p>
                  </p:txBody>
                </p:sp>
                <p:sp>
                  <p:nvSpPr>
                    <p:cNvPr id="370" name="Shape 370"/>
                    <p:cNvSpPr txBox="1"/>
                    <p:nvPr/>
                  </p:nvSpPr>
                  <p:spPr>
                    <a:xfrm>
                      <a:off x="2173964" y="6324601"/>
                      <a:ext cx="457200" cy="2757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Dec</a:t>
                      </a:r>
                    </a:p>
                  </p:txBody>
                </p:sp>
              </p:grpSp>
              <p:sp>
                <p:nvSpPr>
                  <p:cNvPr id="371" name="Shape 371"/>
                  <p:cNvSpPr txBox="1"/>
                  <p:nvPr/>
                </p:nvSpPr>
                <p:spPr>
                  <a:xfrm>
                    <a:off x="2514600" y="6324601"/>
                    <a:ext cx="457200" cy="27571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buSzPct val="25000"/>
                      <a:buNone/>
                    </a:pPr>
                    <a:r>
                      <a:rPr lang="en-US" sz="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Jan</a:t>
                    </a:r>
                  </a:p>
                </p:txBody>
              </p:sp>
              <p:sp>
                <p:nvSpPr>
                  <p:cNvPr id="372" name="Shape 372"/>
                  <p:cNvSpPr txBox="1"/>
                  <p:nvPr/>
                </p:nvSpPr>
                <p:spPr>
                  <a:xfrm>
                    <a:off x="2819400" y="6324601"/>
                    <a:ext cx="457200" cy="27571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buSzPct val="25000"/>
                      <a:buNone/>
                    </a:pPr>
                    <a:r>
                      <a:rPr lang="en-US" sz="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Feb</a:t>
                    </a:r>
                  </a:p>
                </p:txBody>
              </p:sp>
              <p:sp>
                <p:nvSpPr>
                  <p:cNvPr id="373" name="Shape 373"/>
                  <p:cNvSpPr txBox="1"/>
                  <p:nvPr/>
                </p:nvSpPr>
                <p:spPr>
                  <a:xfrm>
                    <a:off x="3124200" y="6324601"/>
                    <a:ext cx="457200" cy="27571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buSzPct val="25000"/>
                      <a:buNone/>
                    </a:pPr>
                    <a:r>
                      <a:rPr lang="en-US" sz="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Mar</a:t>
                    </a:r>
                  </a:p>
                </p:txBody>
              </p:sp>
              <p:sp>
                <p:nvSpPr>
                  <p:cNvPr id="374" name="Shape 374"/>
                  <p:cNvSpPr txBox="1"/>
                  <p:nvPr/>
                </p:nvSpPr>
                <p:spPr>
                  <a:xfrm>
                    <a:off x="3429000" y="6324601"/>
                    <a:ext cx="457200" cy="27571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buSzPct val="25000"/>
                      <a:buNone/>
                    </a:pPr>
                    <a:r>
                      <a:rPr lang="en-US" sz="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Apr</a:t>
                    </a:r>
                  </a:p>
                </p:txBody>
              </p:sp>
            </p:grpSp>
            <p:grpSp>
              <p:nvGrpSpPr>
                <p:cNvPr id="375" name="Shape 375"/>
                <p:cNvGrpSpPr/>
                <p:nvPr/>
              </p:nvGrpSpPr>
              <p:grpSpPr>
                <a:xfrm>
                  <a:off x="9207668" y="6309361"/>
                  <a:ext cx="1849120" cy="275717"/>
                  <a:chOff x="2514600" y="6324601"/>
                  <a:chExt cx="1981201" cy="275717"/>
                </a:xfrm>
              </p:grpSpPr>
              <p:grpSp>
                <p:nvGrpSpPr>
                  <p:cNvPr id="376" name="Shape 376"/>
                  <p:cNvGrpSpPr/>
                  <p:nvPr/>
                </p:nvGrpSpPr>
                <p:grpSpPr>
                  <a:xfrm>
                    <a:off x="3733800" y="6324601"/>
                    <a:ext cx="762001" cy="275717"/>
                    <a:chOff x="76200" y="6324601"/>
                    <a:chExt cx="762001" cy="275717"/>
                  </a:xfrm>
                </p:grpSpPr>
                <p:sp>
                  <p:nvSpPr>
                    <p:cNvPr id="377" name="Shape 377"/>
                    <p:cNvSpPr txBox="1"/>
                    <p:nvPr/>
                  </p:nvSpPr>
                  <p:spPr>
                    <a:xfrm>
                      <a:off x="76200" y="6324601"/>
                      <a:ext cx="529328" cy="27571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May</a:t>
                      </a:r>
                    </a:p>
                  </p:txBody>
                </p:sp>
                <p:sp>
                  <p:nvSpPr>
                    <p:cNvPr id="378" name="Shape 378"/>
                    <p:cNvSpPr txBox="1"/>
                    <p:nvPr/>
                  </p:nvSpPr>
                  <p:spPr>
                    <a:xfrm>
                      <a:off x="381001" y="6324601"/>
                      <a:ext cx="457200" cy="27571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Jun</a:t>
                      </a:r>
                    </a:p>
                  </p:txBody>
                </p:sp>
              </p:grpSp>
              <p:sp>
                <p:nvSpPr>
                  <p:cNvPr id="379" name="Shape 379"/>
                  <p:cNvSpPr txBox="1"/>
                  <p:nvPr/>
                </p:nvSpPr>
                <p:spPr>
                  <a:xfrm>
                    <a:off x="2514600" y="6324601"/>
                    <a:ext cx="457200" cy="27571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buSzPct val="25000"/>
                      <a:buNone/>
                    </a:pPr>
                    <a:r>
                      <a:rPr lang="en-US" sz="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Jan</a:t>
                    </a:r>
                  </a:p>
                </p:txBody>
              </p:sp>
              <p:sp>
                <p:nvSpPr>
                  <p:cNvPr id="380" name="Shape 380"/>
                  <p:cNvSpPr txBox="1"/>
                  <p:nvPr/>
                </p:nvSpPr>
                <p:spPr>
                  <a:xfrm>
                    <a:off x="2819400" y="6324601"/>
                    <a:ext cx="457200" cy="27571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buSzPct val="25000"/>
                      <a:buNone/>
                    </a:pPr>
                    <a:r>
                      <a:rPr lang="en-US" sz="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Feb</a:t>
                    </a:r>
                  </a:p>
                </p:txBody>
              </p:sp>
              <p:sp>
                <p:nvSpPr>
                  <p:cNvPr id="381" name="Shape 381"/>
                  <p:cNvSpPr txBox="1"/>
                  <p:nvPr/>
                </p:nvSpPr>
                <p:spPr>
                  <a:xfrm>
                    <a:off x="3124200" y="6324601"/>
                    <a:ext cx="457200" cy="27571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buSzPct val="25000"/>
                      <a:buNone/>
                    </a:pPr>
                    <a:r>
                      <a:rPr lang="en-US" sz="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Mar</a:t>
                    </a:r>
                  </a:p>
                </p:txBody>
              </p:sp>
              <p:sp>
                <p:nvSpPr>
                  <p:cNvPr id="382" name="Shape 382"/>
                  <p:cNvSpPr txBox="1"/>
                  <p:nvPr/>
                </p:nvSpPr>
                <p:spPr>
                  <a:xfrm>
                    <a:off x="3429000" y="6324601"/>
                    <a:ext cx="457200" cy="27571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buSzPct val="25000"/>
                      <a:buNone/>
                    </a:pPr>
                    <a:r>
                      <a:rPr lang="en-US" sz="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rPr>
                      <a:t>Apr</a:t>
                    </a:r>
                  </a:p>
                </p:txBody>
              </p:sp>
            </p:grpSp>
            <p:cxnSp>
              <p:nvCxnSpPr>
                <p:cNvPr id="383" name="Shape 383"/>
                <p:cNvCxnSpPr/>
                <p:nvPr/>
              </p:nvCxnSpPr>
              <p:spPr>
                <a:xfrm>
                  <a:off x="6068907" y="5943600"/>
                  <a:ext cx="0" cy="41490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39999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384" name="Shape 384"/>
                <p:cNvCxnSpPr/>
                <p:nvPr/>
              </p:nvCxnSpPr>
              <p:spPr>
                <a:xfrm>
                  <a:off x="7206827" y="5943600"/>
                  <a:ext cx="0" cy="41490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39999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385" name="Shape 385"/>
                <p:cNvCxnSpPr/>
                <p:nvPr/>
              </p:nvCxnSpPr>
              <p:spPr>
                <a:xfrm>
                  <a:off x="7775786" y="5943600"/>
                  <a:ext cx="0" cy="41490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39999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386" name="Shape 386"/>
                <p:cNvCxnSpPr/>
                <p:nvPr/>
              </p:nvCxnSpPr>
              <p:spPr>
                <a:xfrm>
                  <a:off x="8354228" y="5974080"/>
                  <a:ext cx="0" cy="41490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39999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387" name="Shape 387"/>
                <p:cNvCxnSpPr/>
                <p:nvPr/>
              </p:nvCxnSpPr>
              <p:spPr>
                <a:xfrm>
                  <a:off x="8966557" y="5959721"/>
                  <a:ext cx="0" cy="41490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39999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388" name="Shape 388"/>
                <p:cNvCxnSpPr/>
                <p:nvPr/>
              </p:nvCxnSpPr>
              <p:spPr>
                <a:xfrm>
                  <a:off x="9511114" y="5974080"/>
                  <a:ext cx="0" cy="41490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39999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389" name="Shape 389"/>
                <p:cNvCxnSpPr/>
                <p:nvPr/>
              </p:nvCxnSpPr>
              <p:spPr>
                <a:xfrm>
                  <a:off x="10080075" y="5974080"/>
                  <a:ext cx="0" cy="41490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39999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  <p:cxnSp>
              <p:nvCxnSpPr>
                <p:cNvPr id="390" name="Shape 390"/>
                <p:cNvCxnSpPr/>
                <p:nvPr/>
              </p:nvCxnSpPr>
              <p:spPr>
                <a:xfrm>
                  <a:off x="10668000" y="5943600"/>
                  <a:ext cx="0" cy="414902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39999" dist="20000" dir="5400000" rotWithShape="0">
                    <a:srgbClr val="000000">
                      <a:alpha val="37647"/>
                    </a:srgbClr>
                  </a:outerShdw>
                </a:effectLst>
              </p:spPr>
            </p:cxnSp>
          </p:grpSp>
        </p:grpSp>
        <p:sp>
          <p:nvSpPr>
            <p:cNvPr id="391" name="Shape 391"/>
            <p:cNvSpPr txBox="1"/>
            <p:nvPr/>
          </p:nvSpPr>
          <p:spPr>
            <a:xfrm>
              <a:off x="2797456" y="6455898"/>
              <a:ext cx="570629" cy="26160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n-US" sz="11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2016</a:t>
              </a:r>
            </a:p>
          </p:txBody>
        </p:sp>
      </p:grpSp>
      <p:sp>
        <p:nvSpPr>
          <p:cNvPr id="392" name="Shape 392"/>
          <p:cNvSpPr/>
          <p:nvPr/>
        </p:nvSpPr>
        <p:spPr>
          <a:xfrm>
            <a:off x="8795" y="1343454"/>
            <a:ext cx="270881" cy="427832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92CCDC"/>
          </a:solidFill>
          <a:ln w="254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Shape 393"/>
          <p:cNvSpPr/>
          <p:nvPr/>
        </p:nvSpPr>
        <p:spPr>
          <a:xfrm>
            <a:off x="5081569" y="5334000"/>
            <a:ext cx="3130370" cy="278781"/>
          </a:xfrm>
          <a:prstGeom prst="rect">
            <a:avLst/>
          </a:prstGeom>
          <a:solidFill>
            <a:srgbClr val="B2A0C7"/>
          </a:solidFill>
          <a:ln w="25400" cap="flat" cmpd="sng">
            <a:solidFill>
              <a:srgbClr val="5F497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Connected Nashville Working Group</a:t>
            </a:r>
          </a:p>
        </p:txBody>
      </p:sp>
      <p:sp>
        <p:nvSpPr>
          <p:cNvPr id="394" name="Shape 394"/>
          <p:cNvSpPr/>
          <p:nvPr/>
        </p:nvSpPr>
        <p:spPr>
          <a:xfrm>
            <a:off x="182333" y="2057358"/>
            <a:ext cx="5874284" cy="300422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nMotion MTA/RTA Strategic Plan</a:t>
            </a:r>
          </a:p>
        </p:txBody>
      </p:sp>
      <p:sp>
        <p:nvSpPr>
          <p:cNvPr id="395" name="Shape 395"/>
          <p:cNvSpPr/>
          <p:nvPr/>
        </p:nvSpPr>
        <p:spPr>
          <a:xfrm>
            <a:off x="3886200" y="2743158"/>
            <a:ext cx="1744570" cy="228640"/>
          </a:xfrm>
          <a:prstGeom prst="rect">
            <a:avLst/>
          </a:prstGeom>
          <a:solidFill>
            <a:srgbClr val="D99593"/>
          </a:solidFill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GEAR UP 2020</a:t>
            </a:r>
          </a:p>
        </p:txBody>
      </p:sp>
      <p:sp>
        <p:nvSpPr>
          <p:cNvPr id="396" name="Shape 396"/>
          <p:cNvSpPr/>
          <p:nvPr/>
        </p:nvSpPr>
        <p:spPr>
          <a:xfrm>
            <a:off x="4563828" y="3095625"/>
            <a:ext cx="2809944" cy="41601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Nashville Strategic Plan for Sidewalks and Bikeways</a:t>
            </a:r>
          </a:p>
        </p:txBody>
      </p:sp>
      <p:sp>
        <p:nvSpPr>
          <p:cNvPr id="397" name="Shape 397"/>
          <p:cNvSpPr txBox="1"/>
          <p:nvPr/>
        </p:nvSpPr>
        <p:spPr>
          <a:xfrm>
            <a:off x="3313419" y="1719606"/>
            <a:ext cx="1029979" cy="2615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Draft Released</a:t>
            </a:r>
          </a:p>
        </p:txBody>
      </p:sp>
      <p:sp>
        <p:nvSpPr>
          <p:cNvPr id="398" name="Shape 398"/>
          <p:cNvSpPr/>
          <p:nvPr/>
        </p:nvSpPr>
        <p:spPr>
          <a:xfrm>
            <a:off x="4555808" y="3887716"/>
            <a:ext cx="2817964" cy="38900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4F612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Metro Parks and Greenways Master Plan</a:t>
            </a:r>
          </a:p>
        </p:txBody>
      </p:sp>
      <p:sp>
        <p:nvSpPr>
          <p:cNvPr id="399" name="Shape 399"/>
          <p:cNvSpPr txBox="1"/>
          <p:nvPr/>
        </p:nvSpPr>
        <p:spPr>
          <a:xfrm>
            <a:off x="3728357" y="6488667"/>
            <a:ext cx="70757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Shape 400"/>
          <p:cNvSpPr/>
          <p:nvPr/>
        </p:nvSpPr>
        <p:spPr>
          <a:xfrm>
            <a:off x="6096000" y="428625"/>
            <a:ext cx="2177142" cy="1447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Shape 401"/>
          <p:cNvSpPr/>
          <p:nvPr/>
        </p:nvSpPr>
        <p:spPr>
          <a:xfrm>
            <a:off x="6204857" y="657225"/>
            <a:ext cx="925286" cy="30479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Public Works</a:t>
            </a:r>
          </a:p>
        </p:txBody>
      </p:sp>
      <p:sp>
        <p:nvSpPr>
          <p:cNvPr id="402" name="Shape 402"/>
          <p:cNvSpPr/>
          <p:nvPr/>
        </p:nvSpPr>
        <p:spPr>
          <a:xfrm>
            <a:off x="6204857" y="1038225"/>
            <a:ext cx="925286" cy="333374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4F612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Parks</a:t>
            </a:r>
            <a:r>
              <a:rPr lang="en-US" sz="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403" name="Shape 403"/>
          <p:cNvSpPr/>
          <p:nvPr/>
        </p:nvSpPr>
        <p:spPr>
          <a:xfrm>
            <a:off x="7239000" y="673100"/>
            <a:ext cx="925286" cy="288925"/>
          </a:xfrm>
          <a:prstGeom prst="rect">
            <a:avLst/>
          </a:prstGeom>
          <a:solidFill>
            <a:srgbClr val="B2A0C7"/>
          </a:solidFill>
          <a:ln w="25400" cap="flat" cmpd="sng">
            <a:solidFill>
              <a:srgbClr val="5F497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ITS</a:t>
            </a:r>
          </a:p>
        </p:txBody>
      </p:sp>
      <p:sp>
        <p:nvSpPr>
          <p:cNvPr id="404" name="Shape 404"/>
          <p:cNvSpPr/>
          <p:nvPr/>
        </p:nvSpPr>
        <p:spPr>
          <a:xfrm>
            <a:off x="7239000" y="1028700"/>
            <a:ext cx="925286" cy="342899"/>
          </a:xfrm>
          <a:prstGeom prst="rect">
            <a:avLst/>
          </a:prstGeom>
          <a:solidFill>
            <a:srgbClr val="D99593"/>
          </a:solidFill>
          <a:ln w="25400" cap="flat" cmpd="sng">
            <a:solidFill>
              <a:srgbClr val="95373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Mayor’s Office</a:t>
            </a:r>
          </a:p>
        </p:txBody>
      </p:sp>
      <p:cxnSp>
        <p:nvCxnSpPr>
          <p:cNvPr id="405" name="Shape 405"/>
          <p:cNvCxnSpPr/>
          <p:nvPr/>
        </p:nvCxnSpPr>
        <p:spPr>
          <a:xfrm>
            <a:off x="3852262" y="1943058"/>
            <a:ext cx="0" cy="114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6" name="Shape 406"/>
          <p:cNvSpPr/>
          <p:nvPr/>
        </p:nvSpPr>
        <p:spPr>
          <a:xfrm>
            <a:off x="4792605" y="4723571"/>
            <a:ext cx="3099536" cy="381828"/>
          </a:xfrm>
          <a:prstGeom prst="rect">
            <a:avLst/>
          </a:prstGeom>
          <a:solidFill>
            <a:srgbClr val="D99593"/>
          </a:solidFill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Livable Nashville: We Make Nashville Green</a:t>
            </a:r>
          </a:p>
        </p:txBody>
      </p:sp>
      <p:sp>
        <p:nvSpPr>
          <p:cNvPr id="407" name="Shape 407"/>
          <p:cNvSpPr txBox="1"/>
          <p:nvPr/>
        </p:nvSpPr>
        <p:spPr>
          <a:xfrm>
            <a:off x="6781800" y="403225"/>
            <a:ext cx="838199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</a:t>
            </a:r>
          </a:p>
        </p:txBody>
      </p:sp>
      <p:sp>
        <p:nvSpPr>
          <p:cNvPr id="408" name="Shape 408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Shape 409"/>
          <p:cNvSpPr/>
          <p:nvPr/>
        </p:nvSpPr>
        <p:spPr>
          <a:xfrm>
            <a:off x="6204855" y="1447800"/>
            <a:ext cx="925286" cy="342899"/>
          </a:xfrm>
          <a:prstGeom prst="rect">
            <a:avLst/>
          </a:prstGeom>
          <a:solidFill>
            <a:srgbClr val="FFC000"/>
          </a:solidFill>
          <a:ln w="25400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MTA/RTA</a:t>
            </a:r>
          </a:p>
        </p:txBody>
      </p:sp>
      <p:sp>
        <p:nvSpPr>
          <p:cNvPr id="410" name="Shape 410"/>
          <p:cNvSpPr/>
          <p:nvPr/>
        </p:nvSpPr>
        <p:spPr>
          <a:xfrm>
            <a:off x="7239000" y="1447800"/>
            <a:ext cx="925286" cy="342899"/>
          </a:xfrm>
          <a:prstGeom prst="rect">
            <a:avLst/>
          </a:prstGeom>
          <a:solidFill>
            <a:srgbClr val="92CCDC"/>
          </a:solidFill>
          <a:ln w="254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Planning</a:t>
            </a:r>
          </a:p>
        </p:txBody>
      </p:sp>
      <p:sp>
        <p:nvSpPr>
          <p:cNvPr id="411" name="Shape 411"/>
          <p:cNvSpPr/>
          <p:nvPr/>
        </p:nvSpPr>
        <p:spPr>
          <a:xfrm>
            <a:off x="191861" y="1362866"/>
            <a:ext cx="1442624" cy="389008"/>
          </a:xfrm>
          <a:prstGeom prst="rect">
            <a:avLst/>
          </a:prstGeom>
          <a:solidFill>
            <a:srgbClr val="92CCDC"/>
          </a:solidFill>
          <a:ln w="254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NashvilleNext</a:t>
            </a:r>
          </a:p>
        </p:txBody>
      </p:sp>
      <p:cxnSp>
        <p:nvCxnSpPr>
          <p:cNvPr id="412" name="Shape 412"/>
          <p:cNvCxnSpPr/>
          <p:nvPr/>
        </p:nvCxnSpPr>
        <p:spPr>
          <a:xfrm>
            <a:off x="5157101" y="2628900"/>
            <a:ext cx="0" cy="114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3" name="Shape 413"/>
          <p:cNvCxnSpPr/>
          <p:nvPr/>
        </p:nvCxnSpPr>
        <p:spPr>
          <a:xfrm>
            <a:off x="6877853" y="2971800"/>
            <a:ext cx="0" cy="114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4" name="Shape 414"/>
          <p:cNvSpPr txBox="1"/>
          <p:nvPr/>
        </p:nvSpPr>
        <p:spPr>
          <a:xfrm>
            <a:off x="4761219" y="2405406"/>
            <a:ext cx="1029979" cy="2615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Draft Report</a:t>
            </a:r>
          </a:p>
        </p:txBody>
      </p:sp>
      <p:sp>
        <p:nvSpPr>
          <p:cNvPr id="415" name="Shape 415"/>
          <p:cNvSpPr txBox="1"/>
          <p:nvPr/>
        </p:nvSpPr>
        <p:spPr>
          <a:xfrm>
            <a:off x="6361419" y="2750858"/>
            <a:ext cx="1029979" cy="2615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Draft Report</a:t>
            </a:r>
          </a:p>
        </p:txBody>
      </p:sp>
      <p:cxnSp>
        <p:nvCxnSpPr>
          <p:cNvPr id="416" name="Shape 416"/>
          <p:cNvCxnSpPr/>
          <p:nvPr/>
        </p:nvCxnSpPr>
        <p:spPr>
          <a:xfrm>
            <a:off x="6571610" y="3778342"/>
            <a:ext cx="0" cy="114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7" name="Shape 417"/>
          <p:cNvSpPr txBox="1"/>
          <p:nvPr/>
        </p:nvSpPr>
        <p:spPr>
          <a:xfrm>
            <a:off x="6056619" y="3573898"/>
            <a:ext cx="1029979" cy="2615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Draft Report</a:t>
            </a:r>
          </a:p>
        </p:txBody>
      </p:sp>
      <p:cxnSp>
        <p:nvCxnSpPr>
          <p:cNvPr id="418" name="Shape 418"/>
          <p:cNvCxnSpPr/>
          <p:nvPr/>
        </p:nvCxnSpPr>
        <p:spPr>
          <a:xfrm>
            <a:off x="7298232" y="4608076"/>
            <a:ext cx="0" cy="114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9" name="Shape 419"/>
          <p:cNvSpPr txBox="1"/>
          <p:nvPr/>
        </p:nvSpPr>
        <p:spPr>
          <a:xfrm>
            <a:off x="6781800" y="4410075"/>
            <a:ext cx="1029979" cy="2615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00" tIns="45700" rIns="91400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Draft Report</a:t>
            </a:r>
          </a:p>
        </p:txBody>
      </p:sp>
      <p:sp>
        <p:nvSpPr>
          <p:cNvPr id="420" name="Shape 420"/>
          <p:cNvSpPr txBox="1"/>
          <p:nvPr/>
        </p:nvSpPr>
        <p:spPr>
          <a:xfrm>
            <a:off x="670008" y="0"/>
            <a:ext cx="4968791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F243E"/>
              </a:buClr>
              <a:buSzPct val="25000"/>
              <a:buFont typeface="Arial Narrow"/>
              <a:buNone/>
            </a:pPr>
            <a:r>
              <a:rPr lang="en-US" sz="4400" b="1">
                <a:solidFill>
                  <a:srgbClr val="0F243E"/>
                </a:solidFill>
                <a:latin typeface="Arial Narrow"/>
                <a:ea typeface="Arial Narrow"/>
                <a:cs typeface="Arial Narrow"/>
                <a:sym typeface="Arial Narrow"/>
              </a:rPr>
              <a:t>Metro Infrastructure Initiatives</a:t>
            </a:r>
          </a:p>
        </p:txBody>
      </p:sp>
      <p:sp>
        <p:nvSpPr>
          <p:cNvPr id="421" name="Shape 421"/>
          <p:cNvSpPr/>
          <p:nvPr/>
        </p:nvSpPr>
        <p:spPr>
          <a:xfrm>
            <a:off x="6003060" y="6240458"/>
            <a:ext cx="441898" cy="61754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914400" y="1112837"/>
            <a:ext cx="6705599" cy="48307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needs to happen to help us implement Nashville’s plans for transit, sidewalks, and bikes?</a:t>
            </a:r>
          </a:p>
          <a:p>
            <a:pPr marL="0" marR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96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need to change the way we think about: 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98666"/>
              <a:buFont typeface="Arial"/>
              <a:buChar char="•"/>
            </a:pP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 for cars to space for people</a:t>
            </a:r>
          </a:p>
          <a:p>
            <a:pPr marL="342900" marR="0" lvl="0" indent="-342900" algn="l" rtl="0">
              <a:lnSpc>
                <a:spcPct val="90000"/>
              </a:lnSpc>
              <a:spcBef>
                <a:spcPts val="592"/>
              </a:spcBef>
              <a:buClr>
                <a:schemeClr val="dk1"/>
              </a:buClr>
              <a:buSzPct val="98666"/>
              <a:buFont typeface="Arial"/>
              <a:buChar char="•"/>
            </a:pP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 for other modes besides vehicles</a:t>
            </a:r>
          </a:p>
        </p:txBody>
      </p:sp>
      <p:sp>
        <p:nvSpPr>
          <p:cNvPr id="427" name="Shape 427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 txBox="1"/>
          <p:nvPr/>
        </p:nvSpPr>
        <p:spPr>
          <a:xfrm>
            <a:off x="990600" y="5638800"/>
            <a:ext cx="662940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Goal: 41% non-SOV commute mode share by 2040; 0.85% increase per year </a:t>
            </a:r>
          </a:p>
        </p:txBody>
      </p:sp>
      <p:grpSp>
        <p:nvGrpSpPr>
          <p:cNvPr id="433" name="Shape 433"/>
          <p:cNvGrpSpPr/>
          <p:nvPr/>
        </p:nvGrpSpPr>
        <p:grpSpPr>
          <a:xfrm>
            <a:off x="151015" y="261923"/>
            <a:ext cx="8154558" cy="3167075"/>
            <a:chOff x="74815" y="1176323"/>
            <a:chExt cx="8154558" cy="3167075"/>
          </a:xfrm>
        </p:grpSpPr>
        <p:sp>
          <p:nvSpPr>
            <p:cNvPr id="434" name="Shape 434"/>
            <p:cNvSpPr/>
            <p:nvPr/>
          </p:nvSpPr>
          <p:spPr>
            <a:xfrm>
              <a:off x="4488866" y="3469725"/>
              <a:ext cx="647820" cy="87367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5" name="Shape 435"/>
            <p:cNvSpPr/>
            <p:nvPr/>
          </p:nvSpPr>
          <p:spPr>
            <a:xfrm>
              <a:off x="1472346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6" name="Shape 436"/>
            <p:cNvSpPr txBox="1"/>
            <p:nvPr/>
          </p:nvSpPr>
          <p:spPr>
            <a:xfrm>
              <a:off x="1520994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Public Transit Supply</a:t>
              </a:r>
            </a:p>
          </p:txBody>
        </p:sp>
        <p:sp>
          <p:nvSpPr>
            <p:cNvPr id="437" name="Shape 437"/>
            <p:cNvSpPr/>
            <p:nvPr/>
          </p:nvSpPr>
          <p:spPr>
            <a:xfrm>
              <a:off x="74815" y="1176323"/>
              <a:ext cx="1278317" cy="255748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38" name="Shape 438"/>
            <p:cNvSpPr txBox="1"/>
            <p:nvPr/>
          </p:nvSpPr>
          <p:spPr>
            <a:xfrm>
              <a:off x="137218" y="1238725"/>
              <a:ext cx="1153513" cy="2432675"/>
            </a:xfrm>
            <a:prstGeom prst="rect">
              <a:avLst/>
            </a:prstGeom>
            <a:noFill/>
            <a:ln>
              <a:noFill/>
            </a:ln>
          </p:spPr>
          <p:txBody>
            <a:bodyPr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Mode Share</a:t>
              </a:r>
            </a:p>
          </p:txBody>
        </p:sp>
        <p:sp>
          <p:nvSpPr>
            <p:cNvPr id="439" name="Shape 439"/>
            <p:cNvSpPr/>
            <p:nvPr/>
          </p:nvSpPr>
          <p:spPr>
            <a:xfrm>
              <a:off x="2598952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0" name="Shape 440"/>
            <p:cNvSpPr txBox="1"/>
            <p:nvPr/>
          </p:nvSpPr>
          <p:spPr>
            <a:xfrm>
              <a:off x="2647600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 Ridership</a:t>
              </a:r>
            </a:p>
          </p:txBody>
        </p:sp>
        <p:sp>
          <p:nvSpPr>
            <p:cNvPr id="441" name="Shape 441"/>
            <p:cNvSpPr/>
            <p:nvPr/>
          </p:nvSpPr>
          <p:spPr>
            <a:xfrm>
              <a:off x="3757426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2" name="Shape 442"/>
            <p:cNvSpPr txBox="1"/>
            <p:nvPr/>
          </p:nvSpPr>
          <p:spPr>
            <a:xfrm>
              <a:off x="3806073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Share of Homes/Jobs within .25 mi of Transit</a:t>
              </a:r>
            </a:p>
          </p:txBody>
        </p:sp>
        <p:sp>
          <p:nvSpPr>
            <p:cNvPr id="443" name="Shape 443"/>
            <p:cNvSpPr/>
            <p:nvPr/>
          </p:nvSpPr>
          <p:spPr>
            <a:xfrm>
              <a:off x="4915898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4" name="Shape 444"/>
            <p:cNvSpPr txBox="1"/>
            <p:nvPr/>
          </p:nvSpPr>
          <p:spPr>
            <a:xfrm>
              <a:off x="4964544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 Agency Operating Costs</a:t>
              </a:r>
            </a:p>
          </p:txBody>
        </p:sp>
        <p:sp>
          <p:nvSpPr>
            <p:cNvPr id="445" name="Shape 445"/>
            <p:cNvSpPr/>
            <p:nvPr/>
          </p:nvSpPr>
          <p:spPr>
            <a:xfrm>
              <a:off x="6074371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6" name="Shape 446"/>
            <p:cNvSpPr txBox="1"/>
            <p:nvPr/>
          </p:nvSpPr>
          <p:spPr>
            <a:xfrm>
              <a:off x="6123017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Miles of Sidewalk and Bikeways</a:t>
              </a:r>
            </a:p>
          </p:txBody>
        </p:sp>
        <p:sp>
          <p:nvSpPr>
            <p:cNvPr id="447" name="Shape 447"/>
            <p:cNvSpPr/>
            <p:nvPr/>
          </p:nvSpPr>
          <p:spPr>
            <a:xfrm>
              <a:off x="7232842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48" name="Shape 448"/>
            <p:cNvSpPr txBox="1"/>
            <p:nvPr/>
          </p:nvSpPr>
          <p:spPr>
            <a:xfrm>
              <a:off x="7281489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VMT</a:t>
              </a:r>
            </a:p>
          </p:txBody>
        </p:sp>
      </p:grpSp>
      <p:sp>
        <p:nvSpPr>
          <p:cNvPr id="449" name="Shape 449"/>
          <p:cNvSpPr txBox="1"/>
          <p:nvPr/>
        </p:nvSpPr>
        <p:spPr>
          <a:xfrm>
            <a:off x="457200" y="6400800"/>
            <a:ext cx="3422731" cy="2308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Source: US Census Bureau, American Community Survey 2014</a:t>
            </a:r>
          </a:p>
        </p:txBody>
      </p:sp>
      <p:sp>
        <p:nvSpPr>
          <p:cNvPr id="450" name="Shape 450"/>
          <p:cNvSpPr/>
          <p:nvPr/>
        </p:nvSpPr>
        <p:spPr>
          <a:xfrm>
            <a:off x="8610600" y="5617189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</a:p>
        </p:txBody>
      </p:sp>
      <p:pic>
        <p:nvPicPr>
          <p:cNvPr id="451" name="Shape 4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2975590"/>
            <a:ext cx="3962399" cy="26416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2" name="Shape 452"/>
          <p:cNvGraphicFramePr/>
          <p:nvPr/>
        </p:nvGraphicFramePr>
        <p:xfrm>
          <a:off x="5334000" y="281940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{F928EFC9-E7A2-479E-8F6F-A866363C2FCA}</a:tableStyleId>
              </a:tblPr>
              <a:tblGrid>
                <a:gridCol w="1447800"/>
                <a:gridCol w="1447800"/>
              </a:tblGrid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u="none" strike="noStrike" cap="none"/>
                        <a:t>Seattle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49.1%</a:t>
                      </a:r>
                    </a:p>
                  </a:txBody>
                  <a:tcPr marL="91450" marR="91450" marT="45725" marB="45725"/>
                </a:tc>
              </a:tr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Denver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29.1%</a:t>
                      </a:r>
                    </a:p>
                  </a:txBody>
                  <a:tcPr marL="91450" marR="91450" marT="45725" marB="45725"/>
                </a:tc>
              </a:tr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Austin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24.4%</a:t>
                      </a:r>
                    </a:p>
                  </a:txBody>
                  <a:tcPr marL="91450" marR="91450" marT="45725" marB="45725"/>
                </a:tc>
              </a:tr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Nashville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20.5%</a:t>
                      </a:r>
                    </a:p>
                  </a:txBody>
                  <a:tcPr marL="91450" marR="91450" marT="45725" marB="45725"/>
                </a:tc>
              </a:tr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Raleigh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19.5%</a:t>
                      </a:r>
                    </a:p>
                  </a:txBody>
                  <a:tcPr marL="91450" marR="91450" marT="45725" marB="45725"/>
                </a:tc>
              </a:tr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Louisville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18.2%</a:t>
                      </a:r>
                    </a:p>
                  </a:txBody>
                  <a:tcPr marL="91450" marR="91450" marT="45725" marB="45725"/>
                </a:tc>
              </a:tr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Indianapolis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17.4%</a:t>
                      </a: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/>
          <p:nvPr/>
        </p:nvSpPr>
        <p:spPr>
          <a:xfrm>
            <a:off x="304800" y="2971800"/>
            <a:ext cx="6629400" cy="3416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9,619,309 annual ridership (MTA)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33,426 avg. weekday ridership (MTA)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35,869 avg. weekday ridership (MTA/RTA)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Goal: 180,000 avg. weekday ridership (MTA/RTA) in 2040; 6,000 new riders per year</a:t>
            </a:r>
          </a:p>
        </p:txBody>
      </p:sp>
      <p:grpSp>
        <p:nvGrpSpPr>
          <p:cNvPr id="458" name="Shape 458"/>
          <p:cNvGrpSpPr/>
          <p:nvPr/>
        </p:nvGrpSpPr>
        <p:grpSpPr>
          <a:xfrm>
            <a:off x="151019" y="228600"/>
            <a:ext cx="8154555" cy="2557480"/>
            <a:chOff x="74819" y="1143000"/>
            <a:chExt cx="8154555" cy="2557480"/>
          </a:xfrm>
        </p:grpSpPr>
        <p:sp>
          <p:nvSpPr>
            <p:cNvPr id="459" name="Shape 459"/>
            <p:cNvSpPr/>
            <p:nvPr/>
          </p:nvSpPr>
          <p:spPr>
            <a:xfrm>
              <a:off x="4678783" y="1780076"/>
              <a:ext cx="647820" cy="87367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FD7E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0" name="Shape 460"/>
            <p:cNvSpPr/>
            <p:nvPr/>
          </p:nvSpPr>
          <p:spPr>
            <a:xfrm>
              <a:off x="1146853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1" name="Shape 461"/>
            <p:cNvSpPr txBox="1"/>
            <p:nvPr/>
          </p:nvSpPr>
          <p:spPr>
            <a:xfrm>
              <a:off x="1195500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Public Transit Supply</a:t>
              </a:r>
            </a:p>
          </p:txBody>
        </p:sp>
        <p:sp>
          <p:nvSpPr>
            <p:cNvPr id="462" name="Shape 462"/>
            <p:cNvSpPr/>
            <p:nvPr/>
          </p:nvSpPr>
          <p:spPr>
            <a:xfrm>
              <a:off x="2330610" y="1143000"/>
              <a:ext cx="1278317" cy="255748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3" name="Shape 463"/>
            <p:cNvSpPr txBox="1"/>
            <p:nvPr/>
          </p:nvSpPr>
          <p:spPr>
            <a:xfrm>
              <a:off x="2393013" y="1205401"/>
              <a:ext cx="1153513" cy="2432675"/>
            </a:xfrm>
            <a:prstGeom prst="rect">
              <a:avLst/>
            </a:prstGeom>
            <a:noFill/>
            <a:ln>
              <a:noFill/>
            </a:ln>
          </p:spPr>
          <p:txBody>
            <a:bodyPr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 Ridership</a:t>
              </a:r>
            </a:p>
          </p:txBody>
        </p:sp>
        <p:sp>
          <p:nvSpPr>
            <p:cNvPr id="464" name="Shape 464"/>
            <p:cNvSpPr/>
            <p:nvPr/>
          </p:nvSpPr>
          <p:spPr>
            <a:xfrm>
              <a:off x="74819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5" name="Shape 465"/>
            <p:cNvSpPr txBox="1"/>
            <p:nvPr/>
          </p:nvSpPr>
          <p:spPr>
            <a:xfrm>
              <a:off x="123466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Mode Share</a:t>
              </a:r>
            </a:p>
          </p:txBody>
        </p:sp>
        <p:sp>
          <p:nvSpPr>
            <p:cNvPr id="466" name="Shape 466"/>
            <p:cNvSpPr/>
            <p:nvPr/>
          </p:nvSpPr>
          <p:spPr>
            <a:xfrm>
              <a:off x="3757426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7" name="Shape 467"/>
            <p:cNvSpPr txBox="1"/>
            <p:nvPr/>
          </p:nvSpPr>
          <p:spPr>
            <a:xfrm>
              <a:off x="3806073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Share of Homes/Jobs within .25 mi of Transit</a:t>
              </a:r>
            </a:p>
          </p:txBody>
        </p:sp>
        <p:sp>
          <p:nvSpPr>
            <p:cNvPr id="468" name="Shape 468"/>
            <p:cNvSpPr/>
            <p:nvPr/>
          </p:nvSpPr>
          <p:spPr>
            <a:xfrm>
              <a:off x="4915898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9" name="Shape 469"/>
            <p:cNvSpPr txBox="1"/>
            <p:nvPr/>
          </p:nvSpPr>
          <p:spPr>
            <a:xfrm>
              <a:off x="4964544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 Agency Operating Costs</a:t>
              </a:r>
            </a:p>
          </p:txBody>
        </p:sp>
        <p:sp>
          <p:nvSpPr>
            <p:cNvPr id="470" name="Shape 470"/>
            <p:cNvSpPr/>
            <p:nvPr/>
          </p:nvSpPr>
          <p:spPr>
            <a:xfrm>
              <a:off x="6074371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1" name="Shape 471"/>
            <p:cNvSpPr txBox="1"/>
            <p:nvPr/>
          </p:nvSpPr>
          <p:spPr>
            <a:xfrm>
              <a:off x="6123017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Miles of Sidewalk and Bikeways</a:t>
              </a:r>
            </a:p>
          </p:txBody>
        </p:sp>
        <p:sp>
          <p:nvSpPr>
            <p:cNvPr id="472" name="Shape 472"/>
            <p:cNvSpPr/>
            <p:nvPr/>
          </p:nvSpPr>
          <p:spPr>
            <a:xfrm>
              <a:off x="7232842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73" name="Shape 473"/>
            <p:cNvSpPr txBox="1"/>
            <p:nvPr/>
          </p:nvSpPr>
          <p:spPr>
            <a:xfrm>
              <a:off x="7281489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VMT</a:t>
              </a:r>
            </a:p>
          </p:txBody>
        </p:sp>
      </p:grpSp>
      <p:sp>
        <p:nvSpPr>
          <p:cNvPr id="474" name="Shape 474"/>
          <p:cNvSpPr txBox="1"/>
          <p:nvPr/>
        </p:nvSpPr>
        <p:spPr>
          <a:xfrm>
            <a:off x="457200" y="6400800"/>
            <a:ext cx="1947968" cy="2308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Source: National Transit Database</a:t>
            </a:r>
          </a:p>
        </p:txBody>
      </p:sp>
      <p:sp>
        <p:nvSpPr>
          <p:cNvPr id="475" name="Shape 475"/>
          <p:cNvSpPr/>
          <p:nvPr/>
        </p:nvSpPr>
        <p:spPr>
          <a:xfrm>
            <a:off x="8610600" y="5617189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</a:p>
        </p:txBody>
      </p:sp>
      <p:graphicFrame>
        <p:nvGraphicFramePr>
          <p:cNvPr id="476" name="Shape 476"/>
          <p:cNvGraphicFramePr/>
          <p:nvPr/>
        </p:nvGraphicFramePr>
        <p:xfrm>
          <a:off x="5334000" y="281940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{F928EFC9-E7A2-479E-8F6F-A866363C2FCA}</a:tableStyleId>
              </a:tblPr>
              <a:tblGrid>
                <a:gridCol w="1447800"/>
                <a:gridCol w="1447800"/>
              </a:tblGrid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Seattle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416,936</a:t>
                      </a:r>
                    </a:p>
                  </a:txBody>
                  <a:tcPr marL="91450" marR="91450" marT="45725" marB="45725"/>
                </a:tc>
              </a:tr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Denver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341,480</a:t>
                      </a:r>
                    </a:p>
                  </a:txBody>
                  <a:tcPr marL="91450" marR="91450" marT="45725" marB="45725"/>
                </a:tc>
              </a:tr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Austin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121,241</a:t>
                      </a:r>
                    </a:p>
                  </a:txBody>
                  <a:tcPr marL="91450" marR="91450" marT="45725" marB="45725"/>
                </a:tc>
              </a:tr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Louisville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50,269</a:t>
                      </a:r>
                    </a:p>
                  </a:txBody>
                  <a:tcPr marL="91450" marR="91450" marT="45725" marB="45725"/>
                </a:tc>
              </a:tr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Indianapolis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36,052</a:t>
                      </a:r>
                    </a:p>
                  </a:txBody>
                  <a:tcPr marL="91450" marR="91450" marT="45725" marB="45725"/>
                </a:tc>
              </a:tr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Nashville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33,426</a:t>
                      </a:r>
                    </a:p>
                  </a:txBody>
                  <a:tcPr marL="91450" marR="91450" marT="45725" marB="45725"/>
                </a:tc>
              </a:tr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Raleigh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20,729</a:t>
                      </a: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 txBox="1"/>
          <p:nvPr/>
        </p:nvSpPr>
        <p:spPr>
          <a:xfrm>
            <a:off x="228600" y="2582882"/>
            <a:ext cx="4267199" cy="369331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1,110 total miles of sidewalk</a:t>
            </a: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2016 (to-date): 8.6 miles</a:t>
            </a: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2015: 8.1 miles</a:t>
            </a: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2014: 11.8 miles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268 miles of bikeways; 105.2 miles of bike lanes; 18.6 miles of buffered bike lanes</a:t>
            </a: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2016 (to-date): 1.8 miles</a:t>
            </a: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2015: 56.6 miles</a:t>
            </a:r>
          </a:p>
          <a:p>
            <a:pPr marL="742950" marR="0" lvl="1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2014: 11.8 miles</a:t>
            </a:r>
          </a:p>
          <a:p>
            <a:pPr marL="457200" marR="0" lvl="1" indent="0" algn="l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Goal: TBD – WalknBike Plan</a:t>
            </a:r>
          </a:p>
        </p:txBody>
      </p:sp>
      <p:grpSp>
        <p:nvGrpSpPr>
          <p:cNvPr id="482" name="Shape 482"/>
          <p:cNvGrpSpPr/>
          <p:nvPr/>
        </p:nvGrpSpPr>
        <p:grpSpPr>
          <a:xfrm>
            <a:off x="152403" y="152399"/>
            <a:ext cx="8196379" cy="2557480"/>
            <a:chOff x="76203" y="1066799"/>
            <a:chExt cx="8196379" cy="2557480"/>
          </a:xfrm>
        </p:grpSpPr>
        <p:sp>
          <p:nvSpPr>
            <p:cNvPr id="483" name="Shape 483"/>
            <p:cNvSpPr/>
            <p:nvPr/>
          </p:nvSpPr>
          <p:spPr>
            <a:xfrm>
              <a:off x="4765428" y="1780076"/>
              <a:ext cx="659818" cy="87367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4" name="Shape 484"/>
            <p:cNvSpPr/>
            <p:nvPr/>
          </p:nvSpPr>
          <p:spPr>
            <a:xfrm>
              <a:off x="1168091" y="1600195"/>
              <a:ext cx="1014986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5" name="Shape 485"/>
            <p:cNvSpPr txBox="1"/>
            <p:nvPr/>
          </p:nvSpPr>
          <p:spPr>
            <a:xfrm>
              <a:off x="1217638" y="1649742"/>
              <a:ext cx="915890" cy="1592536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Public Transit Supply</a:t>
              </a:r>
            </a:p>
          </p:txBody>
        </p:sp>
        <p:sp>
          <p:nvSpPr>
            <p:cNvPr id="486" name="Shape 486"/>
            <p:cNvSpPr/>
            <p:nvPr/>
          </p:nvSpPr>
          <p:spPr>
            <a:xfrm>
              <a:off x="5708410" y="1066799"/>
              <a:ext cx="1301990" cy="255748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7" name="Shape 487"/>
            <p:cNvSpPr txBox="1"/>
            <p:nvPr/>
          </p:nvSpPr>
          <p:spPr>
            <a:xfrm>
              <a:off x="5771969" y="1130357"/>
              <a:ext cx="1174873" cy="2430364"/>
            </a:xfrm>
            <a:prstGeom prst="rect">
              <a:avLst/>
            </a:prstGeom>
            <a:noFill/>
            <a:ln>
              <a:noFill/>
            </a:ln>
          </p:spPr>
          <p:txBody>
            <a:bodyPr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Miles of Sidewalk and Bikeways</a:t>
              </a:r>
            </a:p>
          </p:txBody>
        </p:sp>
        <p:sp>
          <p:nvSpPr>
            <p:cNvPr id="488" name="Shape 488"/>
            <p:cNvSpPr/>
            <p:nvPr/>
          </p:nvSpPr>
          <p:spPr>
            <a:xfrm>
              <a:off x="2285998" y="1600195"/>
              <a:ext cx="1014986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89" name="Shape 489"/>
            <p:cNvSpPr txBox="1"/>
            <p:nvPr/>
          </p:nvSpPr>
          <p:spPr>
            <a:xfrm>
              <a:off x="2335546" y="1649742"/>
              <a:ext cx="915890" cy="1592536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 Ridership</a:t>
              </a:r>
            </a:p>
          </p:txBody>
        </p:sp>
        <p:sp>
          <p:nvSpPr>
            <p:cNvPr id="490" name="Shape 490"/>
            <p:cNvSpPr/>
            <p:nvPr/>
          </p:nvSpPr>
          <p:spPr>
            <a:xfrm>
              <a:off x="76203" y="1600195"/>
              <a:ext cx="1014986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1" name="Shape 491"/>
            <p:cNvSpPr txBox="1"/>
            <p:nvPr/>
          </p:nvSpPr>
          <p:spPr>
            <a:xfrm>
              <a:off x="125752" y="1649742"/>
              <a:ext cx="915890" cy="1592536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Mode Share</a:t>
              </a:r>
            </a:p>
          </p:txBody>
        </p:sp>
        <p:sp>
          <p:nvSpPr>
            <p:cNvPr id="492" name="Shape 492"/>
            <p:cNvSpPr/>
            <p:nvPr/>
          </p:nvSpPr>
          <p:spPr>
            <a:xfrm>
              <a:off x="3352798" y="1600195"/>
              <a:ext cx="1014986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3" name="Shape 493"/>
            <p:cNvSpPr txBox="1"/>
            <p:nvPr/>
          </p:nvSpPr>
          <p:spPr>
            <a:xfrm>
              <a:off x="3402346" y="1649742"/>
              <a:ext cx="915890" cy="1592536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Share of Homes/Jobs within .25 mi of Transit</a:t>
              </a:r>
            </a:p>
          </p:txBody>
        </p:sp>
        <p:sp>
          <p:nvSpPr>
            <p:cNvPr id="494" name="Shape 494"/>
            <p:cNvSpPr/>
            <p:nvPr/>
          </p:nvSpPr>
          <p:spPr>
            <a:xfrm>
              <a:off x="4419600" y="1600195"/>
              <a:ext cx="1014986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5" name="Shape 495"/>
            <p:cNvSpPr txBox="1"/>
            <p:nvPr/>
          </p:nvSpPr>
          <p:spPr>
            <a:xfrm>
              <a:off x="4469148" y="1649742"/>
              <a:ext cx="915890" cy="1592536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 Agency Operating Costs</a:t>
              </a:r>
            </a:p>
          </p:txBody>
        </p:sp>
        <p:sp>
          <p:nvSpPr>
            <p:cNvPr id="496" name="Shape 496"/>
            <p:cNvSpPr/>
            <p:nvPr/>
          </p:nvSpPr>
          <p:spPr>
            <a:xfrm>
              <a:off x="7257596" y="1600195"/>
              <a:ext cx="1014986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97" name="Shape 497"/>
            <p:cNvSpPr txBox="1"/>
            <p:nvPr/>
          </p:nvSpPr>
          <p:spPr>
            <a:xfrm>
              <a:off x="7307143" y="1649742"/>
              <a:ext cx="915890" cy="1592536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VMT</a:t>
              </a:r>
            </a:p>
          </p:txBody>
        </p:sp>
      </p:grpSp>
      <p:sp>
        <p:nvSpPr>
          <p:cNvPr id="498" name="Shape 498"/>
          <p:cNvSpPr txBox="1"/>
          <p:nvPr/>
        </p:nvSpPr>
        <p:spPr>
          <a:xfrm>
            <a:off x="457200" y="6400800"/>
            <a:ext cx="4384534" cy="2308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Source: Nashville WalknBike Plan, Peer &amp; Aspirational City Review, Alta Planning</a:t>
            </a:r>
          </a:p>
        </p:txBody>
      </p:sp>
      <p:sp>
        <p:nvSpPr>
          <p:cNvPr id="499" name="Shape 499"/>
          <p:cNvSpPr/>
          <p:nvPr/>
        </p:nvSpPr>
        <p:spPr>
          <a:xfrm>
            <a:off x="8610600" y="5617189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</a:p>
        </p:txBody>
      </p:sp>
      <p:graphicFrame>
        <p:nvGraphicFramePr>
          <p:cNvPr id="500" name="Shape 500"/>
          <p:cNvGraphicFramePr/>
          <p:nvPr/>
        </p:nvGraphicFramePr>
        <p:xfrm>
          <a:off x="6324600" y="281940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{F928EFC9-E7A2-479E-8F6F-A866363C2FCA}</a:tableStyleId>
              </a:tblPr>
              <a:tblGrid>
                <a:gridCol w="1181100"/>
                <a:gridCol w="1181100"/>
              </a:tblGrid>
              <a:tr h="317775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Sidewalks</a:t>
                      </a: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Denver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3,143</a:t>
                      </a:r>
                    </a:p>
                  </a:txBody>
                  <a:tcPr marL="91450" marR="91450" marT="45725" marB="45725"/>
                </a:tc>
              </a:tr>
              <a:tr h="317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Austin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2,360</a:t>
                      </a:r>
                    </a:p>
                  </a:txBody>
                  <a:tcPr marL="91450" marR="91450" marT="45725" marB="45725"/>
                </a:tc>
              </a:tr>
              <a:tr h="317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Seattle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2,100</a:t>
                      </a:r>
                    </a:p>
                  </a:txBody>
                  <a:tcPr marL="91450" marR="91450" marT="45725" marB="45725"/>
                </a:tc>
              </a:tr>
              <a:tr h="317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Indianapolis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2,000</a:t>
                      </a:r>
                    </a:p>
                  </a:txBody>
                  <a:tcPr marL="91450" marR="91450" marT="45725" marB="45725"/>
                </a:tc>
              </a:tr>
              <a:tr h="317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Louisville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2,000</a:t>
                      </a:r>
                    </a:p>
                  </a:txBody>
                  <a:tcPr marL="91450" marR="91450" marT="45725" marB="45725"/>
                </a:tc>
              </a:tr>
              <a:tr h="317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Nashville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1,103</a:t>
                      </a:r>
                    </a:p>
                  </a:txBody>
                  <a:tcPr marL="91450" marR="91450" marT="45725" marB="45725"/>
                </a:tc>
              </a:tr>
              <a:tr h="317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Raleigh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847</a:t>
                      </a: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  <p:graphicFrame>
        <p:nvGraphicFramePr>
          <p:cNvPr id="501" name="Shape 501"/>
          <p:cNvGraphicFramePr/>
          <p:nvPr/>
        </p:nvGraphicFramePr>
        <p:xfrm>
          <a:off x="4495800" y="281940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{F928EFC9-E7A2-479E-8F6F-A866363C2FCA}</a:tableStyleId>
              </a:tblPr>
              <a:tblGrid>
                <a:gridCol w="1257300"/>
                <a:gridCol w="1257300"/>
              </a:tblGrid>
              <a:tr h="309150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Bikeways</a:t>
                      </a: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09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Austin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520</a:t>
                      </a:r>
                    </a:p>
                  </a:txBody>
                  <a:tcPr marL="91450" marR="91450" marT="45725" marB="45725"/>
                </a:tc>
              </a:tr>
              <a:tr h="309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Seattle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248</a:t>
                      </a:r>
                    </a:p>
                  </a:txBody>
                  <a:tcPr marL="91450" marR="91450" marT="45725" marB="45725"/>
                </a:tc>
              </a:tr>
              <a:tr h="309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Nashville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 b="1">
                          <a:solidFill>
                            <a:schemeClr val="accent1"/>
                          </a:solidFill>
                        </a:rPr>
                        <a:t>226</a:t>
                      </a:r>
                    </a:p>
                  </a:txBody>
                  <a:tcPr marL="91450" marR="91450" marT="45725" marB="45725"/>
                </a:tc>
              </a:tr>
              <a:tr h="309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Denver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220</a:t>
                      </a:r>
                    </a:p>
                  </a:txBody>
                  <a:tcPr marL="91450" marR="91450" marT="45725" marB="45725"/>
                </a:tc>
              </a:tr>
              <a:tr h="309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Raleigh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187</a:t>
                      </a:r>
                    </a:p>
                  </a:txBody>
                  <a:tcPr marL="91450" marR="91450" marT="45725" marB="45725"/>
                </a:tc>
              </a:tr>
              <a:tr h="309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Louisville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182</a:t>
                      </a:r>
                    </a:p>
                  </a:txBody>
                  <a:tcPr marL="91450" marR="91450" marT="45725" marB="45725"/>
                </a:tc>
              </a:tr>
              <a:tr h="309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Indianapolis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600"/>
                        <a:t>173</a:t>
                      </a: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>
            <a:spLocks noGrp="1"/>
          </p:cNvSpPr>
          <p:nvPr>
            <p:ph type="title"/>
          </p:nvPr>
        </p:nvSpPr>
        <p:spPr>
          <a:xfrm>
            <a:off x="72913" y="152400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Infrastructure and Transportation Strategy: Key Concepts</a:t>
            </a:r>
          </a:p>
        </p:txBody>
      </p:sp>
      <p:sp>
        <p:nvSpPr>
          <p:cNvPr id="507" name="Shape 507"/>
          <p:cNvSpPr txBox="1">
            <a:spLocks noGrp="1"/>
          </p:cNvSpPr>
          <p:nvPr>
            <p:ph type="body" idx="1"/>
          </p:nvPr>
        </p:nvSpPr>
        <p:spPr>
          <a:xfrm>
            <a:off x="96369" y="676275"/>
            <a:ext cx="4040187" cy="38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22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Urban Agglomeration Economies</a:t>
            </a:r>
          </a:p>
        </p:txBody>
      </p:sp>
      <p:pic>
        <p:nvPicPr>
          <p:cNvPr id="508" name="Shape 50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2631" y="1054837"/>
            <a:ext cx="3450204" cy="2538491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Shape 509"/>
          <p:cNvSpPr txBox="1">
            <a:spLocks noGrp="1"/>
          </p:cNvSpPr>
          <p:nvPr>
            <p:ph type="body" idx="3"/>
          </p:nvPr>
        </p:nvSpPr>
        <p:spPr>
          <a:xfrm>
            <a:off x="4151369" y="685800"/>
            <a:ext cx="4387575" cy="38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22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Road congestion will only get worse</a:t>
            </a:r>
          </a:p>
        </p:txBody>
      </p:sp>
      <p:pic>
        <p:nvPicPr>
          <p:cNvPr id="510" name="Shape 510" descr="http://teeheehee.bostonbiker.org/files/2008/01/muenster72bikescarsbus.jpg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4020589" y="4170055"/>
            <a:ext cx="4361410" cy="2042687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Shape 511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" name="Shape 5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82232" y="1057275"/>
            <a:ext cx="3496225" cy="223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Shape 513"/>
          <p:cNvPicPr preferRelativeResize="0"/>
          <p:nvPr/>
        </p:nvPicPr>
        <p:blipFill rotWithShape="1">
          <a:blip r:embed="rId6">
            <a:alphaModFix/>
          </a:blip>
          <a:srcRect t="9622" b="9418"/>
          <a:stretch/>
        </p:blipFill>
        <p:spPr>
          <a:xfrm>
            <a:off x="141427" y="4162425"/>
            <a:ext cx="3526406" cy="2324099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Shape 514"/>
          <p:cNvSpPr txBox="1"/>
          <p:nvPr/>
        </p:nvSpPr>
        <p:spPr>
          <a:xfrm>
            <a:off x="4136557" y="3733800"/>
            <a:ext cx="4387575" cy="38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22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Must increase share of other modes</a:t>
            </a:r>
          </a:p>
        </p:txBody>
      </p:sp>
      <p:sp>
        <p:nvSpPr>
          <p:cNvPr id="515" name="Shape 515"/>
          <p:cNvSpPr txBox="1"/>
          <p:nvPr/>
        </p:nvSpPr>
        <p:spPr>
          <a:xfrm>
            <a:off x="129981" y="3733800"/>
            <a:ext cx="3614049" cy="38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22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more complete streets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Shape 5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3564" y="609600"/>
            <a:ext cx="8364636" cy="5867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Shape 521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Shape 522"/>
          <p:cNvSpPr txBox="1">
            <a:spLocks noGrp="1"/>
          </p:cNvSpPr>
          <p:nvPr>
            <p:ph type="title"/>
          </p:nvPr>
        </p:nvSpPr>
        <p:spPr>
          <a:xfrm>
            <a:off x="152400" y="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 for people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Shape 5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9540" y="914400"/>
            <a:ext cx="4622800" cy="48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Shape 5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7641" y="914400"/>
            <a:ext cx="4630736" cy="490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Shape 5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3353" y="914400"/>
            <a:ext cx="4645024" cy="4919663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Shape 530"/>
          <p:cNvSpPr txBox="1">
            <a:spLocks noGrp="1"/>
          </p:cNvSpPr>
          <p:nvPr>
            <p:ph type="title"/>
          </p:nvPr>
        </p:nvSpPr>
        <p:spPr>
          <a:xfrm>
            <a:off x="152400" y="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 required to transport 80 people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Shape 184"/>
          <p:cNvGrpSpPr/>
          <p:nvPr/>
        </p:nvGrpSpPr>
        <p:grpSpPr>
          <a:xfrm>
            <a:off x="2560989" y="1066800"/>
            <a:ext cx="3488618" cy="3657599"/>
            <a:chOff x="503589" y="0"/>
            <a:chExt cx="3488618" cy="3657599"/>
          </a:xfrm>
        </p:grpSpPr>
        <p:sp>
          <p:nvSpPr>
            <p:cNvPr id="185" name="Shape 185"/>
            <p:cNvSpPr/>
            <p:nvPr/>
          </p:nvSpPr>
          <p:spPr>
            <a:xfrm>
              <a:off x="1517373" y="1179941"/>
              <a:ext cx="1499756" cy="1297349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6" name="Shape 186"/>
            <p:cNvSpPr txBox="1"/>
            <p:nvPr/>
          </p:nvSpPr>
          <p:spPr>
            <a:xfrm>
              <a:off x="1765903" y="1394929"/>
              <a:ext cx="1002695" cy="867372"/>
            </a:xfrm>
            <a:prstGeom prst="rect">
              <a:avLst/>
            </a:prstGeom>
            <a:noFill/>
            <a:ln>
              <a:noFill/>
            </a:ln>
          </p:spPr>
          <p:txBody>
            <a:bodyPr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Transportation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2436983" y="559247"/>
              <a:ext cx="565852" cy="487558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FD7E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>
              <a:off x="1594754" y="0"/>
              <a:ext cx="1311520" cy="1063264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accent6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9" name="Shape 189"/>
            <p:cNvSpPr txBox="1"/>
            <p:nvPr/>
          </p:nvSpPr>
          <p:spPr>
            <a:xfrm>
              <a:off x="1805307" y="170695"/>
              <a:ext cx="890417" cy="721871"/>
            </a:xfrm>
            <a:prstGeom prst="rect">
              <a:avLst/>
            </a:prstGeom>
            <a:noFill/>
            <a:ln>
              <a:noFill/>
            </a:ln>
          </p:spPr>
          <p:txBody>
            <a:bodyPr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Infrastructure</a:t>
              </a:r>
            </a:p>
          </p:txBody>
        </p:sp>
        <p:sp>
          <p:nvSpPr>
            <p:cNvPr id="190" name="Shape 190"/>
            <p:cNvSpPr/>
            <p:nvPr/>
          </p:nvSpPr>
          <p:spPr>
            <a:xfrm>
              <a:off x="3097377" y="1470720"/>
              <a:ext cx="565852" cy="487558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FD7E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>
              <a:off x="2763168" y="653977"/>
              <a:ext cx="1229040" cy="1063264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2" name="Shape 192"/>
            <p:cNvSpPr txBox="1"/>
            <p:nvPr/>
          </p:nvSpPr>
          <p:spPr>
            <a:xfrm>
              <a:off x="2966847" y="830183"/>
              <a:ext cx="821684" cy="710851"/>
            </a:xfrm>
            <a:prstGeom prst="rect">
              <a:avLst/>
            </a:prstGeom>
            <a:noFill/>
            <a:ln>
              <a:noFill/>
            </a:ln>
          </p:spPr>
          <p:txBody>
            <a:bodyPr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Mass Transit</a:t>
              </a:r>
            </a:p>
          </p:txBody>
        </p:sp>
        <p:sp>
          <p:nvSpPr>
            <p:cNvPr id="193" name="Shape 193"/>
            <p:cNvSpPr/>
            <p:nvPr/>
          </p:nvSpPr>
          <p:spPr>
            <a:xfrm>
              <a:off x="2638625" y="2499602"/>
              <a:ext cx="565852" cy="487558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FD7E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2763168" y="1939625"/>
              <a:ext cx="1229040" cy="1063264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5" name="Shape 195"/>
            <p:cNvSpPr txBox="1"/>
            <p:nvPr/>
          </p:nvSpPr>
          <p:spPr>
            <a:xfrm>
              <a:off x="2966847" y="2115831"/>
              <a:ext cx="821684" cy="710851"/>
            </a:xfrm>
            <a:prstGeom prst="rect">
              <a:avLst/>
            </a:prstGeom>
            <a:noFill/>
            <a:ln>
              <a:noFill/>
            </a:ln>
          </p:spPr>
          <p:txBody>
            <a:bodyPr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Bicycles</a:t>
              </a:r>
            </a:p>
          </p:txBody>
        </p:sp>
        <p:sp>
          <p:nvSpPr>
            <p:cNvPr id="196" name="Shape 196"/>
            <p:cNvSpPr/>
            <p:nvPr/>
          </p:nvSpPr>
          <p:spPr>
            <a:xfrm>
              <a:off x="1500637" y="2606405"/>
              <a:ext cx="565852" cy="487558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FD7E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1635995" y="2594334"/>
              <a:ext cx="1229040" cy="1063264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 txBox="1"/>
            <p:nvPr/>
          </p:nvSpPr>
          <p:spPr>
            <a:xfrm>
              <a:off x="1839674" y="2770541"/>
              <a:ext cx="821684" cy="710851"/>
            </a:xfrm>
            <a:prstGeom prst="rect">
              <a:avLst/>
            </a:prstGeom>
            <a:noFill/>
            <a:ln>
              <a:noFill/>
            </a:ln>
          </p:spPr>
          <p:txBody>
            <a:bodyPr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Pedestrians</a:t>
              </a:r>
            </a:p>
          </p:txBody>
        </p:sp>
        <p:sp>
          <p:nvSpPr>
            <p:cNvPr id="199" name="Shape 199"/>
            <p:cNvSpPr/>
            <p:nvPr/>
          </p:nvSpPr>
          <p:spPr>
            <a:xfrm>
              <a:off x="829426" y="1695297"/>
              <a:ext cx="565852" cy="487558"/>
            </a:xfrm>
            <a:prstGeom prst="hexagon">
              <a:avLst>
                <a:gd name="adj" fmla="val 28900"/>
                <a:gd name="vf" fmla="val 115470"/>
              </a:avLst>
            </a:prstGeom>
            <a:solidFill>
              <a:srgbClr val="CFD7E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503589" y="1940356"/>
              <a:ext cx="1229040" cy="1063264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accen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 txBox="1"/>
            <p:nvPr/>
          </p:nvSpPr>
          <p:spPr>
            <a:xfrm>
              <a:off x="707268" y="2116561"/>
              <a:ext cx="821684" cy="710851"/>
            </a:xfrm>
            <a:prstGeom prst="rect">
              <a:avLst/>
            </a:prstGeom>
            <a:noFill/>
            <a:ln>
              <a:noFill/>
            </a:ln>
          </p:spPr>
          <p:txBody>
            <a:bodyPr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Complete Streets</a:t>
              </a:r>
            </a:p>
          </p:txBody>
        </p:sp>
        <p:sp>
          <p:nvSpPr>
            <p:cNvPr id="202" name="Shape 202"/>
            <p:cNvSpPr/>
            <p:nvPr/>
          </p:nvSpPr>
          <p:spPr>
            <a:xfrm>
              <a:off x="503589" y="652514"/>
              <a:ext cx="1229040" cy="1063264"/>
            </a:xfrm>
            <a:prstGeom prst="hexagon">
              <a:avLst>
                <a:gd name="adj" fmla="val 28570"/>
                <a:gd name="vf" fmla="val 115470"/>
              </a:avLst>
            </a:prstGeom>
            <a:solidFill>
              <a:schemeClr val="accent4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 txBox="1"/>
            <p:nvPr/>
          </p:nvSpPr>
          <p:spPr>
            <a:xfrm>
              <a:off x="707268" y="828720"/>
              <a:ext cx="821684" cy="710851"/>
            </a:xfrm>
            <a:prstGeom prst="rect">
              <a:avLst/>
            </a:prstGeom>
            <a:noFill/>
            <a:ln>
              <a:noFill/>
            </a:ln>
          </p:spPr>
          <p:txBody>
            <a:bodyPr lIns="15225" tIns="15225" rIns="15225" bIns="15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Smart City Technology</a:t>
              </a:r>
            </a:p>
          </p:txBody>
        </p:sp>
      </p:grpSp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5635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Nashville’s Transportation Strategy</a:t>
            </a:r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0" y="4648200"/>
            <a:ext cx="4040187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Goals: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type="body" idx="2"/>
          </p:nvPr>
        </p:nvSpPr>
        <p:spPr>
          <a:xfrm>
            <a:off x="152400" y="5105400"/>
            <a:ext cx="7924799" cy="17514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Maximize the benefits of urban agglomeration economies while also improving mobility and access to jobs and opportunities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Improved health outcomes by encouraging more active transportation </a:t>
            </a:r>
          </a:p>
          <a:p>
            <a:pPr marL="342900" marR="0" lvl="0" indent="-3429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Cleaner air and lower carbon emissions by promoting alternatives to private vehicle transportation 	</a:t>
            </a:r>
          </a:p>
        </p:txBody>
      </p:sp>
      <p:sp>
        <p:nvSpPr>
          <p:cNvPr id="207" name="Shape 207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1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 required to transport 80 people, even with buses at only 50% capacity</a:t>
            </a:r>
          </a:p>
        </p:txBody>
      </p:sp>
      <p:pic>
        <p:nvPicPr>
          <p:cNvPr id="536" name="Shape 5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9194" y="1600200"/>
            <a:ext cx="7944205" cy="458073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Shape 537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Shape 5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30" y="2479248"/>
            <a:ext cx="9159398" cy="31862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4" name="Shape 544"/>
          <p:cNvCxnSpPr/>
          <p:nvPr/>
        </p:nvCxnSpPr>
        <p:spPr>
          <a:xfrm>
            <a:off x="994528" y="2479248"/>
            <a:ext cx="0" cy="2874430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545" name="Shape 545"/>
          <p:cNvCxnSpPr/>
          <p:nvPr/>
        </p:nvCxnSpPr>
        <p:spPr>
          <a:xfrm>
            <a:off x="7990789" y="2564089"/>
            <a:ext cx="0" cy="2874430"/>
          </a:xfrm>
          <a:prstGeom prst="straightConnector1">
            <a:avLst/>
          </a:prstGeom>
          <a:noFill/>
          <a:ln w="508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</p:cxnSp>
      <p:graphicFrame>
        <p:nvGraphicFramePr>
          <p:cNvPr id="546" name="Shape 546"/>
          <p:cNvGraphicFramePr/>
          <p:nvPr/>
        </p:nvGraphicFramePr>
        <p:xfrm>
          <a:off x="11629" y="566550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{3ECF654B-F9AB-415C-B9D6-06E1ABC4FB04}</a:tableStyleId>
              </a:tblPr>
              <a:tblGrid>
                <a:gridCol w="994100"/>
                <a:gridCol w="827100"/>
                <a:gridCol w="375950"/>
                <a:gridCol w="639125"/>
                <a:gridCol w="442025"/>
                <a:gridCol w="2479250"/>
                <a:gridCol w="433625"/>
                <a:gridCol w="641025"/>
                <a:gridCol w="386500"/>
                <a:gridCol w="782425"/>
                <a:gridCol w="1131225"/>
              </a:tblGrid>
              <a:tr h="9615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Development Zone</a:t>
                      </a: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Pedestrian Zone</a:t>
                      </a:r>
                    </a:p>
                  </a:txBody>
                  <a:tcPr marL="91450" marR="91450" marT="45725" marB="45725" anchor="ctr">
                    <a:solidFill>
                      <a:srgbClr val="DFE7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Green Zone</a:t>
                      </a:r>
                    </a:p>
                  </a:txBody>
                  <a:tcPr marL="91450" marR="91450" marT="45725" marB="45725" anchor="ctr"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Parking Zone</a:t>
                      </a: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Bicycle Zone</a:t>
                      </a:r>
                    </a:p>
                  </a:txBody>
                  <a:tcPr marL="91450" marR="91450" marT="45725" marB="45725" anchor="ctr">
                    <a:solidFill>
                      <a:srgbClr val="CCC0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Vehicle Zone</a:t>
                      </a:r>
                    </a:p>
                  </a:txBody>
                  <a:tcPr marL="91450" marR="91450" marT="45725" marB="45725" anchor="ctr"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Bicycle Zone</a:t>
                      </a:r>
                    </a:p>
                  </a:txBody>
                  <a:tcPr marL="91450" marR="91450" marT="45725" marB="45725" anchor="ctr"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Parking Zone</a:t>
                      </a:r>
                    </a:p>
                  </a:txBody>
                  <a:tcPr marL="91450" marR="91450" marT="45725" marB="45725"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Green Zone</a:t>
                      </a:r>
                    </a:p>
                  </a:txBody>
                  <a:tcPr marL="91450" marR="91450" marT="45725" marB="45725" anchor="ctr">
                    <a:solidFill>
                      <a:srgbClr val="C2D5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Pedestrian Zone</a:t>
                      </a:r>
                    </a:p>
                  </a:txBody>
                  <a:tcPr marL="91450" marR="91450" marT="45725" marB="45725" anchor="ctr">
                    <a:solidFill>
                      <a:srgbClr val="DFE79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200">
                          <a:solidFill>
                            <a:schemeClr val="dk1"/>
                          </a:solidFill>
                        </a:rPr>
                        <a:t>Development Zone</a:t>
                      </a:r>
                    </a:p>
                  </a:txBody>
                  <a:tcPr marL="91450" marR="91450" marT="45725" marB="45725" anchor="ctr"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sp>
        <p:nvSpPr>
          <p:cNvPr id="547" name="Shape 547"/>
          <p:cNvSpPr/>
          <p:nvPr/>
        </p:nvSpPr>
        <p:spPr>
          <a:xfrm>
            <a:off x="648877" y="77387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rgbClr val="002060"/>
                </a:solidFill>
                <a:latin typeface="Arial Narrow"/>
                <a:ea typeface="Arial Narrow"/>
                <a:cs typeface="Arial Narrow"/>
                <a:sym typeface="Arial Narrow"/>
              </a:rPr>
              <a:t>How does the street blend with the building? </a:t>
            </a:r>
          </a:p>
        </p:txBody>
      </p:sp>
      <p:sp>
        <p:nvSpPr>
          <p:cNvPr id="548" name="Shape 548"/>
          <p:cNvSpPr txBox="1"/>
          <p:nvPr/>
        </p:nvSpPr>
        <p:spPr>
          <a:xfrm>
            <a:off x="838200" y="-152400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F243E"/>
              </a:buClr>
              <a:buSzPct val="25000"/>
              <a:buFont typeface="Arial Narrow"/>
              <a:buNone/>
            </a:pPr>
            <a:r>
              <a:rPr lang="en-US" sz="4400" b="1">
                <a:solidFill>
                  <a:srgbClr val="0F243E"/>
                </a:solidFill>
                <a:latin typeface="Arial Narrow"/>
                <a:ea typeface="Arial Narrow"/>
                <a:cs typeface="Arial Narrow"/>
                <a:sym typeface="Arial Narrow"/>
              </a:rPr>
              <a:t>Retrofitting Corridors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Shape 554" descr="P:\Design_Studio\Projects\Parking Day\2016\Photos\Selected Photos\101_Broadway_Befor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66800"/>
            <a:ext cx="8458200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Shape 555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Shape 556"/>
          <p:cNvSpPr txBox="1"/>
          <p:nvPr/>
        </p:nvSpPr>
        <p:spPr>
          <a:xfrm>
            <a:off x="228600" y="0"/>
            <a:ext cx="8077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F243E"/>
              </a:buClr>
              <a:buSzPct val="25000"/>
              <a:buFont typeface="Arial Narrow"/>
              <a:buNone/>
            </a:pPr>
            <a:r>
              <a:rPr lang="en-US" sz="4400" b="1">
                <a:solidFill>
                  <a:srgbClr val="0F243E"/>
                </a:solidFill>
                <a:latin typeface="Arial Narrow"/>
                <a:ea typeface="Arial Narrow"/>
                <a:cs typeface="Arial Narrow"/>
                <a:sym typeface="Arial Narrow"/>
              </a:rPr>
              <a:t>Interim Wider Sidewalks</a:t>
            </a:r>
          </a:p>
        </p:txBody>
      </p:sp>
      <p:sp>
        <p:nvSpPr>
          <p:cNvPr id="557" name="Shape 557"/>
          <p:cNvSpPr/>
          <p:nvPr/>
        </p:nvSpPr>
        <p:spPr>
          <a:xfrm>
            <a:off x="0" y="6172200"/>
            <a:ext cx="2865919" cy="68579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Shape 558"/>
          <p:cNvSpPr txBox="1"/>
          <p:nvPr/>
        </p:nvSpPr>
        <p:spPr>
          <a:xfrm>
            <a:off x="1371600" y="6253489"/>
            <a:ext cx="149431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Broadway</a:t>
            </a:r>
          </a:p>
        </p:txBody>
      </p:sp>
      <p:pic>
        <p:nvPicPr>
          <p:cNvPr id="559" name="Shape 559" descr="C:\Users\mbriggs\Desktop\NACTO\US7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6263480"/>
            <a:ext cx="503238" cy="50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Shape 560" descr="C:\Users\mbriggs\Desktop\NACTO\SR2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737" y="6260771"/>
            <a:ext cx="515938" cy="515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Shape 566" descr="P:\Design_Studio\Projects\Parking Day\2016\Photos\Selected Photos\101_Broadway_Pkg Day 0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85" y="1066800"/>
            <a:ext cx="8443415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Shape 567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Shape 568"/>
          <p:cNvSpPr txBox="1"/>
          <p:nvPr/>
        </p:nvSpPr>
        <p:spPr>
          <a:xfrm>
            <a:off x="14785" y="0"/>
            <a:ext cx="8443415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F243E"/>
              </a:buClr>
              <a:buSzPct val="25000"/>
              <a:buFont typeface="Arial Narrow"/>
              <a:buNone/>
            </a:pPr>
            <a:r>
              <a:rPr lang="en-US" sz="4400" b="1">
                <a:solidFill>
                  <a:srgbClr val="0F243E"/>
                </a:solidFill>
                <a:latin typeface="Arial Narrow"/>
                <a:ea typeface="Arial Narrow"/>
                <a:cs typeface="Arial Narrow"/>
                <a:sym typeface="Arial Narrow"/>
              </a:rPr>
              <a:t>Interim Plaza, Seating, &amp; Bike Parking</a:t>
            </a:r>
          </a:p>
        </p:txBody>
      </p:sp>
      <p:sp>
        <p:nvSpPr>
          <p:cNvPr id="569" name="Shape 569"/>
          <p:cNvSpPr/>
          <p:nvPr/>
        </p:nvSpPr>
        <p:spPr>
          <a:xfrm>
            <a:off x="0" y="6172200"/>
            <a:ext cx="2865919" cy="68579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Shape 570"/>
          <p:cNvSpPr txBox="1"/>
          <p:nvPr/>
        </p:nvSpPr>
        <p:spPr>
          <a:xfrm>
            <a:off x="1371600" y="6253489"/>
            <a:ext cx="149431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Broadway</a:t>
            </a:r>
          </a:p>
        </p:txBody>
      </p:sp>
      <p:pic>
        <p:nvPicPr>
          <p:cNvPr id="571" name="Shape 571" descr="C:\Users\mbriggs\Desktop\NACTO\US7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6263480"/>
            <a:ext cx="503238" cy="50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Shape 572" descr="C:\Users\mbriggs\Desktop\NACTO\SR2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737" y="6260771"/>
            <a:ext cx="515938" cy="515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Shape 578" descr="C:\Users\mbriggs\Desktop\NACTO\mayorbarryV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69075"/>
            <a:ext cx="8443415" cy="5795011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Shape 579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Shape 580"/>
          <p:cNvSpPr txBox="1"/>
          <p:nvPr/>
        </p:nvSpPr>
        <p:spPr>
          <a:xfrm>
            <a:off x="14785" y="0"/>
            <a:ext cx="8443415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F243E"/>
              </a:buClr>
              <a:buSzPct val="25000"/>
              <a:buFont typeface="Arial Narrow"/>
              <a:buNone/>
            </a:pPr>
            <a:r>
              <a:rPr lang="en-US" sz="4400" b="1">
                <a:solidFill>
                  <a:srgbClr val="0F243E"/>
                </a:solidFill>
                <a:latin typeface="Arial Narrow"/>
                <a:ea typeface="Arial Narrow"/>
                <a:cs typeface="Arial Narrow"/>
                <a:sym typeface="Arial Narrow"/>
              </a:rPr>
              <a:t>Envision Broadway</a:t>
            </a:r>
          </a:p>
        </p:txBody>
      </p:sp>
      <p:sp>
        <p:nvSpPr>
          <p:cNvPr id="581" name="Shape 581"/>
          <p:cNvSpPr/>
          <p:nvPr/>
        </p:nvSpPr>
        <p:spPr>
          <a:xfrm>
            <a:off x="0" y="6172200"/>
            <a:ext cx="2865919" cy="685799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Shape 582"/>
          <p:cNvSpPr txBox="1"/>
          <p:nvPr/>
        </p:nvSpPr>
        <p:spPr>
          <a:xfrm>
            <a:off x="1371600" y="6253489"/>
            <a:ext cx="149431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Broadway</a:t>
            </a:r>
          </a:p>
        </p:txBody>
      </p:sp>
      <p:pic>
        <p:nvPicPr>
          <p:cNvPr id="583" name="Shape 583" descr="C:\Users\mbriggs\Desktop\NACTO\US7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6263480"/>
            <a:ext cx="503238" cy="50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Shape 584" descr="C:\Users\mbriggs\Desktop\NACTO\SR2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0737" y="6260771"/>
            <a:ext cx="515938" cy="51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Shape 585" descr="C:\Users\mbriggs\Desktop\NACTO\LowerBroadVisionRender40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36492" y="4786382"/>
            <a:ext cx="4013578" cy="200678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 txBox="1"/>
          <p:nvPr/>
        </p:nvSpPr>
        <p:spPr>
          <a:xfrm>
            <a:off x="381000" y="2942232"/>
            <a:ext cx="4572000" cy="313932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$66,688,699 MTA  total operating expenses in 2014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$106.42 per capita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Goal: $338.4 million in annual operating costs (MTA/RTA) by 2040; $244/capita; $6.2 million increase per year</a:t>
            </a:r>
          </a:p>
        </p:txBody>
      </p:sp>
      <p:grpSp>
        <p:nvGrpSpPr>
          <p:cNvPr id="591" name="Shape 591"/>
          <p:cNvGrpSpPr/>
          <p:nvPr/>
        </p:nvGrpSpPr>
        <p:grpSpPr>
          <a:xfrm>
            <a:off x="151019" y="152399"/>
            <a:ext cx="8154555" cy="2557480"/>
            <a:chOff x="74819" y="1066799"/>
            <a:chExt cx="8154555" cy="2557480"/>
          </a:xfrm>
        </p:grpSpPr>
        <p:sp>
          <p:nvSpPr>
            <p:cNvPr id="592" name="Shape 592"/>
            <p:cNvSpPr/>
            <p:nvPr/>
          </p:nvSpPr>
          <p:spPr>
            <a:xfrm>
              <a:off x="4678783" y="1780076"/>
              <a:ext cx="647820" cy="87367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3" name="Shape 593"/>
            <p:cNvSpPr/>
            <p:nvPr/>
          </p:nvSpPr>
          <p:spPr>
            <a:xfrm>
              <a:off x="1146853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4" name="Shape 594"/>
            <p:cNvSpPr txBox="1"/>
            <p:nvPr/>
          </p:nvSpPr>
          <p:spPr>
            <a:xfrm>
              <a:off x="1195500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Public Transit Supply</a:t>
              </a:r>
            </a:p>
          </p:txBody>
        </p:sp>
        <p:sp>
          <p:nvSpPr>
            <p:cNvPr id="595" name="Shape 595"/>
            <p:cNvSpPr/>
            <p:nvPr/>
          </p:nvSpPr>
          <p:spPr>
            <a:xfrm>
              <a:off x="4557217" y="1066799"/>
              <a:ext cx="1278317" cy="255748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6" name="Shape 596"/>
            <p:cNvSpPr txBox="1"/>
            <p:nvPr/>
          </p:nvSpPr>
          <p:spPr>
            <a:xfrm>
              <a:off x="4619619" y="1129200"/>
              <a:ext cx="1153513" cy="2432675"/>
            </a:xfrm>
            <a:prstGeom prst="rect">
              <a:avLst/>
            </a:prstGeom>
            <a:noFill/>
            <a:ln>
              <a:noFill/>
            </a:ln>
          </p:spPr>
          <p:txBody>
            <a:bodyPr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 Agency Operating Costs</a:t>
              </a:r>
            </a:p>
          </p:txBody>
        </p:sp>
        <p:sp>
          <p:nvSpPr>
            <p:cNvPr id="597" name="Shape 597"/>
            <p:cNvSpPr/>
            <p:nvPr/>
          </p:nvSpPr>
          <p:spPr>
            <a:xfrm>
              <a:off x="2244433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98" name="Shape 598"/>
            <p:cNvSpPr txBox="1"/>
            <p:nvPr/>
          </p:nvSpPr>
          <p:spPr>
            <a:xfrm>
              <a:off x="2293081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 Ridership</a:t>
              </a:r>
            </a:p>
          </p:txBody>
        </p:sp>
        <p:sp>
          <p:nvSpPr>
            <p:cNvPr id="599" name="Shape 599"/>
            <p:cNvSpPr/>
            <p:nvPr/>
          </p:nvSpPr>
          <p:spPr>
            <a:xfrm>
              <a:off x="74819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0" name="Shape 600"/>
            <p:cNvSpPr txBox="1"/>
            <p:nvPr/>
          </p:nvSpPr>
          <p:spPr>
            <a:xfrm>
              <a:off x="123466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Mode Share</a:t>
              </a:r>
            </a:p>
          </p:txBody>
        </p:sp>
        <p:sp>
          <p:nvSpPr>
            <p:cNvPr id="601" name="Shape 601"/>
            <p:cNvSpPr/>
            <p:nvPr/>
          </p:nvSpPr>
          <p:spPr>
            <a:xfrm>
              <a:off x="3291839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2" name="Shape 602"/>
            <p:cNvSpPr txBox="1"/>
            <p:nvPr/>
          </p:nvSpPr>
          <p:spPr>
            <a:xfrm>
              <a:off x="3340485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Share of Homes/Jobs within .25 mi of Transit</a:t>
              </a:r>
            </a:p>
          </p:txBody>
        </p:sp>
        <p:sp>
          <p:nvSpPr>
            <p:cNvPr id="603" name="Shape 603"/>
            <p:cNvSpPr/>
            <p:nvPr/>
          </p:nvSpPr>
          <p:spPr>
            <a:xfrm>
              <a:off x="6074371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4" name="Shape 604"/>
            <p:cNvSpPr txBox="1"/>
            <p:nvPr/>
          </p:nvSpPr>
          <p:spPr>
            <a:xfrm>
              <a:off x="6123017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Miles of Sidewalk and Bikeways</a:t>
              </a:r>
            </a:p>
          </p:txBody>
        </p:sp>
        <p:sp>
          <p:nvSpPr>
            <p:cNvPr id="605" name="Shape 605"/>
            <p:cNvSpPr/>
            <p:nvPr/>
          </p:nvSpPr>
          <p:spPr>
            <a:xfrm>
              <a:off x="7232842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06" name="Shape 606"/>
            <p:cNvSpPr txBox="1"/>
            <p:nvPr/>
          </p:nvSpPr>
          <p:spPr>
            <a:xfrm>
              <a:off x="7281489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VMT</a:t>
              </a:r>
            </a:p>
          </p:txBody>
        </p:sp>
      </p:grpSp>
      <p:sp>
        <p:nvSpPr>
          <p:cNvPr id="607" name="Shape 607"/>
          <p:cNvSpPr txBox="1"/>
          <p:nvPr/>
        </p:nvSpPr>
        <p:spPr>
          <a:xfrm>
            <a:off x="457200" y="6400800"/>
            <a:ext cx="3493263" cy="2308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Source: Nashville MTA; nMotion Plan; National Transit Database</a:t>
            </a:r>
          </a:p>
        </p:txBody>
      </p:sp>
      <p:sp>
        <p:nvSpPr>
          <p:cNvPr id="608" name="Shape 608"/>
          <p:cNvSpPr/>
          <p:nvPr/>
        </p:nvSpPr>
        <p:spPr>
          <a:xfrm>
            <a:off x="8610600" y="5617189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</a:p>
        </p:txBody>
      </p:sp>
      <p:graphicFrame>
        <p:nvGraphicFramePr>
          <p:cNvPr id="609" name="Shape 609"/>
          <p:cNvGraphicFramePr/>
          <p:nvPr/>
        </p:nvGraphicFramePr>
        <p:xfrm>
          <a:off x="5181600" y="302130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{F928EFC9-E7A2-479E-8F6F-A866363C2FCA}</a:tableStyleId>
              </a:tblPr>
              <a:tblGrid>
                <a:gridCol w="1406300"/>
                <a:gridCol w="1406300"/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Seattle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/>
                        <a:t>$291.61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Austin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/>
                        <a:t>$171.74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Denver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/>
                        <a:t>$165.96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Nashville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$106.42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Louisville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/>
                        <a:t>$96.28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Raleigh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/>
                        <a:t>$83.14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Indianapolis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/>
                        <a:t>$67.96</a:t>
                      </a: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 txBox="1"/>
          <p:nvPr/>
        </p:nvSpPr>
        <p:spPr>
          <a:xfrm>
            <a:off x="152400" y="2847200"/>
            <a:ext cx="4876799" cy="3416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MTA operates bus service on 398 miles of roadway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MTA provides 40 miles of rapid bus service (BRT lite)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62.8 miles of fixed guideway (RTA Music City Star)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Goal: 177.4 miles of fixed guideway routes by 2040 (42.5 LRT; 22.1 BRT; 50 CR)</a:t>
            </a:r>
          </a:p>
        </p:txBody>
      </p:sp>
      <p:grpSp>
        <p:nvGrpSpPr>
          <p:cNvPr id="615" name="Shape 615"/>
          <p:cNvGrpSpPr/>
          <p:nvPr/>
        </p:nvGrpSpPr>
        <p:grpSpPr>
          <a:xfrm>
            <a:off x="166646" y="228600"/>
            <a:ext cx="8138928" cy="2557480"/>
            <a:chOff x="90446" y="1143000"/>
            <a:chExt cx="8138928" cy="2557480"/>
          </a:xfrm>
        </p:grpSpPr>
        <p:sp>
          <p:nvSpPr>
            <p:cNvPr id="616" name="Shape 616"/>
            <p:cNvSpPr/>
            <p:nvPr/>
          </p:nvSpPr>
          <p:spPr>
            <a:xfrm>
              <a:off x="4678783" y="1780076"/>
              <a:ext cx="647820" cy="87367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FD7E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7" name="Shape 617"/>
            <p:cNvSpPr/>
            <p:nvPr/>
          </p:nvSpPr>
          <p:spPr>
            <a:xfrm>
              <a:off x="90446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18" name="Shape 618"/>
            <p:cNvSpPr txBox="1"/>
            <p:nvPr/>
          </p:nvSpPr>
          <p:spPr>
            <a:xfrm>
              <a:off x="139093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Mode Share</a:t>
              </a:r>
            </a:p>
          </p:txBody>
        </p:sp>
        <p:sp>
          <p:nvSpPr>
            <p:cNvPr id="619" name="Shape 619"/>
            <p:cNvSpPr/>
            <p:nvPr/>
          </p:nvSpPr>
          <p:spPr>
            <a:xfrm>
              <a:off x="1204845" y="1143000"/>
              <a:ext cx="1278317" cy="255748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0" name="Shape 620"/>
            <p:cNvSpPr txBox="1"/>
            <p:nvPr/>
          </p:nvSpPr>
          <p:spPr>
            <a:xfrm>
              <a:off x="1267246" y="1205401"/>
              <a:ext cx="1153513" cy="2432675"/>
            </a:xfrm>
            <a:prstGeom prst="rect">
              <a:avLst/>
            </a:prstGeom>
            <a:noFill/>
            <a:ln>
              <a:noFill/>
            </a:ln>
          </p:spPr>
          <p:txBody>
            <a:bodyPr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Public Transit Supply</a:t>
              </a:r>
            </a:p>
          </p:txBody>
        </p:sp>
        <p:sp>
          <p:nvSpPr>
            <p:cNvPr id="621" name="Shape 621"/>
            <p:cNvSpPr/>
            <p:nvPr/>
          </p:nvSpPr>
          <p:spPr>
            <a:xfrm>
              <a:off x="2598952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2" name="Shape 622"/>
            <p:cNvSpPr txBox="1"/>
            <p:nvPr/>
          </p:nvSpPr>
          <p:spPr>
            <a:xfrm>
              <a:off x="2647600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 Ridership</a:t>
              </a:r>
            </a:p>
          </p:txBody>
        </p:sp>
        <p:sp>
          <p:nvSpPr>
            <p:cNvPr id="623" name="Shape 623"/>
            <p:cNvSpPr/>
            <p:nvPr/>
          </p:nvSpPr>
          <p:spPr>
            <a:xfrm>
              <a:off x="3757426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4" name="Shape 624"/>
            <p:cNvSpPr txBox="1"/>
            <p:nvPr/>
          </p:nvSpPr>
          <p:spPr>
            <a:xfrm>
              <a:off x="3806073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Share of Homes/Jobs within .25 mi of Transit</a:t>
              </a:r>
            </a:p>
          </p:txBody>
        </p:sp>
        <p:sp>
          <p:nvSpPr>
            <p:cNvPr id="625" name="Shape 625"/>
            <p:cNvSpPr/>
            <p:nvPr/>
          </p:nvSpPr>
          <p:spPr>
            <a:xfrm>
              <a:off x="4915898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6" name="Shape 626"/>
            <p:cNvSpPr txBox="1"/>
            <p:nvPr/>
          </p:nvSpPr>
          <p:spPr>
            <a:xfrm>
              <a:off x="4964544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 Agency Operating Costs</a:t>
              </a:r>
            </a:p>
          </p:txBody>
        </p:sp>
        <p:sp>
          <p:nvSpPr>
            <p:cNvPr id="627" name="Shape 627"/>
            <p:cNvSpPr/>
            <p:nvPr/>
          </p:nvSpPr>
          <p:spPr>
            <a:xfrm>
              <a:off x="6074371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28" name="Shape 628"/>
            <p:cNvSpPr txBox="1"/>
            <p:nvPr/>
          </p:nvSpPr>
          <p:spPr>
            <a:xfrm>
              <a:off x="6123017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Miles of Sidewalk and Bikeways</a:t>
              </a:r>
            </a:p>
          </p:txBody>
        </p:sp>
        <p:sp>
          <p:nvSpPr>
            <p:cNvPr id="629" name="Shape 629"/>
            <p:cNvSpPr/>
            <p:nvPr/>
          </p:nvSpPr>
          <p:spPr>
            <a:xfrm>
              <a:off x="7232842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30" name="Shape 630"/>
            <p:cNvSpPr txBox="1"/>
            <p:nvPr/>
          </p:nvSpPr>
          <p:spPr>
            <a:xfrm>
              <a:off x="7281489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VMT</a:t>
              </a:r>
            </a:p>
          </p:txBody>
        </p:sp>
      </p:grpSp>
      <p:sp>
        <p:nvSpPr>
          <p:cNvPr id="631" name="Shape 631"/>
          <p:cNvSpPr txBox="1"/>
          <p:nvPr/>
        </p:nvSpPr>
        <p:spPr>
          <a:xfrm>
            <a:off x="457200" y="6400800"/>
            <a:ext cx="4487126" cy="2308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Source: Nashville MTA; nMotion Plan Recommendations; National Transit Database</a:t>
            </a:r>
          </a:p>
        </p:txBody>
      </p:sp>
      <p:sp>
        <p:nvSpPr>
          <p:cNvPr id="632" name="Shape 632"/>
          <p:cNvSpPr/>
          <p:nvPr/>
        </p:nvSpPr>
        <p:spPr>
          <a:xfrm>
            <a:off x="8610600" y="5617189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</a:p>
        </p:txBody>
      </p:sp>
      <p:graphicFrame>
        <p:nvGraphicFramePr>
          <p:cNvPr id="633" name="Shape 633"/>
          <p:cNvGraphicFramePr/>
          <p:nvPr/>
        </p:nvGraphicFramePr>
        <p:xfrm>
          <a:off x="5232400" y="299906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{F928EFC9-E7A2-479E-8F6F-A866363C2FCA}</a:tableStyleId>
              </a:tblPr>
              <a:tblGrid>
                <a:gridCol w="1346200"/>
                <a:gridCol w="1346200"/>
              </a:tblGrid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Seattle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226.6</a:t>
                      </a:r>
                    </a:p>
                  </a:txBody>
                  <a:tcPr marL="91450" marR="91450" marT="45725" marB="45725"/>
                </a:tc>
              </a:tr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Denver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99.8</a:t>
                      </a:r>
                    </a:p>
                  </a:txBody>
                  <a:tcPr marL="91450" marR="91450" marT="45725" marB="45725"/>
                </a:tc>
              </a:tr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Austin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64.2</a:t>
                      </a:r>
                    </a:p>
                  </a:txBody>
                  <a:tcPr marL="91450" marR="91450" marT="45725" marB="45725"/>
                </a:tc>
              </a:tr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Nashville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62.8</a:t>
                      </a:r>
                    </a:p>
                  </a:txBody>
                  <a:tcPr marL="91450" marR="91450" marT="45725" marB="45725"/>
                </a:tc>
              </a:tr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Louisville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0</a:t>
                      </a:r>
                    </a:p>
                  </a:txBody>
                  <a:tcPr marL="91450" marR="91450" marT="45725" marB="45725"/>
                </a:tc>
              </a:tr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Indianapolis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0</a:t>
                      </a:r>
                    </a:p>
                  </a:txBody>
                  <a:tcPr marL="91450" marR="91450" marT="45725" marB="45725"/>
                </a:tc>
              </a:tr>
              <a:tr h="337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Raleigh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0</a:t>
                      </a: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Shape 638"/>
          <p:cNvSpPr txBox="1"/>
          <p:nvPr/>
        </p:nvSpPr>
        <p:spPr>
          <a:xfrm>
            <a:off x="990600" y="3124200"/>
            <a:ext cx="6629400" cy="2862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49% of population (homes) within .25 miles of a transit stop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74% of jobs within .25 miles of a transit stop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Goal: 391,000 residents and 744,000 jobs in Davidson County within .5 mi of a transit stop by 2040</a:t>
            </a:r>
          </a:p>
        </p:txBody>
      </p:sp>
      <p:grpSp>
        <p:nvGrpSpPr>
          <p:cNvPr id="639" name="Shape 639"/>
          <p:cNvGrpSpPr/>
          <p:nvPr/>
        </p:nvGrpSpPr>
        <p:grpSpPr>
          <a:xfrm>
            <a:off x="151019" y="152399"/>
            <a:ext cx="8154555" cy="2557480"/>
            <a:chOff x="74819" y="1066799"/>
            <a:chExt cx="8154555" cy="2557480"/>
          </a:xfrm>
        </p:grpSpPr>
        <p:sp>
          <p:nvSpPr>
            <p:cNvPr id="640" name="Shape 640"/>
            <p:cNvSpPr/>
            <p:nvPr/>
          </p:nvSpPr>
          <p:spPr>
            <a:xfrm>
              <a:off x="4678783" y="1780076"/>
              <a:ext cx="647820" cy="87367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CFD7E7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1" name="Shape 641"/>
            <p:cNvSpPr/>
            <p:nvPr/>
          </p:nvSpPr>
          <p:spPr>
            <a:xfrm>
              <a:off x="1146853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2" name="Shape 642"/>
            <p:cNvSpPr txBox="1"/>
            <p:nvPr/>
          </p:nvSpPr>
          <p:spPr>
            <a:xfrm>
              <a:off x="1195500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Public Transit Supply</a:t>
              </a:r>
            </a:p>
          </p:txBody>
        </p:sp>
        <p:sp>
          <p:nvSpPr>
            <p:cNvPr id="643" name="Shape 643"/>
            <p:cNvSpPr/>
            <p:nvPr/>
          </p:nvSpPr>
          <p:spPr>
            <a:xfrm>
              <a:off x="3447048" y="1066799"/>
              <a:ext cx="1278317" cy="255748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4" name="Shape 644"/>
            <p:cNvSpPr txBox="1"/>
            <p:nvPr/>
          </p:nvSpPr>
          <p:spPr>
            <a:xfrm>
              <a:off x="3509450" y="1129200"/>
              <a:ext cx="1153513" cy="2432675"/>
            </a:xfrm>
            <a:prstGeom prst="rect">
              <a:avLst/>
            </a:prstGeom>
            <a:noFill/>
            <a:ln>
              <a:noFill/>
            </a:ln>
          </p:spPr>
          <p:txBody>
            <a:bodyPr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Share of Homes/Jobs within .25 mi of Transit</a:t>
              </a:r>
            </a:p>
          </p:txBody>
        </p:sp>
        <p:sp>
          <p:nvSpPr>
            <p:cNvPr id="645" name="Shape 645"/>
            <p:cNvSpPr/>
            <p:nvPr/>
          </p:nvSpPr>
          <p:spPr>
            <a:xfrm>
              <a:off x="2244433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6" name="Shape 646"/>
            <p:cNvSpPr txBox="1"/>
            <p:nvPr/>
          </p:nvSpPr>
          <p:spPr>
            <a:xfrm>
              <a:off x="2293081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 Ridership</a:t>
              </a:r>
            </a:p>
          </p:txBody>
        </p:sp>
        <p:sp>
          <p:nvSpPr>
            <p:cNvPr id="647" name="Shape 647"/>
            <p:cNvSpPr/>
            <p:nvPr/>
          </p:nvSpPr>
          <p:spPr>
            <a:xfrm>
              <a:off x="74819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48" name="Shape 648"/>
            <p:cNvSpPr txBox="1"/>
            <p:nvPr/>
          </p:nvSpPr>
          <p:spPr>
            <a:xfrm>
              <a:off x="123466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Mode Share</a:t>
              </a:r>
            </a:p>
          </p:txBody>
        </p:sp>
        <p:sp>
          <p:nvSpPr>
            <p:cNvPr id="649" name="Shape 649"/>
            <p:cNvSpPr/>
            <p:nvPr/>
          </p:nvSpPr>
          <p:spPr>
            <a:xfrm>
              <a:off x="4915898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0" name="Shape 650"/>
            <p:cNvSpPr txBox="1"/>
            <p:nvPr/>
          </p:nvSpPr>
          <p:spPr>
            <a:xfrm>
              <a:off x="4964544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 Agency Operating Costs</a:t>
              </a:r>
            </a:p>
          </p:txBody>
        </p:sp>
        <p:sp>
          <p:nvSpPr>
            <p:cNvPr id="651" name="Shape 651"/>
            <p:cNvSpPr/>
            <p:nvPr/>
          </p:nvSpPr>
          <p:spPr>
            <a:xfrm>
              <a:off x="6074371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2" name="Shape 652"/>
            <p:cNvSpPr txBox="1"/>
            <p:nvPr/>
          </p:nvSpPr>
          <p:spPr>
            <a:xfrm>
              <a:off x="6123017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Miles of Sidewalk and Bikeways</a:t>
              </a:r>
            </a:p>
          </p:txBody>
        </p:sp>
        <p:sp>
          <p:nvSpPr>
            <p:cNvPr id="653" name="Shape 653"/>
            <p:cNvSpPr/>
            <p:nvPr/>
          </p:nvSpPr>
          <p:spPr>
            <a:xfrm>
              <a:off x="7232842" y="1600195"/>
              <a:ext cx="996532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54" name="Shape 654"/>
            <p:cNvSpPr txBox="1"/>
            <p:nvPr/>
          </p:nvSpPr>
          <p:spPr>
            <a:xfrm>
              <a:off x="7281489" y="1648841"/>
              <a:ext cx="899238" cy="1594337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VMT</a:t>
              </a:r>
            </a:p>
          </p:txBody>
        </p:sp>
      </p:grpSp>
      <p:sp>
        <p:nvSpPr>
          <p:cNvPr id="655" name="Shape 655"/>
          <p:cNvSpPr txBox="1"/>
          <p:nvPr/>
        </p:nvSpPr>
        <p:spPr>
          <a:xfrm>
            <a:off x="457200" y="6400800"/>
            <a:ext cx="3089306" cy="2308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Source: Nashville MTA; nMotion Plan Recommendations</a:t>
            </a:r>
          </a:p>
        </p:txBody>
      </p:sp>
      <p:sp>
        <p:nvSpPr>
          <p:cNvPr id="656" name="Shape 656"/>
          <p:cNvSpPr/>
          <p:nvPr/>
        </p:nvSpPr>
        <p:spPr>
          <a:xfrm>
            <a:off x="8610600" y="5617189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27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 txBox="1"/>
          <p:nvPr/>
        </p:nvSpPr>
        <p:spPr>
          <a:xfrm>
            <a:off x="304800" y="3282076"/>
            <a:ext cx="4572000" cy="2585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43.48 daily vehicle miles traveled per capita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Goal: 40% reduction by 2040</a:t>
            </a:r>
          </a:p>
        </p:txBody>
      </p:sp>
      <p:grpSp>
        <p:nvGrpSpPr>
          <p:cNvPr id="662" name="Shape 662"/>
          <p:cNvGrpSpPr/>
          <p:nvPr/>
        </p:nvGrpSpPr>
        <p:grpSpPr>
          <a:xfrm>
            <a:off x="152403" y="152399"/>
            <a:ext cx="8007589" cy="2557480"/>
            <a:chOff x="76203" y="1066799"/>
            <a:chExt cx="8007589" cy="2557480"/>
          </a:xfrm>
        </p:grpSpPr>
        <p:sp>
          <p:nvSpPr>
            <p:cNvPr id="663" name="Shape 663"/>
            <p:cNvSpPr/>
            <p:nvPr/>
          </p:nvSpPr>
          <p:spPr>
            <a:xfrm>
              <a:off x="4765428" y="1780076"/>
              <a:ext cx="659818" cy="87367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4" name="Shape 664"/>
            <p:cNvSpPr/>
            <p:nvPr/>
          </p:nvSpPr>
          <p:spPr>
            <a:xfrm>
              <a:off x="1168091" y="1600195"/>
              <a:ext cx="1014986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5" name="Shape 665"/>
            <p:cNvSpPr txBox="1"/>
            <p:nvPr/>
          </p:nvSpPr>
          <p:spPr>
            <a:xfrm>
              <a:off x="1217638" y="1649742"/>
              <a:ext cx="915890" cy="1592536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Public Transit Supply</a:t>
              </a:r>
            </a:p>
          </p:txBody>
        </p:sp>
        <p:sp>
          <p:nvSpPr>
            <p:cNvPr id="666" name="Shape 666"/>
            <p:cNvSpPr/>
            <p:nvPr/>
          </p:nvSpPr>
          <p:spPr>
            <a:xfrm>
              <a:off x="6781803" y="1066799"/>
              <a:ext cx="1301990" cy="2557480"/>
            </a:xfrm>
            <a:prstGeom prst="roundRect">
              <a:avLst>
                <a:gd name="adj" fmla="val 16667"/>
              </a:avLst>
            </a:prstGeom>
            <a:solidFill>
              <a:srgbClr val="00B050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7" name="Shape 667"/>
            <p:cNvSpPr txBox="1"/>
            <p:nvPr/>
          </p:nvSpPr>
          <p:spPr>
            <a:xfrm>
              <a:off x="6845360" y="1130357"/>
              <a:ext cx="1174873" cy="2430364"/>
            </a:xfrm>
            <a:prstGeom prst="rect">
              <a:avLst/>
            </a:prstGeom>
            <a:noFill/>
            <a:ln>
              <a:noFill/>
            </a:ln>
          </p:spPr>
          <p:txBody>
            <a:bodyPr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VMT</a:t>
              </a:r>
            </a:p>
          </p:txBody>
        </p:sp>
        <p:sp>
          <p:nvSpPr>
            <p:cNvPr id="668" name="Shape 668"/>
            <p:cNvSpPr/>
            <p:nvPr/>
          </p:nvSpPr>
          <p:spPr>
            <a:xfrm>
              <a:off x="2285998" y="1600195"/>
              <a:ext cx="1014986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69" name="Shape 669"/>
            <p:cNvSpPr txBox="1"/>
            <p:nvPr/>
          </p:nvSpPr>
          <p:spPr>
            <a:xfrm>
              <a:off x="2335546" y="1649742"/>
              <a:ext cx="915890" cy="1592536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 Ridership</a:t>
              </a:r>
            </a:p>
          </p:txBody>
        </p:sp>
        <p:sp>
          <p:nvSpPr>
            <p:cNvPr id="670" name="Shape 670"/>
            <p:cNvSpPr/>
            <p:nvPr/>
          </p:nvSpPr>
          <p:spPr>
            <a:xfrm>
              <a:off x="76203" y="1600195"/>
              <a:ext cx="1014986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1" name="Shape 671"/>
            <p:cNvSpPr txBox="1"/>
            <p:nvPr/>
          </p:nvSpPr>
          <p:spPr>
            <a:xfrm>
              <a:off x="125752" y="1649742"/>
              <a:ext cx="915890" cy="1592536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Mode Share</a:t>
              </a:r>
            </a:p>
          </p:txBody>
        </p:sp>
        <p:sp>
          <p:nvSpPr>
            <p:cNvPr id="672" name="Shape 672"/>
            <p:cNvSpPr/>
            <p:nvPr/>
          </p:nvSpPr>
          <p:spPr>
            <a:xfrm>
              <a:off x="3352798" y="1600195"/>
              <a:ext cx="1014986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3" name="Shape 673"/>
            <p:cNvSpPr txBox="1"/>
            <p:nvPr/>
          </p:nvSpPr>
          <p:spPr>
            <a:xfrm>
              <a:off x="3402346" y="1649742"/>
              <a:ext cx="915890" cy="1592536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Share of Homes/Jobs within .25 mi of Transit</a:t>
              </a:r>
            </a:p>
          </p:txBody>
        </p:sp>
        <p:sp>
          <p:nvSpPr>
            <p:cNvPr id="674" name="Shape 674"/>
            <p:cNvSpPr/>
            <p:nvPr/>
          </p:nvSpPr>
          <p:spPr>
            <a:xfrm>
              <a:off x="4419600" y="1600195"/>
              <a:ext cx="1014986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5" name="Shape 675"/>
            <p:cNvSpPr txBox="1"/>
            <p:nvPr/>
          </p:nvSpPr>
          <p:spPr>
            <a:xfrm>
              <a:off x="4469148" y="1649742"/>
              <a:ext cx="915890" cy="1592536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Transit Agency Operating Costs</a:t>
              </a:r>
            </a:p>
          </p:txBody>
        </p:sp>
        <p:sp>
          <p:nvSpPr>
            <p:cNvPr id="676" name="Shape 676"/>
            <p:cNvSpPr/>
            <p:nvPr/>
          </p:nvSpPr>
          <p:spPr>
            <a:xfrm>
              <a:off x="5486401" y="1600195"/>
              <a:ext cx="1014986" cy="1691632"/>
            </a:xfrm>
            <a:prstGeom prst="roundRect">
              <a:avLst>
                <a:gd name="adj" fmla="val 16667"/>
              </a:avLst>
            </a:prstGeom>
            <a:solidFill>
              <a:srgbClr val="0F243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677" name="Shape 677"/>
            <p:cNvSpPr txBox="1"/>
            <p:nvPr/>
          </p:nvSpPr>
          <p:spPr>
            <a:xfrm>
              <a:off x="5535948" y="1649742"/>
              <a:ext cx="915890" cy="1592536"/>
            </a:xfrm>
            <a:prstGeom prst="rect">
              <a:avLst/>
            </a:prstGeom>
            <a:noFill/>
            <a:ln>
              <a:noFill/>
            </a:ln>
          </p:spPr>
          <p:txBody>
            <a:bodyPr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lang="en-US" sz="9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Miles of Sidewalk and Bikeways</a:t>
              </a:r>
            </a:p>
          </p:txBody>
        </p:sp>
      </p:grpSp>
      <p:sp>
        <p:nvSpPr>
          <p:cNvPr id="678" name="Shape 678"/>
          <p:cNvSpPr txBox="1"/>
          <p:nvPr/>
        </p:nvSpPr>
        <p:spPr>
          <a:xfrm>
            <a:off x="457200" y="6400800"/>
            <a:ext cx="5262979" cy="2308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9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Source: Nashville Area MPO; Federal Highway Administration, Office of Highway Policy Information</a:t>
            </a:r>
          </a:p>
        </p:txBody>
      </p:sp>
      <p:sp>
        <p:nvSpPr>
          <p:cNvPr id="679" name="Shape 679"/>
          <p:cNvSpPr/>
          <p:nvPr/>
        </p:nvSpPr>
        <p:spPr>
          <a:xfrm>
            <a:off x="8610600" y="5617189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</a:p>
        </p:txBody>
      </p:sp>
      <p:graphicFrame>
        <p:nvGraphicFramePr>
          <p:cNvPr id="680" name="Shape 680"/>
          <p:cNvGraphicFramePr/>
          <p:nvPr/>
        </p:nvGraphicFramePr>
        <p:xfrm>
          <a:off x="5181600" y="311911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{F928EFC9-E7A2-479E-8F6F-A866363C2FCA}</a:tableStyleId>
              </a:tblPr>
              <a:tblGrid>
                <a:gridCol w="1406300"/>
                <a:gridCol w="1406300"/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Seattle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/>
                        <a:t>25.2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Denver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/>
                        <a:t>28.1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Memphis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/>
                        <a:t>29.3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Austin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/>
                        <a:t>37.7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Indianapolis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/>
                        <a:t>39.4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Nashville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1">
                          <a:solidFill>
                            <a:schemeClr val="accent1"/>
                          </a:solidFill>
                        </a:rPr>
                        <a:t>48.9</a:t>
                      </a:r>
                    </a:p>
                  </a:txBody>
                  <a:tcPr marL="91450" marR="91450" marT="45725" marB="45725"/>
                </a:tc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/>
                        <a:t>Raleigh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en-US" sz="1800" b="0"/>
                        <a:t>55.1</a:t>
                      </a: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Shape 68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5102" y="1371600"/>
            <a:ext cx="8229600" cy="4507067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Shape 686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Shape 687"/>
          <p:cNvSpPr txBox="1"/>
          <p:nvPr/>
        </p:nvSpPr>
        <p:spPr>
          <a:xfrm>
            <a:off x="76200" y="86705"/>
            <a:ext cx="8229600" cy="82769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 for Transit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F243E"/>
              </a:buClr>
              <a:buSzPct val="25000"/>
              <a:buFont typeface="Arial Narrow"/>
              <a:buNone/>
            </a:pPr>
            <a:r>
              <a:rPr lang="en-US" sz="4400" b="1" i="0" u="none" strike="noStrike" cap="none">
                <a:solidFill>
                  <a:srgbClr val="0F243E"/>
                </a:solidFill>
                <a:latin typeface="Arial Narrow"/>
                <a:ea typeface="Arial Narrow"/>
                <a:cs typeface="Arial Narrow"/>
                <a:sym typeface="Arial Narrow"/>
              </a:rPr>
              <a:t>Nashville is Booming</a:t>
            </a:r>
          </a:p>
        </p:txBody>
      </p:sp>
      <p:sp>
        <p:nvSpPr>
          <p:cNvPr id="215" name="Shape 215"/>
          <p:cNvSpPr txBox="1"/>
          <p:nvPr/>
        </p:nvSpPr>
        <p:spPr>
          <a:xfrm>
            <a:off x="304800" y="1457504"/>
            <a:ext cx="3581399" cy="372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Major Economic Drivers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800" b="1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Health Care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250,000 jobs / $38.8B Economic Impact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Music &amp; Entertainment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60,000 jobs / $9.8B Economic Impact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Manufacturing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70,700 jobs / $9.5B Economic Impact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Tourism &amp; Hospitality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55,000 jobs / $5.7B Economic Impact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4343400" y="1082721"/>
            <a:ext cx="3886200" cy="212365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2015 Population </a:t>
            </a:r>
            <a:r>
              <a:rPr lang="en-US" sz="2000" b="1">
                <a:solidFill>
                  <a:srgbClr val="538CD5"/>
                </a:solidFill>
                <a:latin typeface="Arial Narrow"/>
                <a:ea typeface="Arial Narrow"/>
                <a:cs typeface="Arial Narrow"/>
                <a:sym typeface="Arial Narrow"/>
              </a:rPr>
              <a:t>1,830,345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>
                <a:solidFill>
                  <a:srgbClr val="538CD5"/>
                </a:solidFill>
                <a:latin typeface="Arial Narrow"/>
                <a:ea typeface="Arial Narrow"/>
                <a:cs typeface="Arial Narrow"/>
                <a:sym typeface="Arial Narrow"/>
              </a:rPr>
              <a:t>2.03%</a:t>
            </a:r>
            <a:r>
              <a:rPr lang="en-US"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annual growth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>
                <a:solidFill>
                  <a:srgbClr val="538CD5"/>
                </a:solidFill>
                <a:latin typeface="Arial Narrow"/>
                <a:ea typeface="Arial Narrow"/>
                <a:cs typeface="Arial Narrow"/>
                <a:sym typeface="Arial Narrow"/>
              </a:rPr>
              <a:t>36,435 </a:t>
            </a:r>
            <a:r>
              <a:rPr lang="en-US"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new residents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>
                <a:solidFill>
                  <a:srgbClr val="538CD5"/>
                </a:solidFill>
                <a:latin typeface="Arial Narrow"/>
                <a:ea typeface="Arial Narrow"/>
                <a:cs typeface="Arial Narrow"/>
                <a:sym typeface="Arial Narrow"/>
              </a:rPr>
              <a:t>26,062</a:t>
            </a:r>
            <a:r>
              <a:rPr lang="en-US"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moved to Nashville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8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>
                <a:solidFill>
                  <a:srgbClr val="538CD5"/>
                </a:solidFill>
                <a:latin typeface="Arial Narrow"/>
                <a:ea typeface="Arial Narrow"/>
                <a:cs typeface="Arial Narrow"/>
                <a:sym typeface="Arial Narrow"/>
              </a:rPr>
              <a:t>71</a:t>
            </a:r>
            <a:r>
              <a:rPr lang="en-US"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people moving per day on average</a:t>
            </a:r>
          </a:p>
        </p:txBody>
      </p:sp>
      <p:grpSp>
        <p:nvGrpSpPr>
          <p:cNvPr id="217" name="Shape 217"/>
          <p:cNvGrpSpPr/>
          <p:nvPr/>
        </p:nvGrpSpPr>
        <p:grpSpPr>
          <a:xfrm>
            <a:off x="5001106" y="3505200"/>
            <a:ext cx="1933092" cy="2862322"/>
            <a:chOff x="4980664" y="1154667"/>
            <a:chExt cx="1933092" cy="2862322"/>
          </a:xfrm>
        </p:grpSpPr>
        <p:sp>
          <p:nvSpPr>
            <p:cNvPr id="218" name="Shape 218"/>
            <p:cNvSpPr txBox="1"/>
            <p:nvPr/>
          </p:nvSpPr>
          <p:spPr>
            <a:xfrm>
              <a:off x="4980664" y="1154667"/>
              <a:ext cx="1209817" cy="286232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Austin</a:t>
              </a:r>
            </a:p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Orlando</a:t>
              </a:r>
            </a:p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Raleigh</a:t>
              </a:r>
            </a:p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Houston</a:t>
              </a:r>
            </a:p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Las Vegas</a:t>
              </a:r>
            </a:p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San Antonio</a:t>
              </a:r>
            </a:p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Denver</a:t>
              </a:r>
            </a:p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Dallas</a:t>
              </a:r>
            </a:p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1800" b="1">
                  <a:solidFill>
                    <a:srgbClr val="538CD5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Nashville</a:t>
              </a:r>
            </a:p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Jacksonville</a:t>
              </a:r>
            </a:p>
          </p:txBody>
        </p:sp>
        <p:sp>
          <p:nvSpPr>
            <p:cNvPr id="219" name="Shape 219"/>
            <p:cNvSpPr txBox="1"/>
            <p:nvPr/>
          </p:nvSpPr>
          <p:spPr>
            <a:xfrm>
              <a:off x="6190482" y="1154667"/>
              <a:ext cx="723275" cy="286232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2.95%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2.60%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2.46%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2.45%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2.21%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2.20%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2.12%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2.08%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 b="1">
                  <a:solidFill>
                    <a:srgbClr val="538CD5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2.03%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2.00%</a:t>
              </a:r>
            </a:p>
          </p:txBody>
        </p:sp>
      </p:grpSp>
      <p:pic>
        <p:nvPicPr>
          <p:cNvPr id="220" name="Shape 220" descr="C:\Users\mbriggs\Desktop\NACTO\chamber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564" y="5627691"/>
            <a:ext cx="2839834" cy="1021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 txBox="1">
            <a:spLocks noGrp="1"/>
          </p:cNvSpPr>
          <p:nvPr>
            <p:ph type="title"/>
          </p:nvPr>
        </p:nvSpPr>
        <p:spPr>
          <a:xfrm>
            <a:off x="76200" y="86705"/>
            <a:ext cx="8229600" cy="82769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 for Transit</a:t>
            </a:r>
          </a:p>
        </p:txBody>
      </p:sp>
      <p:sp>
        <p:nvSpPr>
          <p:cNvPr id="693" name="Shape 693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4" name="Shape 69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838200"/>
            <a:ext cx="8042562" cy="5943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 txBox="1">
            <a:spLocks noGrp="1"/>
          </p:cNvSpPr>
          <p:nvPr>
            <p:ph type="title"/>
          </p:nvPr>
        </p:nvSpPr>
        <p:spPr>
          <a:xfrm>
            <a:off x="76200" y="86705"/>
            <a:ext cx="8229600" cy="82769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Funding for Transit</a:t>
            </a:r>
          </a:p>
        </p:txBody>
      </p:sp>
      <p:sp>
        <p:nvSpPr>
          <p:cNvPr id="700" name="Shape 700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1" name="Shape 7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275" y="885498"/>
            <a:ext cx="7631725" cy="586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Shape 70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0192" y="340737"/>
            <a:ext cx="8155607" cy="6288662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Shape 707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Shape 7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6198" y="304800"/>
            <a:ext cx="8334574" cy="62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Shape 713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" name="Shape 7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304800"/>
            <a:ext cx="8412086" cy="6248399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Shape 719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Shape 7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3570" y="359975"/>
            <a:ext cx="8307605" cy="6172199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Shape 725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Shape 7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848599" cy="3200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4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48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Erin.Hafkenschiel@nashville.gov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304800" y="5517207"/>
            <a:ext cx="7995240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Region has achieved &gt;3% job growth in 59 out of the past 60 months </a:t>
            </a:r>
          </a:p>
        </p:txBody>
      </p:sp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F243E"/>
              </a:buClr>
              <a:buSzPct val="25000"/>
              <a:buFont typeface="Arial Narrow"/>
              <a:buNone/>
            </a:pPr>
            <a:r>
              <a:rPr lang="en-US" sz="4400" b="1" i="0" u="none" strike="noStrike" cap="none">
                <a:solidFill>
                  <a:srgbClr val="0F243E"/>
                </a:solidFill>
                <a:latin typeface="Arial Narrow"/>
                <a:ea typeface="Arial Narrow"/>
                <a:cs typeface="Arial Narrow"/>
                <a:sym typeface="Arial Narrow"/>
              </a:rPr>
              <a:t>Job Growth</a:t>
            </a:r>
          </a:p>
        </p:txBody>
      </p:sp>
      <p:grpSp>
        <p:nvGrpSpPr>
          <p:cNvPr id="229" name="Shape 229"/>
          <p:cNvGrpSpPr/>
          <p:nvPr/>
        </p:nvGrpSpPr>
        <p:grpSpPr>
          <a:xfrm>
            <a:off x="5333999" y="2011501"/>
            <a:ext cx="2351120" cy="3170098"/>
            <a:chOff x="5631387" y="1828800"/>
            <a:chExt cx="2351120" cy="3170098"/>
          </a:xfrm>
        </p:grpSpPr>
        <p:sp>
          <p:nvSpPr>
            <p:cNvPr id="230" name="Shape 230"/>
            <p:cNvSpPr txBox="1"/>
            <p:nvPr/>
          </p:nvSpPr>
          <p:spPr>
            <a:xfrm>
              <a:off x="5631387" y="1828800"/>
              <a:ext cx="1531188" cy="317009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20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Austin</a:t>
              </a:r>
            </a:p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20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San Jose</a:t>
              </a:r>
            </a:p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2000" b="1">
                  <a:solidFill>
                    <a:srgbClr val="538CD5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Nashville</a:t>
              </a:r>
            </a:p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20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Riverside</a:t>
              </a:r>
            </a:p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20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Orlando</a:t>
              </a:r>
            </a:p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20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San Francisco</a:t>
              </a:r>
            </a:p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20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Denver</a:t>
              </a:r>
            </a:p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20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Raleigh</a:t>
              </a:r>
            </a:p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20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Dallas</a:t>
              </a:r>
            </a:p>
            <a:p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r>
                <a:rPr lang="en-US" sz="20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Salt Lake City</a:t>
              </a:r>
            </a:p>
          </p:txBody>
        </p:sp>
        <p:sp>
          <p:nvSpPr>
            <p:cNvPr id="231" name="Shape 231"/>
            <p:cNvSpPr txBox="1"/>
            <p:nvPr/>
          </p:nvSpPr>
          <p:spPr>
            <a:xfrm>
              <a:off x="7201525" y="1828800"/>
              <a:ext cx="780983" cy="317009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0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23.2%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0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20.8%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000" b="1">
                  <a:solidFill>
                    <a:srgbClr val="538CD5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20.1%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0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19.4%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0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18.9%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0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18.6%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0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18.5%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0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17.1%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0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17.1%</a:t>
              </a:r>
            </a:p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20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16.3%</a:t>
              </a:r>
            </a:p>
          </p:txBody>
        </p:sp>
      </p:grpSp>
      <p:sp>
        <p:nvSpPr>
          <p:cNvPr id="232" name="Shape 232"/>
          <p:cNvSpPr txBox="1"/>
          <p:nvPr/>
        </p:nvSpPr>
        <p:spPr>
          <a:xfrm>
            <a:off x="991015" y="1138534"/>
            <a:ext cx="6786729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Top ten metro in the U.S. for job growth </a:t>
            </a:r>
            <a:r>
              <a:rPr lang="en-US" sz="2400" b="1">
                <a:solidFill>
                  <a:srgbClr val="538CD5"/>
                </a:solidFill>
                <a:latin typeface="Arial Narrow"/>
                <a:ea typeface="Arial Narrow"/>
                <a:cs typeface="Arial Narrow"/>
                <a:sym typeface="Arial Narrow"/>
              </a:rPr>
              <a:t>over last 25 years</a:t>
            </a:r>
          </a:p>
        </p:txBody>
      </p:sp>
      <p:cxnSp>
        <p:nvCxnSpPr>
          <p:cNvPr id="233" name="Shape 233"/>
          <p:cNvCxnSpPr/>
          <p:nvPr/>
        </p:nvCxnSpPr>
        <p:spPr>
          <a:xfrm rot="10800000">
            <a:off x="1295400" y="3428999"/>
            <a:ext cx="0" cy="1295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Shape 234"/>
          <p:cNvSpPr/>
          <p:nvPr/>
        </p:nvSpPr>
        <p:spPr>
          <a:xfrm>
            <a:off x="1143000" y="4724400"/>
            <a:ext cx="304799" cy="304799"/>
          </a:xfrm>
          <a:prstGeom prst="ellipse">
            <a:avLst/>
          </a:prstGeom>
          <a:solidFill>
            <a:srgbClr val="538CD5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5" name="Shape 235"/>
          <p:cNvCxnSpPr/>
          <p:nvPr/>
        </p:nvCxnSpPr>
        <p:spPr>
          <a:xfrm rot="10800000">
            <a:off x="2665861" y="3428999"/>
            <a:ext cx="0" cy="1295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6" name="Shape 236"/>
          <p:cNvSpPr/>
          <p:nvPr/>
        </p:nvSpPr>
        <p:spPr>
          <a:xfrm>
            <a:off x="2513461" y="4724400"/>
            <a:ext cx="304799" cy="304799"/>
          </a:xfrm>
          <a:prstGeom prst="ellipse">
            <a:avLst/>
          </a:prstGeom>
          <a:solidFill>
            <a:srgbClr val="538CD5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7" name="Shape 237"/>
          <p:cNvCxnSpPr/>
          <p:nvPr/>
        </p:nvCxnSpPr>
        <p:spPr>
          <a:xfrm rot="10800000">
            <a:off x="4036362" y="3428999"/>
            <a:ext cx="0" cy="12954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Shape 238"/>
          <p:cNvSpPr/>
          <p:nvPr/>
        </p:nvSpPr>
        <p:spPr>
          <a:xfrm>
            <a:off x="3883962" y="4724400"/>
            <a:ext cx="304799" cy="304799"/>
          </a:xfrm>
          <a:prstGeom prst="ellipse">
            <a:avLst/>
          </a:prstGeom>
          <a:solidFill>
            <a:srgbClr val="538CD5"/>
          </a:solidFill>
          <a:ln w="254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787087" y="1981200"/>
            <a:ext cx="1016624" cy="1446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rgbClr val="538CD5"/>
                </a:solidFill>
                <a:latin typeface="Arial Narrow"/>
                <a:ea typeface="Arial Narrow"/>
                <a:cs typeface="Arial Narrow"/>
                <a:sym typeface="Arial Narrow"/>
              </a:rPr>
              <a:t>#10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Last 25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Years</a:t>
            </a:r>
          </a:p>
        </p:txBody>
      </p:sp>
      <p:sp>
        <p:nvSpPr>
          <p:cNvPr id="240" name="Shape 240"/>
          <p:cNvSpPr txBox="1"/>
          <p:nvPr/>
        </p:nvSpPr>
        <p:spPr>
          <a:xfrm>
            <a:off x="2157550" y="1981200"/>
            <a:ext cx="1016624" cy="1446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rgbClr val="538CD5"/>
                </a:solidFill>
                <a:latin typeface="Arial Narrow"/>
                <a:ea typeface="Arial Narrow"/>
                <a:cs typeface="Arial Narrow"/>
                <a:sym typeface="Arial Narrow"/>
              </a:rPr>
              <a:t>#8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Last 10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Years</a:t>
            </a:r>
          </a:p>
        </p:txBody>
      </p:sp>
      <p:sp>
        <p:nvSpPr>
          <p:cNvPr id="241" name="Shape 241"/>
          <p:cNvSpPr txBox="1"/>
          <p:nvPr/>
        </p:nvSpPr>
        <p:spPr>
          <a:xfrm>
            <a:off x="3630601" y="1981200"/>
            <a:ext cx="875560" cy="14465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>
                <a:solidFill>
                  <a:srgbClr val="538CD5"/>
                </a:solidFill>
                <a:latin typeface="Arial Narrow"/>
                <a:ea typeface="Arial Narrow"/>
                <a:cs typeface="Arial Narrow"/>
                <a:sym typeface="Arial Narrow"/>
              </a:rPr>
              <a:t>#3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Last 5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Years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F243E"/>
              </a:buClr>
              <a:buSzPct val="25000"/>
              <a:buFont typeface="Arial Narrow"/>
              <a:buNone/>
            </a:pPr>
            <a:r>
              <a:rPr lang="en-US" sz="4400" b="1" i="0" u="none" strike="noStrike" cap="none">
                <a:solidFill>
                  <a:srgbClr val="0F243E"/>
                </a:solidFill>
                <a:latin typeface="Arial Narrow"/>
                <a:ea typeface="Arial Narrow"/>
                <a:cs typeface="Arial Narrow"/>
                <a:sym typeface="Arial Narrow"/>
              </a:rPr>
              <a:t>Population Growth, 1970-2040</a:t>
            </a:r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765" y="1247945"/>
            <a:ext cx="8153034" cy="4762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Shape 256"/>
          <p:cNvSpPr/>
          <p:nvPr/>
        </p:nvSpPr>
        <p:spPr>
          <a:xfrm>
            <a:off x="152400" y="1295400"/>
            <a:ext cx="4375169" cy="5000184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4038600" y="1295400"/>
            <a:ext cx="4375169" cy="500018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76199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F243E"/>
              </a:buClr>
              <a:buSzPct val="25000"/>
              <a:buFont typeface="Arial Narrow"/>
              <a:buNone/>
            </a:pPr>
            <a:r>
              <a:rPr lang="en-US" sz="4400" b="1" i="0" u="none" strike="noStrike" cap="none">
                <a:solidFill>
                  <a:srgbClr val="0F243E"/>
                </a:solidFill>
                <a:latin typeface="Arial Narrow"/>
                <a:ea typeface="Arial Narrow"/>
                <a:cs typeface="Arial Narrow"/>
                <a:sym typeface="Arial Narrow"/>
              </a:rPr>
              <a:t>Expected Traffic Congestion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1965523" y="1064566"/>
            <a:ext cx="748923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2010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5843762" y="1064566"/>
            <a:ext cx="748923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2040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Shape 267" descr="P:\Community_Plans\Transportation\Access Nashville 2040\InDesign Photos\Dickerson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47750"/>
            <a:ext cx="8458200" cy="581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Shape 268"/>
          <p:cNvSpPr txBox="1"/>
          <p:nvPr/>
        </p:nvSpPr>
        <p:spPr>
          <a:xfrm>
            <a:off x="6934200" y="121251"/>
            <a:ext cx="1478290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Dickerson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Pike</a:t>
            </a:r>
          </a:p>
        </p:txBody>
      </p:sp>
      <p:pic>
        <p:nvPicPr>
          <p:cNvPr id="269" name="Shape 269" descr="C:\Users\mbriggs\Desktop\NACTO\31W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75875" y="217195"/>
            <a:ext cx="780831" cy="65051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0" y="-17060"/>
            <a:ext cx="464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F243E"/>
              </a:buClr>
              <a:buSzPct val="25000"/>
              <a:buFont typeface="Arial Narrow"/>
              <a:buNone/>
            </a:pPr>
            <a:r>
              <a:rPr lang="en-US" sz="4400" b="1" i="0" u="none" strike="noStrike" cap="none">
                <a:solidFill>
                  <a:srgbClr val="0F243E"/>
                </a:solidFill>
                <a:latin typeface="Arial Narrow"/>
                <a:ea typeface="Arial Narrow"/>
                <a:cs typeface="Arial Narrow"/>
                <a:sym typeface="Arial Narrow"/>
              </a:rPr>
              <a:t>Existing Conditions</a:t>
            </a:r>
          </a:p>
        </p:txBody>
      </p:sp>
      <p:pic>
        <p:nvPicPr>
          <p:cNvPr id="271" name="Shape 271" descr="C:\Users\mbriggs\Desktop\NACTO\4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0766" y="217195"/>
            <a:ext cx="639108" cy="639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 descr="C:\Users\mbriggs\Desktop\NACTO\1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76075" y="198180"/>
            <a:ext cx="658124" cy="65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Shape 279"/>
          <p:cNvSpPr txBox="1"/>
          <p:nvPr/>
        </p:nvSpPr>
        <p:spPr>
          <a:xfrm>
            <a:off x="6705600" y="121251"/>
            <a:ext cx="1810110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Murfreesboro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Pike</a:t>
            </a:r>
          </a:p>
        </p:txBody>
      </p:sp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0" y="-17060"/>
            <a:ext cx="464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F243E"/>
              </a:buClr>
              <a:buSzPct val="25000"/>
              <a:buFont typeface="Arial Narrow"/>
              <a:buNone/>
            </a:pPr>
            <a:r>
              <a:rPr lang="en-US" sz="4400" b="1" i="0" u="none" strike="noStrike" cap="none">
                <a:solidFill>
                  <a:srgbClr val="0F243E"/>
                </a:solidFill>
                <a:latin typeface="Arial Narrow"/>
                <a:ea typeface="Arial Narrow"/>
                <a:cs typeface="Arial Narrow"/>
                <a:sym typeface="Arial Narrow"/>
              </a:rPr>
              <a:t>Existing Conditions</a:t>
            </a:r>
          </a:p>
        </p:txBody>
      </p:sp>
      <p:pic>
        <p:nvPicPr>
          <p:cNvPr id="281" name="Shape 281" descr="C:\Users\mbriggs\Desktop\NACTO\4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217195"/>
            <a:ext cx="639108" cy="639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98180"/>
            <a:ext cx="658124" cy="65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 descr="P:\Community_Plans\Transportation\BPAC\Counts\2011 Counts\Pictures\Davidson Co\Murfreesboro Pk &amp; Spence L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047750"/>
            <a:ext cx="8458200" cy="581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57800" y="198178"/>
            <a:ext cx="789750" cy="65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sldNum" idx="12"/>
          </p:nvPr>
        </p:nvSpPr>
        <p:spPr>
          <a:xfrm>
            <a:off x="8458200" y="5532437"/>
            <a:ext cx="6857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Shape 291"/>
          <p:cNvSpPr txBox="1"/>
          <p:nvPr/>
        </p:nvSpPr>
        <p:spPr>
          <a:xfrm>
            <a:off x="6400800" y="281622"/>
            <a:ext cx="1704312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400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Gallatin Pike</a:t>
            </a:r>
          </a:p>
        </p:txBody>
      </p:sp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0" y="-17060"/>
            <a:ext cx="4648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0F243E"/>
              </a:buClr>
              <a:buSzPct val="25000"/>
              <a:buFont typeface="Arial Narrow"/>
              <a:buNone/>
            </a:pPr>
            <a:r>
              <a:rPr lang="en-US" sz="4400" b="1" i="0" u="none" strike="noStrike" cap="none">
                <a:solidFill>
                  <a:srgbClr val="0F243E"/>
                </a:solidFill>
                <a:latin typeface="Arial Narrow"/>
                <a:ea typeface="Arial Narrow"/>
                <a:cs typeface="Arial Narrow"/>
                <a:sym typeface="Arial Narrow"/>
              </a:rPr>
              <a:t>Existing Conditions</a:t>
            </a:r>
          </a:p>
        </p:txBody>
      </p:sp>
      <p:pic>
        <p:nvPicPr>
          <p:cNvPr id="293" name="Shape 2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0275" y="183393"/>
            <a:ext cx="658124" cy="65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 descr="P:\Community_Plans\Transportation\Access Nashville 2040\InDesign Photos\gallatinpik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707" y="1067083"/>
            <a:ext cx="8476487" cy="581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 descr="C:\Users\mbriggs\Desktop\NACTO\31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8200" y="192902"/>
            <a:ext cx="767143" cy="639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General slid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1592</Words>
  <Application>Microsoft Office PowerPoint</Application>
  <PresentationFormat>On-screen Show (4:3)</PresentationFormat>
  <Paragraphs>482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Calibri</vt:lpstr>
      <vt:lpstr>Rokkitt</vt:lpstr>
      <vt:lpstr>Cabin</vt:lpstr>
      <vt:lpstr>Arial Narrow</vt:lpstr>
      <vt:lpstr>Trebuchet MS</vt:lpstr>
      <vt:lpstr>Arial</vt:lpstr>
      <vt:lpstr>Custom Design</vt:lpstr>
      <vt:lpstr>Office Theme</vt:lpstr>
      <vt:lpstr>1_General slide</vt:lpstr>
      <vt:lpstr>Nashville:  Growth with Intention</vt:lpstr>
      <vt:lpstr>Nashville’s Transportation Strategy</vt:lpstr>
      <vt:lpstr>Nashville is Booming</vt:lpstr>
      <vt:lpstr>Job Growth</vt:lpstr>
      <vt:lpstr>Population Growth, 1970-2040</vt:lpstr>
      <vt:lpstr>Expected Traffic Congestion</vt:lpstr>
      <vt:lpstr>Existing Conditions</vt:lpstr>
      <vt:lpstr>Existing Conditions</vt:lpstr>
      <vt:lpstr>Existing Conditions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Infrastructure and Transportation Strategy: Key Concepts</vt:lpstr>
      <vt:lpstr>Space for people</vt:lpstr>
      <vt:lpstr>Space required to transport 80 people</vt:lpstr>
      <vt:lpstr>Space required to transport 80 people, even with buses at only 50% capacity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Funding for Transit</vt:lpstr>
      <vt:lpstr>Funding for Transit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Nashville:  Growth with Intention</dc:title>
  <dc:creator>Selby McRae</dc:creator>
  <cp:lastModifiedBy>Selby McRae</cp:lastModifiedBy>
  <cp:revision>1</cp:revision>
  <dcterms:modified xsi:type="dcterms:W3CDTF">2016-10-31T19:09:57Z</dcterms:modified>
</cp:coreProperties>
</file>