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8" r:id="rId3"/>
    <p:sldId id="306" r:id="rId4"/>
    <p:sldId id="307" r:id="rId5"/>
    <p:sldId id="282" r:id="rId6"/>
    <p:sldId id="296" r:id="rId7"/>
    <p:sldId id="283" r:id="rId8"/>
    <p:sldId id="302" r:id="rId9"/>
    <p:sldId id="285" r:id="rId10"/>
    <p:sldId id="300" r:id="rId11"/>
    <p:sldId id="289" r:id="rId12"/>
    <p:sldId id="259" r:id="rId13"/>
    <p:sldId id="281" r:id="rId14"/>
    <p:sldId id="280" r:id="rId15"/>
    <p:sldId id="290" r:id="rId16"/>
    <p:sldId id="295" r:id="rId17"/>
    <p:sldId id="304" r:id="rId18"/>
    <p:sldId id="271" r:id="rId19"/>
    <p:sldId id="258" r:id="rId20"/>
    <p:sldId id="272" r:id="rId21"/>
    <p:sldId id="269" r:id="rId22"/>
    <p:sldId id="303" r:id="rId23"/>
    <p:sldId id="305" r:id="rId24"/>
    <p:sldId id="294" r:id="rId25"/>
    <p:sldId id="27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2" autoAdjust="0"/>
    <p:restoredTop sz="94648" autoAdjust="0"/>
  </p:normalViewPr>
  <p:slideViewPr>
    <p:cSldViewPr>
      <p:cViewPr>
        <p:scale>
          <a:sx n="66" d="100"/>
          <a:sy n="66" d="100"/>
        </p:scale>
        <p:origin x="-510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12206198944233E-2"/>
          <c:y val="2.6178010471204188E-2"/>
          <c:w val="0.6741573033707865"/>
          <c:h val="0.942408376963350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35"/>
          <c:dPt>
            <c:idx val="0"/>
            <c:bubble3D val="0"/>
            <c:explosion val="0"/>
          </c:dPt>
          <c:dPt>
            <c:idx val="1"/>
            <c:bubble3D val="0"/>
            <c:explosion val="24"/>
          </c:dPt>
          <c:cat>
            <c:strRef>
              <c:f>Sheet1!$A$2:$A$3</c:f>
              <c:strCache>
                <c:ptCount val="2"/>
                <c:pt idx="0">
                  <c:v>Transit  </c:v>
                </c:pt>
                <c:pt idx="1">
                  <c:v>Everything Else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280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0.62921</cdr:x>
      <cdr:y>0.06125</cdr:y>
    </cdr:from>
    <cdr:to>
      <cdr:x>0.96629</cdr:x>
      <cdr:y>0.97382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46879" y="331351"/>
          <a:ext cx="2650138" cy="4937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500" dirty="0"/>
            <a:t>T</a:t>
          </a:r>
          <a:r>
            <a:rPr lang="en-US" sz="1500" dirty="0" smtClean="0"/>
            <a:t>otal FAST Act funding: $305 billion</a:t>
          </a:r>
        </a:p>
        <a:p xmlns:a="http://schemas.openxmlformats.org/drawingml/2006/main">
          <a:pPr algn="ctr"/>
          <a:endParaRPr lang="en-US" sz="1500" dirty="0" smtClean="0"/>
        </a:p>
        <a:p xmlns:a="http://schemas.openxmlformats.org/drawingml/2006/main">
          <a:pPr algn="ctr"/>
          <a:endParaRPr lang="en-US" sz="1500" dirty="0" smtClean="0"/>
        </a:p>
        <a:p xmlns:a="http://schemas.openxmlformats.org/drawingml/2006/main">
          <a:pPr algn="ctr"/>
          <a:r>
            <a:rPr lang="en-US" sz="1500" dirty="0"/>
            <a:t>T</a:t>
          </a:r>
          <a:r>
            <a:rPr lang="en-US" sz="1500" dirty="0" smtClean="0"/>
            <a:t>ransit Funding: $25 billion (8%)</a:t>
          </a:r>
        </a:p>
        <a:p xmlns:a="http://schemas.openxmlformats.org/drawingml/2006/main">
          <a:pPr algn="ctr"/>
          <a:endParaRPr lang="en-US" sz="1500" dirty="0"/>
        </a:p>
        <a:p xmlns:a="http://schemas.openxmlformats.org/drawingml/2006/main">
          <a:pPr algn="ctr"/>
          <a:endParaRPr lang="en-US" sz="1500" dirty="0" smtClean="0"/>
        </a:p>
        <a:p xmlns:a="http://schemas.openxmlformats.org/drawingml/2006/main">
          <a:pPr algn="ctr"/>
          <a:r>
            <a:rPr lang="en-US" sz="1500" dirty="0" smtClean="0"/>
            <a:t>Estimated cost of full-throttle Nashville plan: </a:t>
          </a:r>
          <a:r>
            <a:rPr lang="en-US" sz="1500" dirty="0" smtClean="0"/>
            <a:t>$</a:t>
          </a:r>
          <a:r>
            <a:rPr lang="en-US" sz="1500" dirty="0"/>
            <a:t>6</a:t>
          </a:r>
          <a:r>
            <a:rPr lang="en-US" sz="1500" dirty="0" smtClean="0"/>
            <a:t> </a:t>
          </a:r>
          <a:r>
            <a:rPr lang="en-US" sz="1500" dirty="0" smtClean="0"/>
            <a:t>billion</a:t>
          </a:r>
        </a:p>
        <a:p xmlns:a="http://schemas.openxmlformats.org/drawingml/2006/main">
          <a:pPr algn="ctr"/>
          <a:endParaRPr lang="en-US" sz="1500" dirty="0"/>
        </a:p>
        <a:p xmlns:a="http://schemas.openxmlformats.org/drawingml/2006/main">
          <a:pPr algn="ctr"/>
          <a:endParaRPr lang="en-US" sz="1500" dirty="0" smtClean="0"/>
        </a:p>
        <a:p xmlns:a="http://schemas.openxmlformats.org/drawingml/2006/main">
          <a:pPr algn="ctr"/>
          <a:r>
            <a:rPr lang="en-US" sz="1500" dirty="0" smtClean="0"/>
            <a:t>60% federal funding: $</a:t>
          </a:r>
          <a:r>
            <a:rPr lang="en-US" sz="1500" dirty="0" smtClean="0"/>
            <a:t>3.6 </a:t>
          </a:r>
          <a:r>
            <a:rPr lang="en-US" sz="1500" dirty="0" smtClean="0"/>
            <a:t>billion</a:t>
          </a:r>
        </a:p>
        <a:p xmlns:a="http://schemas.openxmlformats.org/drawingml/2006/main">
          <a:pPr algn="ctr"/>
          <a:endParaRPr lang="en-US" sz="1500" dirty="0" smtClean="0"/>
        </a:p>
        <a:p xmlns:a="http://schemas.openxmlformats.org/drawingml/2006/main">
          <a:pPr algn="ctr"/>
          <a:endParaRPr lang="en-US" sz="1500" dirty="0"/>
        </a:p>
        <a:p xmlns:a="http://schemas.openxmlformats.org/drawingml/2006/main">
          <a:pPr algn="ctr"/>
          <a:r>
            <a:rPr lang="en-US" sz="1500" dirty="0" smtClean="0"/>
            <a:t>$</a:t>
          </a:r>
          <a:r>
            <a:rPr lang="en-US" sz="1500" dirty="0" smtClean="0"/>
            <a:t>3.6 </a:t>
          </a:r>
          <a:r>
            <a:rPr lang="en-US" sz="1500" dirty="0" smtClean="0"/>
            <a:t>billion = </a:t>
          </a:r>
          <a:r>
            <a:rPr lang="en-US" sz="1500" dirty="0" smtClean="0"/>
            <a:t>14% </a:t>
          </a:r>
          <a:r>
            <a:rPr lang="en-US" sz="1500" dirty="0" smtClean="0"/>
            <a:t>of total appropriations available</a:t>
          </a:r>
          <a:endParaRPr lang="en-US" sz="1500" dirty="0"/>
        </a:p>
        <a:p xmlns:a="http://schemas.openxmlformats.org/drawingml/2006/main">
          <a:endParaRPr lang="en-US" sz="1500" dirty="0" smtClean="0"/>
        </a:p>
        <a:p xmlns:a="http://schemas.openxmlformats.org/drawingml/2006/main">
          <a:endParaRPr lang="en-US" dirty="0" smtClean="0"/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0.14607</cdr:x>
      <cdr:y>0.70423</cdr:y>
    </cdr:from>
    <cdr:to>
      <cdr:x>0.47662</cdr:x>
      <cdr:y>0.87958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48409" y="3810000"/>
          <a:ext cx="2598838" cy="948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Everything Else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0.76739</cdr:x>
      <cdr:y>0.16901</cdr:y>
    </cdr:from>
    <cdr:to>
      <cdr:x>0.81585</cdr:x>
      <cdr:y>0.23895</cdr:y>
    </cdr:to>
    <cdr:sp macro="" textlink="">
      <cdr:nvSpPr>
        <cdr:cNvPr id="8" name="Down Arrow 7"/>
        <cdr:cNvSpPr/>
      </cdr:nvSpPr>
      <cdr:spPr>
        <a:xfrm xmlns:a="http://schemas.openxmlformats.org/drawingml/2006/main">
          <a:off x="6033248" y="914400"/>
          <a:ext cx="381000" cy="378389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0.66292</cdr:x>
      <cdr:y>0.76963</cdr:y>
    </cdr:from>
    <cdr:to>
      <cdr:x>0.91011</cdr:x>
      <cdr:y>0.86387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495800" y="3733800"/>
          <a:ext cx="1676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0.76739</cdr:x>
      <cdr:y>0.33803</cdr:y>
    </cdr:from>
    <cdr:to>
      <cdr:x>0.81585</cdr:x>
      <cdr:y>0.40797</cdr:y>
    </cdr:to>
    <cdr:sp macro="" textlink="">
      <cdr:nvSpPr>
        <cdr:cNvPr id="13" name="Down Arrow 12"/>
        <cdr:cNvSpPr/>
      </cdr:nvSpPr>
      <cdr:spPr>
        <a:xfrm xmlns:a="http://schemas.openxmlformats.org/drawingml/2006/main">
          <a:off x="6033247" y="1828800"/>
          <a:ext cx="381000" cy="378389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0.76739</cdr:x>
      <cdr:y>0.53521</cdr:y>
    </cdr:from>
    <cdr:to>
      <cdr:x>0.81585</cdr:x>
      <cdr:y>0.60515</cdr:y>
    </cdr:to>
    <cdr:sp macro="" textlink="">
      <cdr:nvSpPr>
        <cdr:cNvPr id="14" name="Down Arrow 13"/>
        <cdr:cNvSpPr/>
      </cdr:nvSpPr>
      <cdr:spPr>
        <a:xfrm xmlns:a="http://schemas.openxmlformats.org/drawingml/2006/main">
          <a:off x="6033247" y="2895600"/>
          <a:ext cx="381000" cy="378389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0.76739</cdr:x>
      <cdr:y>0.71831</cdr:y>
    </cdr:from>
    <cdr:to>
      <cdr:x>0.81585</cdr:x>
      <cdr:y>0.78825</cdr:y>
    </cdr:to>
    <cdr:sp macro="" textlink="">
      <cdr:nvSpPr>
        <cdr:cNvPr id="15" name="Down Arrow 14"/>
        <cdr:cNvSpPr/>
      </cdr:nvSpPr>
      <cdr:spPr>
        <a:xfrm xmlns:a="http://schemas.openxmlformats.org/drawingml/2006/main">
          <a:off x="6033247" y="3886200"/>
          <a:ext cx="381000" cy="378389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92F9E7C-CF5C-44D7-8F53-72E79554B43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59CD5C3-7D01-49B3-87C3-DAFD9B875510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cap="none" dirty="0" smtClean="0"/>
              <a:t>October 5, </a:t>
            </a:r>
            <a:r>
              <a:rPr lang="en-US" sz="2400" dirty="0" smtClean="0"/>
              <a:t>2016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Transit Citizen Leadership Academy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97889"/>
            <a:ext cx="2895600" cy="184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43375"/>
            <a:ext cx="3679802" cy="11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780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annes.fischer\Desktop\phot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r="1666" b="24252"/>
          <a:stretch/>
        </p:blipFill>
        <p:spPr bwMode="auto">
          <a:xfrm>
            <a:off x="1574800" y="508000"/>
            <a:ext cx="5994400" cy="54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3200"/>
            <a:ext cx="5029200" cy="61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66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44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69428718"/>
              </p:ext>
            </p:extLst>
          </p:nvPr>
        </p:nvGraphicFramePr>
        <p:xfrm>
          <a:off x="672353" y="1143000"/>
          <a:ext cx="7862047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2353" y="304800"/>
            <a:ext cx="777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FAST Act Funding</a:t>
            </a:r>
          </a:p>
          <a:p>
            <a:pPr algn="ctr"/>
            <a:r>
              <a:rPr lang="en-US" sz="1600" b="1" dirty="0" smtClean="0"/>
              <a:t>$305 billion/5 years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2223331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685800" y="1316264"/>
            <a:ext cx="7772400" cy="4551136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“What is federal government?</a:t>
            </a:r>
            <a:br>
              <a:rPr lang="en-US" dirty="0" smtClean="0"/>
            </a:br>
            <a:r>
              <a:rPr lang="en-US" dirty="0" smtClean="0"/>
              <a:t>A giant insurance company that is $56 trillion in the hole, with a side business in defense</a:t>
            </a:r>
            <a:r>
              <a:rPr lang="en-US" dirty="0" smtClean="0"/>
              <a:t>.”</a:t>
            </a:r>
            <a:endParaRPr lang="en-US" sz="800" dirty="0" smtClean="0"/>
          </a:p>
          <a:p>
            <a:endParaRPr lang="en-US" sz="1200" dirty="0" smtClean="0"/>
          </a:p>
          <a:p>
            <a:r>
              <a:rPr lang="en-US" sz="1600" i="1" dirty="0" smtClean="0"/>
              <a:t>Peter Fisher,  Department of Treasury official, President George W. Bush</a:t>
            </a:r>
            <a:endParaRPr lang="en-US" sz="1600" i="1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71600" y="3810000"/>
            <a:ext cx="6400800" cy="3048000"/>
          </a:xfrm>
          <a:prstGeom prst="rect">
            <a:avLst/>
          </a:prstGeom>
          <a:ln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9472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98" y="0"/>
            <a:ext cx="9233398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02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4800"/>
            <a:ext cx="6553200" cy="595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23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quigley\Desktop\R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617"/>
            <a:ext cx="8133037" cy="52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4" y="152400"/>
            <a:ext cx="8125926" cy="61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43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8190686" cy="550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2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Davidson, Cheatham and Dickson counties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lquigley\Desktop\j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71" y="2910114"/>
            <a:ext cx="2139119" cy="239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quigley\Desktop\armed servi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73464"/>
            <a:ext cx="3505200" cy="24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quigley\Desktop\Last Moder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57" y="2667000"/>
            <a:ext cx="338159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quigley\Desktop\5th distric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0774"/>
            <a:ext cx="4761331" cy="136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11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" y="1371601"/>
            <a:ext cx="8578734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64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6" y="609600"/>
            <a:ext cx="794656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1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quigley\Desktop\bott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0"/>
            <a:ext cx="2438400" cy="579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63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quigley\Desktop\dinner par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80999"/>
            <a:ext cx="8544663" cy="62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62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26727"/>
            <a:ext cx="7772402" cy="58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58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833"/>
            <a:ext cx="9144000" cy="45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lquigley\Desktop\is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3" y="1561214"/>
            <a:ext cx="4039172" cy="25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quigley\Desktop\zi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14" y="3712436"/>
            <a:ext cx="3795486" cy="22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lquigley\Desktop\defic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3220816" cy="226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lquigley\Desktop\syrian bo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4225983"/>
            <a:ext cx="1371601" cy="210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48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Growing, building our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lquigley\Desktop\The A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10994"/>
            <a:ext cx="3490422" cy="13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quigley\Desktop\transpo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40" y="1676400"/>
            <a:ext cx="4446480" cy="256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quigley\Desktop\college affordabil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5" y="1600200"/>
            <a:ext cx="3345543" cy="212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lquigley\Desktop\pay equ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3386205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6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943" y="707571"/>
            <a:ext cx="80772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AutoNum type="arabicPeriod"/>
            </a:pPr>
            <a:r>
              <a:rPr lang="en-US" sz="3200" dirty="0" smtClean="0"/>
              <a:t>31 transit systems in the US</a:t>
            </a:r>
          </a:p>
          <a:p>
            <a:pPr marL="971550" lvl="1" indent="-514350">
              <a:buAutoNum type="arabicPeriod"/>
            </a:pPr>
            <a:endParaRPr lang="en-US" sz="3200" dirty="0"/>
          </a:p>
          <a:p>
            <a:pPr marL="971550" lvl="1" indent="-514350">
              <a:buAutoNum type="arabicPeriod"/>
            </a:pPr>
            <a:r>
              <a:rPr lang="en-US" sz="3200" dirty="0" smtClean="0"/>
              <a:t>Nashville is 25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largest city in the US &amp; behind our peer cities</a:t>
            </a:r>
          </a:p>
          <a:p>
            <a:pPr marL="971550" lvl="1" indent="-514350">
              <a:buAutoNum type="arabicPeriod"/>
            </a:pPr>
            <a:endParaRPr lang="en-US" sz="3200" dirty="0"/>
          </a:p>
          <a:p>
            <a:pPr marL="971550" lvl="1" indent="-514350">
              <a:buAutoNum type="arabicPeriod"/>
            </a:pPr>
            <a:r>
              <a:rPr lang="en-US" sz="3200" dirty="0" smtClean="0"/>
              <a:t>Most Middle TNs don’t have experience with transit. </a:t>
            </a:r>
          </a:p>
          <a:p>
            <a:pPr marL="971550" lvl="1" indent="-514350">
              <a:buAutoNum type="arabicPeriod"/>
            </a:pPr>
            <a:endParaRPr lang="en-US" sz="3200" dirty="0"/>
          </a:p>
          <a:p>
            <a:pPr marL="971550" lvl="1" indent="-514350">
              <a:buAutoNum type="arabicPeriod"/>
            </a:pPr>
            <a:r>
              <a:rPr lang="en-US" sz="3200" dirty="0" smtClean="0"/>
              <a:t>New, young people love transit options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 smtClean="0"/>
          </a:p>
          <a:p>
            <a:pPr algn="ctr"/>
            <a:r>
              <a:rPr lang="en-US" sz="7400" dirty="0" smtClean="0"/>
              <a:t> </a:t>
            </a:r>
            <a:endParaRPr lang="en-US" sz="7400" dirty="0"/>
          </a:p>
          <a:p>
            <a:pPr marL="342900" indent="-342900">
              <a:buFont typeface="+mj-lt"/>
              <a:buAutoNum type="arabicPeriod"/>
            </a:pPr>
            <a:endParaRPr lang="en-US" sz="7400" dirty="0"/>
          </a:p>
        </p:txBody>
      </p:sp>
    </p:spTree>
    <p:extLst>
      <p:ext uri="{BB962C8B-B14F-4D97-AF65-F5344CB8AC3E}">
        <p14:creationId xmlns:p14="http://schemas.microsoft.com/office/powerpoint/2010/main" val="10501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451429"/>
            <a:ext cx="784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5"/>
            </a:pPr>
            <a:r>
              <a:rPr lang="en-US" sz="3200" dirty="0" smtClean="0"/>
              <a:t>Transit = federal + state + local dollars</a:t>
            </a:r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r>
              <a:rPr lang="en-US" sz="3200" dirty="0" smtClean="0"/>
              <a:t>Current backlog of $86 billion in critical maintenance nationwide.</a:t>
            </a:r>
          </a:p>
          <a:p>
            <a:pPr lvl="1"/>
            <a:r>
              <a:rPr lang="en-US" sz="3200" dirty="0" smtClean="0"/>
              <a:t>	-- Metro in DC</a:t>
            </a:r>
          </a:p>
          <a:p>
            <a:pPr lvl="1"/>
            <a:r>
              <a:rPr lang="en-US" sz="3200" dirty="0" smtClean="0"/>
              <a:t>	-- L train in NYC</a:t>
            </a:r>
          </a:p>
          <a:p>
            <a:pPr lvl="1"/>
            <a:r>
              <a:rPr lang="en-US" sz="3200" dirty="0" smtClean="0"/>
              <a:t>	-- Boston’s Red Line</a:t>
            </a:r>
          </a:p>
          <a:p>
            <a:endParaRPr lang="en-US" sz="3200" dirty="0" smtClean="0"/>
          </a:p>
          <a:p>
            <a:pPr algn="ctr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559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1999" y="707571"/>
            <a:ext cx="789214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/>
              <a:t>7. </a:t>
            </a:r>
            <a:r>
              <a:rPr lang="en-US" sz="2800" dirty="0" err="1" smtClean="0"/>
              <a:t>Urbanaphobia</a:t>
            </a:r>
            <a:endParaRPr lang="en-US" sz="2800" dirty="0" smtClean="0"/>
          </a:p>
          <a:p>
            <a:pPr lvl="1"/>
            <a:r>
              <a:rPr lang="en-US" sz="2800" dirty="0" smtClean="0"/>
              <a:t>	-- Atlanta</a:t>
            </a:r>
          </a:p>
          <a:p>
            <a:pPr lvl="1"/>
            <a:r>
              <a:rPr lang="en-US" sz="2800" dirty="0" smtClean="0"/>
              <a:t>	-- Indianapolis</a:t>
            </a:r>
          </a:p>
          <a:p>
            <a:pPr lvl="1"/>
            <a:r>
              <a:rPr lang="en-US" sz="2800" dirty="0" smtClean="0"/>
              <a:t>	-- Nashville</a:t>
            </a:r>
          </a:p>
          <a:p>
            <a:pPr lvl="1"/>
            <a:endParaRPr lang="en-US" sz="2800" dirty="0"/>
          </a:p>
          <a:p>
            <a:pPr marL="971550" lvl="1" indent="-514350">
              <a:buAutoNum type="arabicPeriod" startAt="8"/>
            </a:pPr>
            <a:r>
              <a:rPr lang="en-US" sz="2800" dirty="0" smtClean="0"/>
              <a:t>Infrastructure NOT top of presidential campaign </a:t>
            </a:r>
            <a:r>
              <a:rPr lang="en-US" sz="2800" dirty="0" smtClean="0"/>
              <a:t>agendas, in part because both agree that we need more!   </a:t>
            </a:r>
            <a:endParaRPr lang="en-US" sz="2800" dirty="0" smtClean="0"/>
          </a:p>
          <a:p>
            <a:pPr marL="971550" lvl="1" indent="-514350">
              <a:buAutoNum type="arabicPeriod" startAt="8"/>
            </a:pPr>
            <a:endParaRPr lang="en-US" sz="2800" dirty="0"/>
          </a:p>
          <a:p>
            <a:pPr marL="971550" lvl="1" indent="-514350">
              <a:buAutoNum type="arabicPeriod" startAt="8"/>
            </a:pPr>
            <a:r>
              <a:rPr lang="en-US" sz="2800" dirty="0" smtClean="0"/>
              <a:t>Federal funding flat; budget/deficit problems</a:t>
            </a:r>
          </a:p>
          <a:p>
            <a:pPr marL="971550" lvl="1" indent="-514350">
              <a:buAutoNum type="arabicPeriod" startAt="8"/>
            </a:pPr>
            <a:endParaRPr lang="en-US" sz="2800" dirty="0"/>
          </a:p>
          <a:p>
            <a:pPr marL="971550" lvl="1" indent="-514350">
              <a:buAutoNum type="arabicPeriod" startAt="8"/>
            </a:pPr>
            <a:r>
              <a:rPr lang="en-US" sz="2800" dirty="0"/>
              <a:t> </a:t>
            </a:r>
            <a:r>
              <a:rPr lang="en-US" sz="2800" dirty="0" smtClean="0"/>
              <a:t>Unity is required</a:t>
            </a:r>
          </a:p>
        </p:txBody>
      </p:sp>
    </p:spTree>
    <p:extLst>
      <p:ext uri="{BB962C8B-B14F-4D97-AF65-F5344CB8AC3E}">
        <p14:creationId xmlns:p14="http://schemas.microsoft.com/office/powerpoint/2010/main" val="23141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live </a:t>
            </a:r>
            <a:r>
              <a:rPr lang="en-US" smtClean="0"/>
              <a:t>in Tennessee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lquigley\Desktop\TN population den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8" y="2057400"/>
            <a:ext cx="814030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13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5086" y="533400"/>
            <a:ext cx="795745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6,600,330</a:t>
            </a:r>
          </a:p>
          <a:p>
            <a:pPr algn="ctr"/>
            <a:endParaRPr lang="en-US" sz="1600" dirty="0" smtClean="0"/>
          </a:p>
          <a:p>
            <a:r>
              <a:rPr lang="en-US" sz="2800" dirty="0" smtClean="0"/>
              <a:t>	Nashville </a:t>
            </a:r>
            <a:r>
              <a:rPr lang="en-US" sz="2800" dirty="0" smtClean="0"/>
              <a:t>= 	678,900</a:t>
            </a:r>
          </a:p>
          <a:p>
            <a:r>
              <a:rPr lang="en-US" sz="2800" dirty="0" smtClean="0"/>
              <a:t>	Memphis </a:t>
            </a:r>
            <a:r>
              <a:rPr lang="en-US" sz="2800" dirty="0" smtClean="0"/>
              <a:t>= 	938,070</a:t>
            </a:r>
          </a:p>
          <a:p>
            <a:r>
              <a:rPr lang="en-US" sz="2800" dirty="0" smtClean="0"/>
              <a:t>	Knoxville </a:t>
            </a:r>
            <a:r>
              <a:rPr lang="en-US" sz="2800" dirty="0" smtClean="0"/>
              <a:t>= 	451,330</a:t>
            </a:r>
          </a:p>
          <a:p>
            <a:r>
              <a:rPr lang="en-US" sz="2800" dirty="0" smtClean="0"/>
              <a:t>	Chattanooga </a:t>
            </a:r>
            <a:r>
              <a:rPr lang="en-US" sz="2800" dirty="0" smtClean="0"/>
              <a:t>= 	</a:t>
            </a:r>
            <a:r>
              <a:rPr lang="en-US" sz="2800" u="sng" dirty="0" smtClean="0"/>
              <a:t>354,100</a:t>
            </a:r>
          </a:p>
          <a:p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TOTAL </a:t>
            </a:r>
            <a:r>
              <a:rPr lang="en-US" sz="2800" dirty="0" smtClean="0"/>
              <a:t>=             2,422,400</a:t>
            </a:r>
          </a:p>
          <a:p>
            <a:endParaRPr lang="en-US" sz="2800" dirty="0"/>
          </a:p>
          <a:p>
            <a:pPr algn="ctr"/>
            <a:r>
              <a:rPr lang="en-US" sz="5400" dirty="0" smtClean="0"/>
              <a:t>37% of the state is urban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82954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2250</TotalTime>
  <Words>146</Words>
  <Application>Microsoft Office PowerPoint</Application>
  <PresentationFormat>On-screen Show (4:3)</PresentationFormat>
  <Paragraphs>62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Civic</vt:lpstr>
      <vt:lpstr>Transit Citizen Leadership Academy</vt:lpstr>
      <vt:lpstr>Davidson, Cheatham and Dickson counties</vt:lpstr>
      <vt:lpstr>Solving problems</vt:lpstr>
      <vt:lpstr>Growing, building our economy</vt:lpstr>
      <vt:lpstr>PowerPoint Presentation</vt:lpstr>
      <vt:lpstr>PowerPoint Presentation</vt:lpstr>
      <vt:lpstr>PowerPoint Presentation</vt:lpstr>
      <vt:lpstr>Where we live in Tennessee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Jerrolds, Christopher</dc:creator>
  <cp:lastModifiedBy>Quigley, Lisa</cp:lastModifiedBy>
  <cp:revision>42</cp:revision>
  <dcterms:created xsi:type="dcterms:W3CDTF">2016-02-02T16:02:07Z</dcterms:created>
  <dcterms:modified xsi:type="dcterms:W3CDTF">2016-10-03T19:42:15Z</dcterms:modified>
</cp:coreProperties>
</file>