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5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4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1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665E-7D00-46E3-AE84-C5EE67443A2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553E-1C74-46C8-9C58-D7227200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rct=j&amp;q=&amp;esrc=s&amp;source=images&amp;cd=&amp;cad=rja&amp;uact=8&amp;ved=0ahUKEwintKvTh7TWAhVG2SYKHSD0Bp8QjRwIBw&amp;url=http://www.rootsweb.ancestry.com/~tnwcogs/&amp;psig=AFQjCNEFmc8vow7bFVAHC52KFI4zAhndew&amp;ust=15060070264039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We need to know who is growing and where…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30659" r="3836" b="29776"/>
          <a:stretch/>
        </p:blipFill>
        <p:spPr bwMode="auto">
          <a:xfrm>
            <a:off x="1295400" y="1594919"/>
            <a:ext cx="66294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14400" y="3886200"/>
            <a:ext cx="472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</a:rPr>
              <a:t>2010 to 2040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2.5 Million Statewide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7CB4"/>
                </a:solidFill>
              </a:rPr>
              <a:t>1.3 Million (52%) in the MIDDLE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26959" r="85097" b="63905"/>
          <a:stretch>
            <a:fillRect/>
          </a:stretch>
        </p:blipFill>
        <p:spPr bwMode="auto">
          <a:xfrm>
            <a:off x="5257800" y="3803739"/>
            <a:ext cx="29464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We understand that growth is real and we are surpassing other regions…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/>
          <a:stretch/>
        </p:blipFill>
        <p:spPr bwMode="auto">
          <a:xfrm>
            <a:off x="838200" y="1726336"/>
            <a:ext cx="7391400" cy="461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99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Congestion 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84929"/>
            <a:ext cx="3135423" cy="3583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327660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2015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0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Congestion Projection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98812"/>
            <a:ext cx="3376943" cy="3859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720334"/>
            <a:ext cx="17044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amount of time we spend in our cars is expected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double by the year 2040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Problems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we have identified the problem, we must have a solution in mind.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two documents out now that reflect a possible solution: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1827443" cy="236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3200"/>
            <a:ext cx="1808018" cy="2339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01" y="5077802"/>
            <a:ext cx="1584439" cy="37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35" y="5105400"/>
            <a:ext cx="1853226" cy="34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latin typeface="Arial Black" panose="020B0A04020102020204" pitchFamily="34" charset="0"/>
              </a:rPr>
              <a:t>nMotion</a:t>
            </a:r>
            <a:r>
              <a:rPr lang="en-US" dirty="0">
                <a:latin typeface="Arial Black" panose="020B0A04020102020204" pitchFamily="34" charset="0"/>
              </a:rPr>
              <a:t> Plan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40" y="1413472"/>
            <a:ext cx="2970721" cy="3840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8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b="1" dirty="0">
                <a:latin typeface="Arial Black" panose="020B0A04020102020204" pitchFamily="34" charset="0"/>
              </a:rPr>
              <a:t>Estimated Cost</a:t>
            </a:r>
            <a:br>
              <a:rPr lang="en-US" dirty="0"/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8600" y="1676400"/>
            <a:ext cx="496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Arial Black" panose="020B0A04020102020204" pitchFamily="34" charset="0"/>
              </a:rPr>
              <a:t>$8.5 Billion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1301" y="1322457"/>
            <a:ext cx="144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1752600"/>
            <a:ext cx="415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80% Federal Funds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20% State and Local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615" y="3200400"/>
            <a:ext cx="9632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$1.2 Billion 	Regional Fixed-Guideway Transit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$916 Million	Local and Regional Transit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$206 Million	Active Transportation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$132 Million 	Technology Upgrades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$2.7 Billion 	U.S. Interstate Improvements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$396 Million 	Safety Improvements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9144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2016-2040 RTP</a:t>
            </a:r>
          </a:p>
        </p:txBody>
      </p:sp>
    </p:spTree>
    <p:extLst>
      <p:ext uri="{BB962C8B-B14F-4D97-AF65-F5344CB8AC3E}">
        <p14:creationId xmlns:p14="http://schemas.microsoft.com/office/powerpoint/2010/main" val="784271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Transportation Funding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99" y="1524000"/>
            <a:ext cx="4139222" cy="1677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51" y="3201886"/>
            <a:ext cx="4654223" cy="1750481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 rot="5400000">
            <a:off x="5867400" y="1143742"/>
            <a:ext cx="1828801" cy="2438401"/>
          </a:xfrm>
          <a:prstGeom prst="wedgeRectCallou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624279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Tennessee’s need for transportation dollars far outpaces available revenue by a margin of 4 to 1.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876800"/>
            <a:ext cx="746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IMPROVE Act will help, but the rest must kick in too. That’s where you and the local option opportunity to join in.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1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On the Horizon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088" y="1676401"/>
            <a:ext cx="798591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Address funding shortfalls: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State level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Governor’s IMPROVE Act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Local level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Identify revenue source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          Public referendum 			          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nMotion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implementation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Corridor level studies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Community education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Broad public support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endParaRPr lang="en-US" sz="2400" b="1" dirty="0"/>
          </a:p>
          <a:p>
            <a:r>
              <a:rPr lang="en-US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7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71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0863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Project Development </a:t>
            </a:r>
          </a:p>
        </p:txBody>
      </p:sp>
      <p:pic>
        <p:nvPicPr>
          <p:cNvPr id="4" name="Picture 2" descr="project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"/>
          <a:stretch>
            <a:fillRect/>
          </a:stretch>
        </p:blipFill>
        <p:spPr bwMode="auto">
          <a:xfrm>
            <a:off x="1904999" y="1524000"/>
            <a:ext cx="5012165" cy="382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1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554162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What is the state of transportation in the Middle Tennessee area?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39163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needs attention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needs to educate the public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needs leaders who are willing to step out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needs YOU as a voice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What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09800"/>
            <a:ext cx="81534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planning will take a while so we must start now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5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Mayor Barry’s transit referendum in Davidson County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2018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Transit Alliance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to get 30,000 signatures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0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Commute in and out of Wilson County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340520"/>
              </p:ext>
            </p:extLst>
          </p:nvPr>
        </p:nvGraphicFramePr>
        <p:xfrm>
          <a:off x="1828800" y="1676400"/>
          <a:ext cx="5715000" cy="1813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398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HOME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Work 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398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Wilson County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Rutherford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Williamson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300853"/>
              </p:ext>
            </p:extLst>
          </p:nvPr>
        </p:nvGraphicFramePr>
        <p:xfrm>
          <a:off x="1828800" y="3733800"/>
          <a:ext cx="5715000" cy="1676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HOME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Work In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Rutherford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Williamson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Overall Summary 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Wilson County </a:t>
            </a:r>
          </a:p>
        </p:txBody>
      </p:sp>
      <p:pic>
        <p:nvPicPr>
          <p:cNvPr id="1026" name="Picture 2" descr="Image result for wilson county t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8" b="93383" l="4527" r="96708">
                        <a14:foregroundMark x1="11797" y1="44060" x2="11797" y2="44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36141"/>
            <a:ext cx="47618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79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8400" y="1981200"/>
            <a:ext cx="4267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>
                <a:ln w="0">
                  <a:solidFill>
                    <a:srgbClr val="3366FF"/>
                  </a:solidFill>
                </a:ln>
                <a:solidFill>
                  <a:srgbClr val="3366FF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Q &amp; A </a:t>
            </a:r>
          </a:p>
        </p:txBody>
      </p:sp>
    </p:spTree>
    <p:extLst>
      <p:ext uri="{BB962C8B-B14F-4D97-AF65-F5344CB8AC3E}">
        <p14:creationId xmlns:p14="http://schemas.microsoft.com/office/powerpoint/2010/main" val="56030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1601183"/>
            <a:ext cx="4876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>
                <a:ln w="0">
                  <a:solidFill>
                    <a:srgbClr val="3366FF"/>
                  </a:solidFill>
                </a:ln>
                <a:solidFill>
                  <a:srgbClr val="3366FF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Thank</a:t>
            </a:r>
          </a:p>
          <a:p>
            <a:pPr algn="ctr"/>
            <a:r>
              <a:rPr lang="en-US" sz="8800" b="1" cap="all" dirty="0">
                <a:ln w="0">
                  <a:solidFill>
                    <a:srgbClr val="3366FF"/>
                  </a:solidFill>
                </a:ln>
                <a:solidFill>
                  <a:srgbClr val="3366FF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You</a:t>
            </a:r>
            <a:endParaRPr lang="en-US" sz="8800" b="1" cap="all" spc="0" dirty="0">
              <a:ln w="0">
                <a:solidFill>
                  <a:srgbClr val="3366FF"/>
                </a:solidFill>
              </a:ln>
              <a:solidFill>
                <a:srgbClr val="3366FF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0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>
                <a:latin typeface="Arial Black" panose="020B0A04020102020204" pitchFamily="34" charset="0"/>
              </a:rPr>
              <a:t>We have to understand the problem and look long term.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2600"/>
            <a:ext cx="8191500" cy="3657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Nashville Area MPO (Metropolitan Planning Organization) is designed to do that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Covers seven counties in Middle Tennessee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Davidson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Maury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Robertson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Rutherford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Sumner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Williamson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The MPO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3810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results are then given to TDOT to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86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The MPO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MPO exists in every metro area with population over 50,000 people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plans developed by the MPO provide the pathway for federal funding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97" y="304800"/>
            <a:ext cx="8382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Arial Black" panose="020B0A04020102020204" pitchFamily="34" charset="0"/>
              </a:rPr>
              <a:t>What challenges are we facing personally?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36877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Growing cross-county community patterns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Increasing cost of traffic congestion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Poor public transit access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Declining health in Tennessee related to physical inactivity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-18861" y="5637291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The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planning process puts out three plans you will hear more about if you stay in the transportation world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RTP- Regional Transportation Plan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range plan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TIP- Transportation Improvement Program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Short range plan</a:t>
            </a:r>
          </a:p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UPWP- Unified Planning Work Program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2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MPO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Monitoring the conditions of existing transportation network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Identify existing capacity or safety problems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Forecasting future population and employment growth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Evaluating the effects that future land use plans will have on transportation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Developing alternative growth scenarios to look into the future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 the impact that an expanding transportation system will have on air quality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Developing a financial plan that identifies cost with the future expansion of the region’s transportation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9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Individual Problems 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We Must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Pressures of population growth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Increasing density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Coordination with the land use, environmental and housing planning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Increasing freight traffic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Growing congestion and limited choices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Limited funding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Changing technology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1"/>
          <a:stretch/>
        </p:blipFill>
        <p:spPr>
          <a:xfrm>
            <a:off x="0" y="5638800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529</Words>
  <Application>Microsoft Office PowerPoint</Application>
  <PresentationFormat>On-screen Show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Office Theme</vt:lpstr>
      <vt:lpstr>PowerPoint Presentation</vt:lpstr>
      <vt:lpstr>What is the state of transportation in the Middle Tennessee area?</vt:lpstr>
      <vt:lpstr>We have to understand the problem and look long term.</vt:lpstr>
      <vt:lpstr>The MPO</vt:lpstr>
      <vt:lpstr>The MPO</vt:lpstr>
      <vt:lpstr>What challenges are we facing personally?</vt:lpstr>
      <vt:lpstr>The Planning Process</vt:lpstr>
      <vt:lpstr>MPO Responsibilities</vt:lpstr>
      <vt:lpstr>Individual Problems  We Must Address</vt:lpstr>
      <vt:lpstr>We need to know who is growing and where…</vt:lpstr>
      <vt:lpstr>We understand that growth is real and we are surpassing other regions…</vt:lpstr>
      <vt:lpstr>Congestion Projection</vt:lpstr>
      <vt:lpstr>Congestion Projection</vt:lpstr>
      <vt:lpstr>Problems and Solutions</vt:lpstr>
      <vt:lpstr>nMotion Plan </vt:lpstr>
      <vt:lpstr>Estimated Cost </vt:lpstr>
      <vt:lpstr>Transportation Funding</vt:lpstr>
      <vt:lpstr>On the Horizon</vt:lpstr>
      <vt:lpstr>Project Development </vt:lpstr>
      <vt:lpstr>What now?</vt:lpstr>
      <vt:lpstr>PowerPoint Presentation</vt:lpstr>
      <vt:lpstr>Commute in and out of Wilson County </vt:lpstr>
      <vt:lpstr>Overall Summary   Wilson County </vt:lpstr>
      <vt:lpstr>PowerPoint Presentation</vt:lpstr>
      <vt:lpstr>PowerPoint Presentation</vt:lpstr>
    </vt:vector>
  </TitlesOfParts>
  <Company>Wilson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Harrison</dc:creator>
  <cp:lastModifiedBy>jessica.dauphin@thetransitalliance.org</cp:lastModifiedBy>
  <cp:revision>18</cp:revision>
  <cp:lastPrinted>2017-09-20T15:32:10Z</cp:lastPrinted>
  <dcterms:created xsi:type="dcterms:W3CDTF">2017-09-19T18:28:49Z</dcterms:created>
  <dcterms:modified xsi:type="dcterms:W3CDTF">2017-09-20T17:52:56Z</dcterms:modified>
</cp:coreProperties>
</file>