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FF"/>
          </a:solidFill>
        </a:fill>
      </a:tcStyle>
    </a:wholeTbl>
    <a:band2H>
      <a:tcTxStyle/>
      <a:tcStyle>
        <a:tcBdr/>
        <a:fill>
          <a:solidFill>
            <a:srgbClr val="EFE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99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99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99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DAE6"/>
          </a:solidFill>
        </a:fill>
      </a:tcStyle>
    </a:wholeTbl>
    <a:band2H>
      <a:tcTxStyle/>
      <a:tcStyle>
        <a:tcBdr/>
        <a:fill>
          <a:solidFill>
            <a:srgbClr val="EDED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8BB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8BB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8B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99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99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716087" y="1690687"/>
              <a:ext cx="7427913" cy="2533651"/>
            </a:xfrm>
            <a:prstGeom prst="rect">
              <a:avLst/>
            </a:prstGeom>
            <a:solidFill>
              <a:srgbClr val="0000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0" y="1066800"/>
              <a:ext cx="2867025" cy="3157538"/>
              <a:chOff x="0" y="0"/>
              <a:chExt cx="2867024" cy="3157537"/>
            </a:xfrm>
          </p:grpSpPr>
          <p:sp>
            <p:nvSpPr>
              <p:cNvPr id="86" name="Shape 86"/>
              <p:cNvSpPr/>
              <p:nvPr/>
            </p:nvSpPr>
            <p:spPr>
              <a:xfrm>
                <a:off x="573087" y="2516187"/>
                <a:ext cx="576263" cy="641351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1716087" y="623887"/>
                <a:ext cx="574676" cy="642939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2281237" y="0"/>
                <a:ext cx="585788" cy="635000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141412" y="2516187"/>
                <a:ext cx="584201" cy="641351"/>
              </a:xfrm>
              <a:prstGeom prst="rect">
                <a:avLst/>
              </a:prstGeom>
              <a:solidFill>
                <a:srgbClr val="0000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2281237" y="623887"/>
                <a:ext cx="585788" cy="642939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141412" y="1257300"/>
                <a:ext cx="584201" cy="633413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0" y="1257300"/>
                <a:ext cx="582613" cy="633413"/>
              </a:xfrm>
              <a:prstGeom prst="rect">
                <a:avLst/>
              </a:prstGeom>
              <a:solidFill>
                <a:srgbClr val="0000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1716087" y="1257300"/>
                <a:ext cx="574676" cy="633413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573087" y="1881187"/>
                <a:ext cx="576263" cy="644526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141412" y="1881187"/>
                <a:ext cx="584201" cy="644526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716087" y="1690687"/>
              <a:ext cx="7427913" cy="2533651"/>
            </a:xfrm>
            <a:prstGeom prst="rect">
              <a:avLst/>
            </a:prstGeom>
            <a:solidFill>
              <a:srgbClr val="0000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52" name="Group 152"/>
            <p:cNvGrpSpPr/>
            <p:nvPr/>
          </p:nvGrpSpPr>
          <p:grpSpPr>
            <a:xfrm>
              <a:off x="0" y="1066800"/>
              <a:ext cx="2867025" cy="3157538"/>
              <a:chOff x="0" y="0"/>
              <a:chExt cx="2867024" cy="3157537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573087" y="2516187"/>
                <a:ext cx="576263" cy="641351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1716087" y="623887"/>
                <a:ext cx="574676" cy="642939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2281237" y="0"/>
                <a:ext cx="585788" cy="635000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141412" y="2516187"/>
                <a:ext cx="584201" cy="641351"/>
              </a:xfrm>
              <a:prstGeom prst="rect">
                <a:avLst/>
              </a:prstGeom>
              <a:solidFill>
                <a:srgbClr val="0000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2281237" y="623887"/>
                <a:ext cx="585788" cy="642939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141412" y="1257300"/>
                <a:ext cx="584201" cy="633413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0" y="1257300"/>
                <a:ext cx="582613" cy="633413"/>
              </a:xfrm>
              <a:prstGeom prst="rect">
                <a:avLst/>
              </a:prstGeom>
              <a:solidFill>
                <a:srgbClr val="0000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716087" y="1257300"/>
                <a:ext cx="574676" cy="633413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573087" y="1881187"/>
                <a:ext cx="576263" cy="644526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1141412" y="1881187"/>
                <a:ext cx="584201" cy="644526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1716087" y="1690687"/>
              <a:ext cx="7427913" cy="2533651"/>
            </a:xfrm>
            <a:prstGeom prst="rect">
              <a:avLst/>
            </a:prstGeom>
            <a:solidFill>
              <a:srgbClr val="0000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1066800"/>
              <a:ext cx="2867025" cy="3157538"/>
              <a:chOff x="0" y="0"/>
              <a:chExt cx="2867024" cy="3157537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573087" y="2516187"/>
                <a:ext cx="576263" cy="641351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1716087" y="623887"/>
                <a:ext cx="574676" cy="642939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281237" y="0"/>
                <a:ext cx="585788" cy="635000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141412" y="2516187"/>
                <a:ext cx="584201" cy="641351"/>
              </a:xfrm>
              <a:prstGeom prst="rect">
                <a:avLst/>
              </a:prstGeom>
              <a:solidFill>
                <a:srgbClr val="0000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2281237" y="623887"/>
                <a:ext cx="585788" cy="642939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1141412" y="1257300"/>
                <a:ext cx="584201" cy="633413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0" y="1257300"/>
                <a:ext cx="582613" cy="633413"/>
              </a:xfrm>
              <a:prstGeom prst="rect">
                <a:avLst/>
              </a:prstGeom>
              <a:solidFill>
                <a:srgbClr val="0000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1716087" y="1257300"/>
                <a:ext cx="574676" cy="633413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573087" y="1881187"/>
                <a:ext cx="576263" cy="644526"/>
              </a:xfrm>
              <a:prstGeom prst="rect">
                <a:avLst/>
              </a:prstGeom>
              <a:solidFill>
                <a:srgbClr val="CCCC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41412" y="1881187"/>
                <a:ext cx="584201" cy="644526"/>
              </a:xfrm>
              <a:prstGeom prst="rect">
                <a:avLst/>
              </a:prstGeom>
              <a:solidFill>
                <a:srgbClr val="99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-1" y="0"/>
            <a:ext cx="9144002" cy="546100"/>
            <a:chOff x="0" y="0"/>
            <a:chExt cx="9144000" cy="546100"/>
          </a:xfrm>
        </p:grpSpPr>
        <p:sp>
          <p:nvSpPr>
            <p:cNvPr id="2" name="Shape 2"/>
            <p:cNvSpPr/>
            <p:nvPr/>
          </p:nvSpPr>
          <p:spPr>
            <a:xfrm>
              <a:off x="-1" y="0"/>
              <a:ext cx="285752" cy="533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412749" y="134937"/>
              <a:ext cx="8731252" cy="27463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409575" y="134937"/>
              <a:ext cx="138113" cy="141288"/>
            </a:xfrm>
            <a:prstGeom prst="rect">
              <a:avLst/>
            </a:prstGeom>
            <a:solidFill>
              <a:srgbClr val="CCC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666699"/>
                  </a:solidFill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547687" y="0"/>
              <a:ext cx="139701" cy="138113"/>
            </a:xfrm>
            <a:prstGeom prst="rect">
              <a:avLst/>
            </a:prstGeom>
            <a:solidFill>
              <a:srgbClr val="CCC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666699"/>
                  </a:solidFill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547687" y="134937"/>
              <a:ext cx="139701" cy="141288"/>
            </a:xfrm>
            <a:prstGeom prst="rect">
              <a:avLst/>
            </a:prstGeom>
            <a:solidFill>
              <a:srgbClr val="9999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9999CC"/>
                  </a:solidFill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74637" y="274637"/>
              <a:ext cx="136526" cy="138113"/>
            </a:xfrm>
            <a:prstGeom prst="rect">
              <a:avLst/>
            </a:prstGeom>
            <a:solidFill>
              <a:srgbClr val="CCC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666699"/>
                  </a:solidFill>
                </a:defRPr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31762" y="136525"/>
              <a:ext cx="141288" cy="138113"/>
            </a:xfrm>
            <a:prstGeom prst="rect">
              <a:avLst/>
            </a:prstGeom>
            <a:solidFill>
              <a:srgbClr val="0000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09575" y="271462"/>
              <a:ext cx="138113" cy="138113"/>
            </a:xfrm>
            <a:prstGeom prst="rect">
              <a:avLst/>
            </a:prstGeom>
            <a:solidFill>
              <a:srgbClr val="9999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9999CC"/>
                  </a:solidFill>
                </a:defRPr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74637" y="409575"/>
              <a:ext cx="136526" cy="136525"/>
            </a:xfrm>
            <a:prstGeom prst="rect">
              <a:avLst/>
            </a:prstGeom>
            <a:solidFill>
              <a:srgbClr val="9999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9999CC"/>
                  </a:solidFill>
                </a:defRPr>
              </a:pPr>
              <a:endParaRPr/>
            </a:p>
          </p:txBody>
        </p:sp>
      </p:grp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553200" y="6398260"/>
            <a:ext cx="2133600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200" b="1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 spd="med"/>
  <p:txStyles>
    <p:titleStyle>
      <a:lvl1pPr>
        <a:defRPr sz="4400">
          <a:latin typeface="Arial"/>
          <a:ea typeface="Arial"/>
          <a:cs typeface="Arial"/>
          <a:sym typeface="Arial"/>
        </a:defRPr>
      </a:lvl1pPr>
      <a:lvl2pPr>
        <a:defRPr sz="4400">
          <a:latin typeface="Arial"/>
          <a:ea typeface="Arial"/>
          <a:cs typeface="Arial"/>
          <a:sym typeface="Arial"/>
        </a:defRPr>
      </a:lvl2pPr>
      <a:lvl3pPr>
        <a:defRPr sz="4400">
          <a:latin typeface="Arial"/>
          <a:ea typeface="Arial"/>
          <a:cs typeface="Arial"/>
          <a:sym typeface="Arial"/>
        </a:defRPr>
      </a:lvl3pPr>
      <a:lvl4pPr>
        <a:defRPr sz="4400">
          <a:latin typeface="Arial"/>
          <a:ea typeface="Arial"/>
          <a:cs typeface="Arial"/>
          <a:sym typeface="Arial"/>
        </a:defRPr>
      </a:lvl4pPr>
      <a:lvl5pPr>
        <a:defRPr sz="4400">
          <a:latin typeface="Arial"/>
          <a:ea typeface="Arial"/>
          <a:cs typeface="Arial"/>
          <a:sym typeface="Arial"/>
        </a:defRPr>
      </a:lvl5pPr>
      <a:lvl6pPr indent="457200">
        <a:defRPr sz="4400">
          <a:latin typeface="Arial"/>
          <a:ea typeface="Arial"/>
          <a:cs typeface="Arial"/>
          <a:sym typeface="Arial"/>
        </a:defRPr>
      </a:lvl6pPr>
      <a:lvl7pPr indent="914400">
        <a:defRPr sz="4400">
          <a:latin typeface="Arial"/>
          <a:ea typeface="Arial"/>
          <a:cs typeface="Arial"/>
          <a:sym typeface="Arial"/>
        </a:defRPr>
      </a:lvl7pPr>
      <a:lvl8pPr indent="1371600">
        <a:defRPr sz="4400">
          <a:latin typeface="Arial"/>
          <a:ea typeface="Arial"/>
          <a:cs typeface="Arial"/>
          <a:sym typeface="Arial"/>
        </a:defRPr>
      </a:lvl8pPr>
      <a:lvl9pPr indent="1828800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Clr>
          <a:srgbClr val="00007D"/>
        </a:buClr>
        <a:buSzPct val="75000"/>
        <a:buFont typeface="Wingdings"/>
        <a:buChar char="▪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Clr>
          <a:srgbClr val="00007D"/>
        </a:buClr>
        <a:buSzPct val="80000"/>
        <a:buFont typeface="Wingdings"/>
        <a:buChar char="◻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Clr>
          <a:srgbClr val="00007D"/>
        </a:buClr>
        <a:buSzPct val="65000"/>
        <a:buFont typeface="Wingdings"/>
        <a:buChar char="■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00007D"/>
        </a:buClr>
        <a:buSzPct val="70000"/>
        <a:buFont typeface="Wingdings"/>
        <a:buChar char="◻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Clr>
          <a:srgbClr val="00007D"/>
        </a:buClr>
        <a:buSzPct val="100000"/>
        <a:buFont typeface="Wingdings"/>
        <a:buChar char="▪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Clr>
          <a:srgbClr val="00007D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Clr>
          <a:srgbClr val="00007D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Clr>
          <a:srgbClr val="00007D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Clr>
          <a:srgbClr val="00007D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1pPr>
      <a:lvl2pPr indent="457200"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2pPr>
      <a:lvl3pPr indent="914400"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3pPr>
      <a:lvl4pPr indent="1371600"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4pPr>
      <a:lvl5pPr indent="1828800"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5pPr>
      <a:lvl6pPr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6pPr>
      <a:lvl7pPr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7pPr>
      <a:lvl8pPr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8pPr>
      <a:lvl9pPr algn="r">
        <a:defRPr sz="1200" b="1">
          <a:solidFill>
            <a:schemeClr val="tx1"/>
          </a:solidFill>
          <a:latin typeface="+mn-lt"/>
          <a:ea typeface="+mn-ea"/>
          <a:cs typeface="+mn-cs"/>
          <a:sym typeface="Arial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 idx="4294967295"/>
          </p:nvPr>
        </p:nvSpPr>
        <p:spPr>
          <a:xfrm>
            <a:off x="2971800" y="1981200"/>
            <a:ext cx="6019800" cy="2209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40663">
              <a:defRPr sz="1800"/>
            </a:pPr>
            <a:br>
              <a:rPr sz="3564"/>
            </a:br>
            <a:r>
              <a:rPr sz="3564">
                <a:solidFill>
                  <a:srgbClr val="FFFFFF"/>
                </a:solidFill>
              </a:rPr>
              <a:t>National Association Railroad Passengers</a:t>
            </a:r>
            <a:br>
              <a:rPr sz="3564">
                <a:solidFill>
                  <a:srgbClr val="FFFFFF"/>
                </a:solidFill>
              </a:rPr>
            </a:br>
            <a:endParaRPr sz="3564">
              <a:solidFill>
                <a:srgbClr val="FFFFFF"/>
              </a:solidFill>
            </a:endParaRPr>
          </a:p>
        </p:txBody>
      </p:sp>
      <p:sp>
        <p:nvSpPr>
          <p:cNvPr id="197" name="Shape 197"/>
          <p:cNvSpPr>
            <a:spLocks noGrp="1"/>
          </p:cNvSpPr>
          <p:nvPr>
            <p:ph type="body" idx="4294967295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800"/>
              </a:spcBef>
              <a:buSzTx/>
              <a:buNone/>
              <a:defRPr sz="1800"/>
            </a:pPr>
            <a:r>
              <a:rPr sz="3400"/>
              <a:t>Transit Alliance of Middle TN</a:t>
            </a:r>
          </a:p>
          <a:p>
            <a:pPr marL="0" lvl="0" indent="0">
              <a:spcBef>
                <a:spcPts val="800"/>
              </a:spcBef>
              <a:buSzTx/>
              <a:buNone/>
              <a:defRPr sz="1800"/>
            </a:pPr>
            <a:r>
              <a:rPr sz="3400"/>
              <a:t>Academy   9/27/17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30" name="IMG_0534.jpeg" descr="C:\Users\Bob\Pictures\RAILROAD\RAILROAD MISC\Milwaukee skydome\IMG_053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AT&amp;SF RR: Santa Fe Skyway airline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1978 Deregulation &amp; Mergers: American, Delta, Southwest &amp; ,United: control 80% of the market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Cinci., Cleve. &amp; Memphis, St. Louis:-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23-49</a:t>
            </a:r>
            <a:r>
              <a:rPr sz="2800"/>
              <a:t>% 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Airline subsidy: $15 billion/year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Airlines pulling out of 400 mile or less markets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Shortage of pilots--$22,000/year, license:$125,000</a:t>
            </a:r>
          </a:p>
        </p:txBody>
      </p:sp>
      <p:sp>
        <p:nvSpPr>
          <p:cNvPr id="233" name="Shape 23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Airlines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65 Million vehicles-1957 , 400 million by 2055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By 2020, 90% of urban interstates will be at or exceeding capacity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100 million more people in the US by 2050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$365 Billion—cost of accidents &amp; congestion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40,000 killed in 2016—Boeing 737-every 28 hr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Cost to Society $382 Billion a year</a:t>
            </a:r>
          </a:p>
        </p:txBody>
      </p:sp>
      <p:sp>
        <p:nvSpPr>
          <p:cNvPr id="236" name="Shape 23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HIGHWAYS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Fares cover 33% of cost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Cities have cut back routes &amp; schedules</a:t>
            </a:r>
          </a:p>
          <a:p>
            <a:pPr lvl="0">
              <a:spcBef>
                <a:spcPts val="600"/>
              </a:spcBef>
              <a:buSzTx/>
              <a:buNone/>
              <a:defRPr sz="1800"/>
            </a:pPr>
            <a:r>
              <a:rPr sz="2800"/>
              <a:t>   due to budget cuts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Ridership is down due to less routes, schedules, fares, Uber, work at home, Millennials living near work offices in cities.</a:t>
            </a:r>
          </a:p>
          <a:p>
            <a:pPr marL="300037" lvl="0" indent="-300037">
              <a:spcBef>
                <a:spcPts val="600"/>
              </a:spcBef>
              <a:buChar char="■"/>
              <a:defRPr sz="1800"/>
            </a:pPr>
            <a:r>
              <a:rPr sz="2800"/>
              <a:t>BRT-Not very successful</a:t>
            </a:r>
          </a:p>
        </p:txBody>
      </p:sp>
      <p:sp>
        <p:nvSpPr>
          <p:cNvPr id="239" name="Shape 239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CITY BUSES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body" idx="4294967295"/>
          </p:nvPr>
        </p:nvSpPr>
        <p:spPr>
          <a:xfrm>
            <a:off x="5334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r>
              <a:rPr sz="3200"/>
              <a:t>Major airports connected by rail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Rail lines connected to light rail lines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Light rail lines connected to streetcars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All connected by buses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Density of France = Ohio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TGV   started in 1980,   37 yrs old!!</a:t>
            </a:r>
          </a:p>
        </p:txBody>
      </p:sp>
      <p:sp>
        <p:nvSpPr>
          <p:cNvPr id="242" name="Shape 24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Europe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r>
              <a:rPr sz="3200"/>
              <a:t>Must compete with freight traffic ex. NE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LD trains use: 3X faster than pop. Growth, 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Goal: capacity, frequencies, gaps, tracks 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15 routes and 43% of passenger miles</a:t>
            </a:r>
          </a:p>
          <a:p>
            <a:pPr marL="0" lvl="0" indent="0">
              <a:buSzTx/>
              <a:buNone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173 million-within 25 mi.-Amtk LD station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Sleepers: 17% of riders, 44% of revenue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Long Distance Trains- A foundation for National Mobility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 idx="4294967295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Amtrak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4294967295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3400"/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Amtrak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4294967295"/>
          </p:nvPr>
        </p:nvSpPr>
        <p:spPr>
          <a:xfrm>
            <a:off x="381000" y="1371600"/>
            <a:ext cx="8229600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  <a:defRPr sz="1800"/>
            </a:pPr>
            <a:r>
              <a:rPr sz="3200"/>
              <a:t>Formed in 1971 by Congress—for profit</a:t>
            </a:r>
          </a:p>
          <a:p>
            <a:pPr lvl="0">
              <a:buChar char="■"/>
              <a:defRPr sz="1800"/>
            </a:pPr>
            <a:r>
              <a:rPr sz="3200"/>
              <a:t>Railroads—turned over passenger service Agreed to give Amtrak priority</a:t>
            </a:r>
          </a:p>
          <a:p>
            <a:pPr lvl="0">
              <a:buChar char="■"/>
              <a:defRPr sz="1800"/>
            </a:pPr>
            <a:r>
              <a:rPr sz="3200"/>
              <a:t>Nixon goal: shut it down but would not die </a:t>
            </a:r>
          </a:p>
          <a:p>
            <a:pPr lvl="0">
              <a:buChar char="■"/>
              <a:defRPr sz="1800"/>
            </a:pPr>
            <a:r>
              <a:rPr sz="3200"/>
              <a:t>Never enough money</a:t>
            </a:r>
          </a:p>
          <a:p>
            <a:pPr lvl="0">
              <a:buChar char="■"/>
              <a:defRPr sz="1800"/>
            </a:pPr>
            <a:r>
              <a:rPr sz="3200"/>
              <a:t>People rode the trains</a:t>
            </a:r>
          </a:p>
          <a:p>
            <a:pPr lvl="0">
              <a:buChar char="■"/>
              <a:defRPr sz="1800"/>
            </a:pPr>
            <a:r>
              <a:rPr sz="3200"/>
              <a:t> Covering 94% operating cost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Amtrak:  32 million riders in 2016</a:t>
            </a:r>
          </a:p>
          <a:p>
            <a:pPr marL="0" lvl="0" indent="0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LD trains:  43% of passenger miles</a:t>
            </a:r>
          </a:p>
          <a:p>
            <a:pPr marL="0" lvl="0" indent="0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SW Chief: 92% riders—528 city pairs</a:t>
            </a:r>
          </a:p>
          <a:p>
            <a:pPr marL="0" lvl="0" indent="0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Successes: NE Corridor, NW, CA: San Diego-LA,SAC-San Jose, LA region, IL</a:t>
            </a:r>
          </a:p>
          <a:p>
            <a:pPr marL="0" lvl="0" indent="0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Why; Less energy, pollution, deaths, accidents, health, cost, space, security </a:t>
            </a:r>
          </a:p>
          <a:p>
            <a:pPr marL="0" lvl="0" indent="0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Quality of Life,Mobility</a:t>
            </a:r>
          </a:p>
        </p:txBody>
      </p:sp>
      <p:sp>
        <p:nvSpPr>
          <p:cNvPr id="254" name="Shape 25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Trains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Train stations as travel hubs</a:t>
            </a:r>
          </a:p>
        </p:txBody>
      </p:sp>
      <p:pic>
        <p:nvPicPr>
          <p:cNvPr id="257" name="3816798860_3c3f192c8c.jpg" descr="http://farm4.staticflickr.com/3489/3816798860_3c3f192c8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462" y="1295400"/>
            <a:ext cx="2844801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261937" y="3459162"/>
            <a:ext cx="2997360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St. Louis Gateway Station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1200">
                <a:latin typeface="Calibri"/>
                <a:ea typeface="Calibri"/>
                <a:cs typeface="Calibri"/>
                <a:sym typeface="Calibri"/>
              </a:rPr>
              <a:t>(Amtrak, Greyhound, MetroLink light rail)</a:t>
            </a:r>
          </a:p>
        </p:txBody>
      </p:sp>
      <p:pic>
        <p:nvPicPr>
          <p:cNvPr id="259" name="ANd9GcQarTXc8ChBOzRtuhrCYghlJrHzFOMbcErjFwDNczvxWuqBgDWWaQ.jpg" descr="https://encrypted-tbn1.gstatic.com/images?q=tbn:ANd9GcQarTXc8ChBOzRtuhrCYghlJrHzFOMbcErjFwDNczvxWuqBgDWWaQ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5787" y="1352550"/>
            <a:ext cx="3046413" cy="1771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3105150" y="3168650"/>
            <a:ext cx="3279525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Greensboro, NC Galyon Depot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1200">
                <a:latin typeface="Calibri"/>
                <a:ea typeface="Calibri"/>
                <a:cs typeface="Calibri"/>
                <a:sym typeface="Calibri"/>
              </a:rPr>
              <a:t>(Amtrak, Greyhound, city &amp; regional buses)</a:t>
            </a:r>
          </a:p>
        </p:txBody>
      </p:sp>
      <p:pic>
        <p:nvPicPr>
          <p:cNvPr id="261" name="ANd9GcRee4qccEweneeXrz0uB7xUaYpKSOxrktA1w8wRVvyoXgmProAlNg.jpg" descr="https://encrypted-tbn1.gstatic.com/images?q=tbn:ANd9GcRee4qccEweneeXrz0uB7xUaYpKSOxrktA1w8wRVvyoXgmProAl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4267200"/>
            <a:ext cx="2895600" cy="170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115887" y="5954712"/>
            <a:ext cx="318135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Washington Union Station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1200">
                <a:latin typeface="Calibri"/>
                <a:ea typeface="Calibri"/>
                <a:cs typeface="Calibri"/>
                <a:sym typeface="Calibri"/>
              </a:rPr>
              <a:t>(Amtrak, commuter rail, intercity &amp; local buses, </a:t>
            </a:r>
          </a:p>
          <a:p>
            <a:pPr lvl="0"/>
            <a:r>
              <a:rPr sz="1200">
                <a:latin typeface="Calibri"/>
                <a:ea typeface="Calibri"/>
                <a:cs typeface="Calibri"/>
                <a:sym typeface="Calibri"/>
              </a:rPr>
              <a:t>Metrorail, tour buses)</a:t>
            </a:r>
          </a:p>
        </p:txBody>
      </p:sp>
      <p:pic>
        <p:nvPicPr>
          <p:cNvPr id="263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4600" y="3906837"/>
            <a:ext cx="2713038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6400800" y="5770562"/>
            <a:ext cx="259080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>
                <a:latin typeface="Calibri"/>
                <a:ea typeface="Calibri"/>
                <a:cs typeface="Calibri"/>
                <a:sym typeface="Calibri"/>
              </a:rPr>
              <a:t>Dallas Union Station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1200">
                <a:latin typeface="Calibri"/>
                <a:ea typeface="Calibri"/>
                <a:cs typeface="Calibri"/>
                <a:sym typeface="Calibri"/>
              </a:rPr>
              <a:t>(Amtrak, DART and TRE)</a:t>
            </a:r>
          </a:p>
        </p:txBody>
      </p:sp>
      <p:pic>
        <p:nvPicPr>
          <p:cNvPr id="265" name="7721009JWA2440_0.jpg" descr="http://livability.com/sites/default/files/imagecache/photo_gallery_750x495_scale_crop/7721009JWA2440_0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23012" y="1285875"/>
            <a:ext cx="2670176" cy="176212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362700" y="3124200"/>
            <a:ext cx="2532063" cy="75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latin typeface="Calibri"/>
                <a:ea typeface="Calibri"/>
                <a:cs typeface="Calibri"/>
                <a:sym typeface="Calibri"/>
              </a:rPr>
              <a:t>Meridian, MS Union Station</a:t>
            </a:r>
          </a:p>
          <a:p>
            <a:pPr lvl="0"/>
            <a:r>
              <a:rPr sz="1200">
                <a:latin typeface="Calibri"/>
                <a:ea typeface="Calibri"/>
                <a:cs typeface="Calibri"/>
                <a:sym typeface="Calibri"/>
              </a:rPr>
              <a:t>(Amtrak, Greyhound, city buses)</a:t>
            </a:r>
          </a:p>
        </p:txBody>
      </p:sp>
      <p:pic>
        <p:nvPicPr>
          <p:cNvPr id="267" name="1341421847-aerial-view-la-union-station-credit-gary-leonard-528x350.jpg" descr="http://ad009cdnb.archdaily.net/wp-content/uploads/2012/07/1341421847-aerial-view-la-union-station-credit-gary-leonard-528x350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97237" y="3875087"/>
            <a:ext cx="2859088" cy="189547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432175" y="5797550"/>
            <a:ext cx="2590800" cy="104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600">
                <a:latin typeface="Calibri"/>
                <a:ea typeface="Calibri"/>
                <a:cs typeface="Calibri"/>
                <a:sym typeface="Calibri"/>
              </a:rPr>
              <a:t>Los Angeles Union Station</a:t>
            </a:r>
          </a:p>
          <a:p>
            <a:pPr lvl="0" algn="ctr"/>
            <a:r>
              <a:rPr sz="1200">
                <a:latin typeface="Calibri"/>
                <a:ea typeface="Calibri"/>
                <a:cs typeface="Calibri"/>
                <a:sym typeface="Calibri"/>
              </a:rPr>
              <a:t>(Amtrak, Thruway buses, Metrolink commuter rail, Metro subway &amp; light rail, many Metro bus routes, Megabus)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Started in 1967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28,000 members and 135 member Council 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Represent the American passenger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Full time staff in DC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Non-profit educational organization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Our goals: more capacity, routes, frequency, and consistent funding. Safety is very important.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National Association of Railroad Passengers  (NARP)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Serving our Populatiotn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4294967295"/>
          </p:nvPr>
        </p:nvSpPr>
        <p:spPr>
          <a:xfrm>
            <a:off x="533400" y="2057400"/>
            <a:ext cx="8153400" cy="3733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r>
              <a:rPr sz="3200"/>
              <a:t>Among the cities currently not served by intercity passenger rail: 1. Columbus, OH; 2. Nashville,3. Las Vegas, Madison, WI , Mobile, AL; Louisville, KY</a:t>
            </a:r>
          </a:p>
          <a:p>
            <a:pPr marL="0" lvl="0" indent="0">
              <a:buSzTx/>
              <a:buNone/>
              <a:defRPr sz="1800"/>
            </a:pPr>
            <a:r>
              <a:rPr sz="3200">
                <a:solidFill>
                  <a:srgbClr val="FF0000"/>
                </a:solidFill>
              </a:rPr>
              <a:t>NASHVILLE—lost service in 1979 </a:t>
            </a:r>
          </a:p>
          <a:p>
            <a:pPr marL="0" lvl="0" indent="0">
              <a:buSzTx/>
              <a:buNone/>
              <a:defRPr sz="1800"/>
            </a:pPr>
            <a:r>
              <a:rPr sz="3200">
                <a:solidFill>
                  <a:srgbClr val="FF0000"/>
                </a:solidFill>
              </a:rPr>
              <a:t>Closest service: Memphis, Atlanta, &amp; Birmingham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Serving our Population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153400" cy="3733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76034" lvl="0" indent="-276034" defTabSz="841247">
              <a:spcBef>
                <a:spcPts val="600"/>
              </a:spcBef>
              <a:buChar char="■"/>
              <a:defRPr sz="1800"/>
            </a:pPr>
            <a:r>
              <a:rPr sz="2576"/>
              <a:t>Poll—Harris released January 2011 shows over 2/3 of Americans support federal and state funding for high/higher-speed rail. Conference of Mayors poll: 85%</a:t>
            </a:r>
          </a:p>
          <a:p>
            <a:pPr marL="276034" lvl="0" indent="-276034" defTabSz="841247">
              <a:spcBef>
                <a:spcPts val="600"/>
              </a:spcBef>
              <a:buChar char="■"/>
              <a:defRPr sz="1800"/>
            </a:pPr>
            <a:r>
              <a:rPr sz="2576"/>
              <a:t>Ridership: Washington-Lynchburg 126,000—2009,, 183,000 last year and still growing.</a:t>
            </a:r>
          </a:p>
          <a:p>
            <a:pPr marL="276034" lvl="0" indent="-276034" defTabSz="841247">
              <a:spcBef>
                <a:spcPts val="600"/>
              </a:spcBef>
              <a:buChar char="■"/>
              <a:defRPr sz="1800"/>
            </a:pPr>
            <a:r>
              <a:rPr sz="2576" i="1"/>
              <a:t>Keystones</a:t>
            </a:r>
            <a:r>
              <a:rPr sz="2576"/>
              <a:t>: Pgh-Phl  2013:1.5 million riders</a:t>
            </a:r>
          </a:p>
          <a:p>
            <a:pPr marL="276034" lvl="0" indent="-276034" defTabSz="841247">
              <a:spcBef>
                <a:spcPts val="600"/>
              </a:spcBef>
              <a:buChar char="■"/>
              <a:defRPr sz="1800"/>
            </a:pPr>
            <a:r>
              <a:rPr sz="2576" i="1"/>
              <a:t>Downeaster</a:t>
            </a:r>
            <a:r>
              <a:rPr sz="2576"/>
              <a:t>: 536,000 riders-2013 vs.338,000 in 2006</a:t>
            </a:r>
          </a:p>
          <a:p>
            <a:pPr marL="315468" lvl="0" indent="-315468" defTabSz="841247">
              <a:spcBef>
                <a:spcPts val="600"/>
              </a:spcBef>
              <a:buSzTx/>
              <a:buNone/>
              <a:defRPr sz="1800"/>
            </a:pPr>
            <a:r>
              <a:rPr sz="2576"/>
              <a:t>	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Subsidies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r>
              <a:rPr sz="3200"/>
              <a:t>Airlines:  $15 Billion/year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  FAA, small airports, grants,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Highways: $65 Billion/year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  Taxes &amp; tolls: 52%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Amtrak:  $1.3 Billion/year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   Operating subsidy:  $400 million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Mass Transit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  <a:defRPr sz="1800"/>
            </a:pPr>
            <a:r>
              <a:rPr sz="3200"/>
              <a:t>Portland-light rail, streetcar, commuter</a:t>
            </a:r>
          </a:p>
          <a:p>
            <a:pPr lvl="0">
              <a:buChar char="■"/>
              <a:defRPr sz="1800"/>
            </a:pPr>
            <a:r>
              <a:rPr sz="3200"/>
              <a:t>Denver-light rail, new airport, line</a:t>
            </a:r>
          </a:p>
          <a:p>
            <a:pPr lvl="0">
              <a:buChar char="■"/>
              <a:defRPr sz="1800"/>
            </a:pPr>
            <a:r>
              <a:rPr sz="3200"/>
              <a:t>Dallas-light rail, new airport line</a:t>
            </a:r>
          </a:p>
          <a:p>
            <a:pPr lvl="0">
              <a:buChar char="■"/>
              <a:defRPr sz="1800"/>
            </a:pPr>
            <a:r>
              <a:rPr sz="3200"/>
              <a:t>Los Angeles-light rail,commuter, subway</a:t>
            </a:r>
          </a:p>
          <a:p>
            <a:pPr lvl="0">
              <a:buChar char="■"/>
              <a:defRPr sz="1800"/>
            </a:pPr>
            <a:r>
              <a:rPr sz="3200"/>
              <a:t>Charlotte-light rail</a:t>
            </a:r>
          </a:p>
          <a:p>
            <a:pPr lvl="0">
              <a:buChar char="■"/>
              <a:defRPr sz="1800"/>
            </a:pPr>
            <a:r>
              <a:rPr sz="3200"/>
              <a:t>DC Metro subway: 800,000/day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Mass Transit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  <a:defRPr sz="1800"/>
            </a:pPr>
            <a:r>
              <a:rPr sz="3200"/>
              <a:t>One rail=8 lane highway</a:t>
            </a:r>
          </a:p>
          <a:p>
            <a:pPr lvl="0">
              <a:buChar char="■"/>
              <a:defRPr sz="1800"/>
            </a:pPr>
            <a:r>
              <a:rPr sz="3200"/>
              <a:t>Dallas:Value Added Tax</a:t>
            </a:r>
          </a:p>
          <a:p>
            <a:pPr lvl="0">
              <a:buChar char="■"/>
              <a:defRPr sz="1800"/>
            </a:pPr>
            <a:r>
              <a:rPr sz="3200"/>
              <a:t>LA: renting buildings</a:t>
            </a:r>
          </a:p>
          <a:p>
            <a:pPr lvl="0">
              <a:buChar char="■"/>
              <a:defRPr sz="1800"/>
            </a:pPr>
            <a:r>
              <a:rPr sz="3200"/>
              <a:t>NYC:additional wage &amp; prop. taxes</a:t>
            </a:r>
          </a:p>
          <a:p>
            <a:pPr lvl="0">
              <a:buChar char="■"/>
              <a:defRPr sz="1800"/>
            </a:pPr>
            <a:r>
              <a:rPr sz="3200"/>
              <a:t>Pay for with gas tax</a:t>
            </a:r>
          </a:p>
          <a:p>
            <a:pPr lvl="0">
              <a:buChar char="■"/>
              <a:defRPr sz="1800"/>
            </a:pPr>
            <a:r>
              <a:rPr sz="3200"/>
              <a:t>Pay for with federal funds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Mass Transit—Pay for it??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  <a:defRPr sz="1800"/>
            </a:pPr>
            <a:r>
              <a:rPr sz="3200"/>
              <a:t>Federal Government grants</a:t>
            </a:r>
          </a:p>
          <a:p>
            <a:pPr lvl="0">
              <a:buChar char="■"/>
              <a:defRPr sz="1800"/>
            </a:pPr>
            <a:r>
              <a:rPr sz="3200"/>
              <a:t>Local gas tax</a:t>
            </a:r>
          </a:p>
          <a:p>
            <a:pPr lvl="0">
              <a:buChar char="■"/>
              <a:defRPr sz="1800"/>
            </a:pPr>
            <a:r>
              <a:rPr sz="3200"/>
              <a:t>Local sales tax</a:t>
            </a:r>
          </a:p>
          <a:p>
            <a:pPr lvl="0">
              <a:buChar char="■"/>
              <a:defRPr sz="1800"/>
            </a:pPr>
            <a:r>
              <a:rPr sz="3200"/>
              <a:t>Value added tax</a:t>
            </a:r>
          </a:p>
          <a:p>
            <a:pPr lvl="0">
              <a:buChar char="■"/>
              <a:defRPr sz="1800"/>
            </a:pPr>
            <a:r>
              <a:rPr sz="3200"/>
              <a:t>Real estate income</a:t>
            </a:r>
          </a:p>
          <a:p>
            <a:pPr lvl="0">
              <a:buChar char="■"/>
              <a:defRPr sz="1800"/>
            </a:pPr>
            <a:r>
              <a:rPr sz="3200"/>
              <a:t>State investment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Nashville &amp; Region Population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  <a:defRPr sz="1800"/>
            </a:pPr>
            <a:r>
              <a:rPr sz="3200"/>
              <a:t>City:  660,000</a:t>
            </a:r>
          </a:p>
          <a:p>
            <a:pPr lvl="0">
              <a:buChar char="■"/>
              <a:defRPr sz="1800"/>
            </a:pPr>
            <a:r>
              <a:rPr sz="3200"/>
              <a:t>Region: 1,828,000 in 2017</a:t>
            </a:r>
          </a:p>
          <a:p>
            <a:pPr lvl="0">
              <a:buChar char="■"/>
              <a:defRPr sz="1800"/>
            </a:pPr>
            <a:r>
              <a:rPr sz="3200"/>
              <a:t>Region growth: by100 more people every day</a:t>
            </a:r>
          </a:p>
          <a:p>
            <a:pPr lvl="0">
              <a:buChar char="■"/>
              <a:defRPr sz="1800"/>
            </a:pPr>
            <a:r>
              <a:rPr sz="3200"/>
              <a:t>1 million more people by 2044</a:t>
            </a:r>
          </a:p>
          <a:p>
            <a:pPr lvl="0">
              <a:buChar char="■"/>
              <a:defRPr sz="1800"/>
            </a:pPr>
            <a:r>
              <a:rPr sz="3200"/>
              <a:t>How do we move them around??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Solutions??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  <a:defRPr sz="1800"/>
            </a:pPr>
            <a:r>
              <a:rPr sz="3200"/>
              <a:t>Amtrak-dedicated long term funding </a:t>
            </a:r>
          </a:p>
          <a:p>
            <a:pPr lvl="0">
              <a:buChar char="■"/>
              <a:defRPr sz="1800"/>
            </a:pPr>
            <a:r>
              <a:rPr sz="3200"/>
              <a:t>Amtrak-funds for truly national system</a:t>
            </a:r>
          </a:p>
          <a:p>
            <a:pPr lvl="0">
              <a:buChar char="■"/>
              <a:defRPr sz="1800"/>
            </a:pPr>
            <a:r>
              <a:rPr sz="3200"/>
              <a:t>National long term transportation plan</a:t>
            </a:r>
          </a:p>
          <a:p>
            <a:pPr lvl="0">
              <a:buChar char="■"/>
              <a:defRPr sz="1800"/>
            </a:pPr>
            <a:r>
              <a:rPr sz="3200"/>
              <a:t>Congress-stop politics and micro-manage</a:t>
            </a:r>
          </a:p>
          <a:p>
            <a:pPr lvl="0">
              <a:buChar char="■"/>
              <a:defRPr sz="1800"/>
            </a:pPr>
            <a:r>
              <a:rPr sz="3200"/>
              <a:t>Nashville-stop studying &amp; start doing</a:t>
            </a:r>
          </a:p>
          <a:p>
            <a:pPr lvl="0">
              <a:buChar char="■"/>
              <a:defRPr sz="1800"/>
            </a:pPr>
            <a:r>
              <a:rPr sz="3200"/>
              <a:t>Contact: Congress, Governor, Mayor, etc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9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827087"/>
            <a:ext cx="6858000" cy="4811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30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838200"/>
            <a:ext cx="6705600" cy="5018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r>
              <a:rPr sz="3200"/>
              <a:t>1920: Railroads:  1.2 million riders, 9,000 inter-city trains every day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The steam engine 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Pullman Co: 100,000 people/night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Nashville RR’s: L&amp;N, NC&amp;SL,TC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Atlanta, Chicago, Cincinnati, Knoxville Miami, New Orleans, New York, St; Louis,  </a:t>
            </a:r>
          </a:p>
        </p:txBody>
      </p:sp>
      <p:sp>
        <p:nvSpPr>
          <p:cNvPr id="203" name="Shape 20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History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30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35112"/>
            <a:ext cx="7250113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07" name="IMG_0368.jpg" descr="C:\Users\Bob\Pictures\RCP\IMG_036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11" name="IMG_6745.jpeg" descr="C:\Users\Bob\AppData\Local\Microsoft\Windows\Temporary Internet Files\Content.Outlook\O43U6UXX\IMG_67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15" name="IMG_6747.jpeg" descr="C:\Users\Bob\AppData\Local\Microsoft\Windows\Temporary Internet Files\Content.Outlook\O43U6UXX\IMG_674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19" name="IMG_6485.jpeg" descr="C:\Users\Bob\AppData\Local\Microsoft\Windows\Temporary Internet Files\Content.Outlook\O43U6UXX\IMG_648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har char="■"/>
            </a:pPr>
            <a:endParaRPr/>
          </a:p>
        </p:txBody>
      </p:sp>
      <p:pic>
        <p:nvPicPr>
          <p:cNvPr id="223" name="IMG_6487.jpeg" descr="C:\Users\Bob\AppData\Local\Microsoft\Windows\Temporary Internet Files\Content.Outlook\O43U6UXX\IMG_648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896111">
              <a:buSzTx/>
              <a:buNone/>
              <a:defRPr sz="1800"/>
            </a:pPr>
            <a:r>
              <a:rPr sz="3136"/>
              <a:t>WWI and II: RR’s served the country well</a:t>
            </a:r>
          </a:p>
          <a:p>
            <a:pPr marL="0" lvl="0" indent="0" defTabSz="896111">
              <a:buSzTx/>
              <a:buNone/>
              <a:defRPr sz="1800"/>
            </a:pPr>
            <a:endParaRPr sz="3136"/>
          </a:p>
          <a:p>
            <a:pPr marL="0" lvl="0" indent="0" defTabSz="896111">
              <a:buSzTx/>
              <a:buNone/>
              <a:defRPr sz="1800"/>
            </a:pPr>
            <a:r>
              <a:rPr sz="3136"/>
              <a:t>Post WWII –streamliners &amp; diesels</a:t>
            </a:r>
          </a:p>
          <a:p>
            <a:pPr marL="0" lvl="0" indent="0" defTabSz="896111">
              <a:buSzTx/>
              <a:buNone/>
              <a:defRPr sz="1800"/>
            </a:pPr>
            <a:endParaRPr sz="3136"/>
          </a:p>
          <a:p>
            <a:pPr marL="0" lvl="0" indent="0" defTabSz="896111">
              <a:buSzTx/>
              <a:buNone/>
              <a:defRPr sz="1800"/>
            </a:pPr>
            <a:r>
              <a:rPr sz="3136"/>
              <a:t>1950-1970—Ike and freight RR’s</a:t>
            </a:r>
          </a:p>
          <a:p>
            <a:pPr marL="0" lvl="0" indent="0" defTabSz="896111">
              <a:buSzTx/>
              <a:buNone/>
              <a:defRPr sz="1800"/>
            </a:pPr>
            <a:endParaRPr sz="3136"/>
          </a:p>
          <a:p>
            <a:pPr marL="0" lvl="0" indent="0" defTabSz="896111">
              <a:buSzTx/>
              <a:buNone/>
              <a:defRPr sz="1800"/>
            </a:pPr>
            <a:r>
              <a:rPr sz="3136"/>
              <a:t>1980 Staggers Act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History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99FF"/>
      </a:accent1>
      <a:accent2>
        <a:srgbClr val="9999CC"/>
      </a:accent2>
      <a:accent3>
        <a:srgbClr val="8F8F8F"/>
      </a:accent3>
      <a:accent4>
        <a:srgbClr val="707070"/>
      </a:accent4>
      <a:accent5>
        <a:srgbClr val="C9C9FF"/>
      </a:accent5>
      <a:accent6>
        <a:srgbClr val="8B8B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99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99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99FF"/>
      </a:accent1>
      <a:accent2>
        <a:srgbClr val="9999CC"/>
      </a:accent2>
      <a:accent3>
        <a:srgbClr val="8F8F8F"/>
      </a:accent3>
      <a:accent4>
        <a:srgbClr val="707070"/>
      </a:accent4>
      <a:accent5>
        <a:srgbClr val="C9C9FF"/>
      </a:accent5>
      <a:accent6>
        <a:srgbClr val="8B8B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99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99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Arial Bold</vt:lpstr>
      <vt:lpstr>Avenir Roman</vt:lpstr>
      <vt:lpstr>Calibri</vt:lpstr>
      <vt:lpstr>Times New Roman</vt:lpstr>
      <vt:lpstr>Wingdings</vt:lpstr>
      <vt:lpstr>Default</vt:lpstr>
      <vt:lpstr> National Association Railroad Passengers </vt:lpstr>
      <vt:lpstr>National Association of Railroad Passengers  (NARP)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PowerPoint Presentation</vt:lpstr>
      <vt:lpstr>Airlines</vt:lpstr>
      <vt:lpstr>HIGHWAYS</vt:lpstr>
      <vt:lpstr>CITY BUSES</vt:lpstr>
      <vt:lpstr>Europe</vt:lpstr>
      <vt:lpstr>Long Distance Trains- A foundation for National Mobility</vt:lpstr>
      <vt:lpstr>Amtrak</vt:lpstr>
      <vt:lpstr>Amtrak</vt:lpstr>
      <vt:lpstr>Trains</vt:lpstr>
      <vt:lpstr>Train stations as travel hubs</vt:lpstr>
      <vt:lpstr>Serving our Populatiotn</vt:lpstr>
      <vt:lpstr>Serving our Population</vt:lpstr>
      <vt:lpstr>Subsidies</vt:lpstr>
      <vt:lpstr>Mass Transit</vt:lpstr>
      <vt:lpstr>Mass Transit</vt:lpstr>
      <vt:lpstr>Mass Transit—Pay for it??</vt:lpstr>
      <vt:lpstr>Nashville &amp; Region Population</vt:lpstr>
      <vt:lpstr>Solutions??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Association Railroad Passengers</dc:title>
  <dc:creator>JDauphin</dc:creator>
  <cp:lastModifiedBy>JDauphin</cp:lastModifiedBy>
  <cp:revision>2</cp:revision>
  <dcterms:modified xsi:type="dcterms:W3CDTF">2017-08-18T14:28:52Z</dcterms:modified>
</cp:coreProperties>
</file>