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30"/>
  </p:notesMasterIdLst>
  <p:sldIdLst>
    <p:sldId id="256" r:id="rId3"/>
    <p:sldId id="258" r:id="rId4"/>
    <p:sldId id="259" r:id="rId5"/>
    <p:sldId id="260" r:id="rId6"/>
    <p:sldId id="268" r:id="rId7"/>
    <p:sldId id="262" r:id="rId8"/>
    <p:sldId id="263" r:id="rId9"/>
    <p:sldId id="264" r:id="rId10"/>
    <p:sldId id="265" r:id="rId11"/>
    <p:sldId id="267" r:id="rId12"/>
    <p:sldId id="257" r:id="rId13"/>
    <p:sldId id="272" r:id="rId14"/>
    <p:sldId id="273" r:id="rId15"/>
    <p:sldId id="274" r:id="rId16"/>
    <p:sldId id="269" r:id="rId17"/>
    <p:sldId id="276" r:id="rId18"/>
    <p:sldId id="277" r:id="rId19"/>
    <p:sldId id="270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8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6271"/>
    <a:srgbClr val="246372"/>
    <a:srgbClr val="72994A"/>
    <a:srgbClr val="D2C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ora\Google%20Drive\WBN%20Share%20Drive\03%20Advocacy%20Initiatives\Injuries%20&amp;%20Fatalities%20Data\bike%20pedestrian%20fatalities%20%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ora\Google%20Drive\WBN%20Share%20Drive\03%20Advocacy%20Initiatives\Injuries%20&amp;%20Fatalities%20Data\bike%20pedestrian%20fatalities%20%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ora\Google%20Drive\WBN%20Share%20Drive\03%20Advocacy%20Initiatives\Injuries%20&amp;%20Fatalities\bike%20pedestrian%20fatalities%20%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rgbClr val="226271"/>
                </a:solidFill>
              </a:rPr>
              <a:t>All  Traffic Fatalities by Mode Share</a:t>
            </a:r>
            <a:endParaRPr lang="en-US" dirty="0">
              <a:solidFill>
                <a:srgbClr val="22627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effectLst/>
          </c:spPr>
          <c:dPt>
            <c:idx val="0"/>
            <c:bubble3D val="0"/>
            <c:spPr>
              <a:solidFill>
                <a:srgbClr val="00D5DF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FE5000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Lbls>
            <c:dLbl>
              <c:idx val="2"/>
              <c:layout>
                <c:manualLayout>
                  <c:x val="0"/>
                  <c:y val="-7.407407407407409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Bicycles
</a:t>
                    </a:r>
                    <a:fld id="{C8924E25-97C9-45EC-A200-05EB78A68C51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22627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Fatalities!$C$1:$E$1</c:f>
              <c:strCache>
                <c:ptCount val="3"/>
                <c:pt idx="0">
                  <c:v>Vehicles</c:v>
                </c:pt>
                <c:pt idx="1">
                  <c:v>Pedestrians</c:v>
                </c:pt>
                <c:pt idx="2">
                  <c:v>Bicycles</c:v>
                </c:pt>
              </c:strCache>
            </c:strRef>
          </c:cat>
          <c:val>
            <c:numRef>
              <c:f>Fatalities!$C$17:$E$17</c:f>
              <c:numCache>
                <c:formatCode>General</c:formatCode>
                <c:ptCount val="3"/>
                <c:pt idx="0">
                  <c:v>244</c:v>
                </c:pt>
                <c:pt idx="1">
                  <c:v>84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>
                <a:solidFill>
                  <a:srgbClr val="226271"/>
                </a:solidFill>
              </a:rPr>
              <a:t>Overall Mode Share</a:t>
            </a:r>
            <a:endParaRPr lang="en-US" sz="1800" b="1" dirty="0">
              <a:solidFill>
                <a:srgbClr val="22627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D5D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E5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3093814021571223"/>
                  <c:y val="2.777777777777769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1497007433574732"/>
                  <c:y val="-3.703703703703703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74251858393689E-2"/>
                  <c:y val="0.138888888888888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6227555751810431E-2"/>
                  <c:y val="-7.8703703703703706E-2"/>
                </c:manualLayout>
              </c:layout>
              <c:spPr>
                <a:noFill/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rgbClr val="22627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22627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Fatalities!$C$1:$F$1</c:f>
              <c:strCache>
                <c:ptCount val="4"/>
                <c:pt idx="0">
                  <c:v>Vehicles</c:v>
                </c:pt>
                <c:pt idx="1">
                  <c:v>Pedestrians</c:v>
                </c:pt>
                <c:pt idx="2">
                  <c:v>Bicycles</c:v>
                </c:pt>
                <c:pt idx="3">
                  <c:v>Other</c:v>
                </c:pt>
              </c:strCache>
            </c:strRef>
          </c:cat>
          <c:val>
            <c:numRef>
              <c:f>Fatalities!$C$18:$F$18</c:f>
              <c:numCache>
                <c:formatCode>General</c:formatCode>
                <c:ptCount val="4"/>
                <c:pt idx="0">
                  <c:v>90</c:v>
                </c:pt>
                <c:pt idx="1">
                  <c:v>4.3</c:v>
                </c:pt>
                <c:pt idx="2">
                  <c:v>1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 Of Crashes involve Bike or </a:t>
            </a:r>
            <a:r>
              <a:rPr lang="en-US" dirty="0" smtClean="0"/>
              <a:t>Pedestrian in Nashville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67732931586685"/>
          <c:y val="0.14507081272022898"/>
          <c:w val="0.88498840769903764"/>
          <c:h val="0.72088764946048411"/>
        </c:manualLayout>
      </c:layout>
      <c:lineChart>
        <c:grouping val="standar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% of total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linear"/>
            <c:dispRSqr val="0"/>
            <c:dispEq val="0"/>
          </c:trendline>
          <c:cat>
            <c:strRef>
              <c:f>Sheet1!$A:$A</c:f>
              <c:strCache>
                <c:ptCount val="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</c:strCache>
              <c:extLst/>
            </c:strRef>
          </c:cat>
          <c:val>
            <c:numRef>
              <c:f>Sheet1!$F$2:$F$13</c:f>
              <c:numCache>
                <c:formatCode>0%</c:formatCode>
                <c:ptCount val="8"/>
                <c:pt idx="0">
                  <c:v>0.20588235294117646</c:v>
                </c:pt>
                <c:pt idx="1">
                  <c:v>0.19696969696969696</c:v>
                </c:pt>
                <c:pt idx="2">
                  <c:v>0.19444444444444445</c:v>
                </c:pt>
                <c:pt idx="3">
                  <c:v>0.17142857142857143</c:v>
                </c:pt>
                <c:pt idx="4">
                  <c:v>0.2857142857142857</c:v>
                </c:pt>
                <c:pt idx="5">
                  <c:v>0.22727272727272727</c:v>
                </c:pt>
                <c:pt idx="6">
                  <c:v>0.3</c:v>
                </c:pt>
                <c:pt idx="7">
                  <c:v>0.25714285714285712</c:v>
                </c:pt>
              </c:numCache>
              <c:extLst/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309964912"/>
        <c:axId val="-309994976"/>
      </c:lineChart>
      <c:catAx>
        <c:axId val="-30996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09994976"/>
        <c:crosses val="autoZero"/>
        <c:auto val="1"/>
        <c:lblAlgn val="ctr"/>
        <c:lblOffset val="100"/>
        <c:noMultiLvlLbl val="0"/>
      </c:catAx>
      <c:valAx>
        <c:axId val="-3099949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-30996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1B546-7B6F-4C5E-B87C-5C1A97C2E2B1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42524-39C8-45FB-868C-DD26828EF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84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Streets are public</a:t>
            </a:r>
            <a:r>
              <a:rPr lang="en-US" baseline="0" dirty="0" smtClean="0"/>
              <a:t> space. </a:t>
            </a:r>
          </a:p>
          <a:p>
            <a:r>
              <a:rPr lang="en-US" baseline="0" dirty="0" smtClean="0"/>
              <a:t>Of the property that is owned by the Public. A MAJORITY is public streets.</a:t>
            </a:r>
          </a:p>
          <a:p>
            <a:r>
              <a:rPr lang="en-US" baseline="0" dirty="0" smtClean="0"/>
              <a:t>How are we using our Public Space???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4AF6-8923-4DA5-9052-EE166FB5B1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3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4AF6-8923-4DA5-9052-EE166FB5B1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95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85454"/>
            <a:ext cx="8269962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15859"/>
            <a:ext cx="8267191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097280" y="4351614"/>
            <a:ext cx="7993711" cy="2449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42" y="3617842"/>
            <a:ext cx="2554980" cy="256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8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7AE-BEFE-4FCD-A951-6909A7D7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9498-D80A-4840-9D19-7761CA415C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2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7AE-BEFE-4FCD-A951-6909A7D7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9498-D80A-4840-9D19-7761CA415C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11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7AE-BEFE-4FCD-A951-6909A7D7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9498-D80A-4840-9D19-7761CA415C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66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7AE-BEFE-4FCD-A951-6909A7D7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9498-D80A-4840-9D19-7761CA415C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63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7AE-BEFE-4FCD-A951-6909A7D7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9498-D80A-4840-9D19-7761CA415C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58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7AE-BEFE-4FCD-A951-6909A7D7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9498-D80A-4840-9D19-7761CA415C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18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7AE-BEFE-4FCD-A951-6909A7D7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9498-D80A-4840-9D19-7761CA415C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97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7AE-BEFE-4FCD-A951-6909A7D7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9498-D80A-4840-9D19-7761CA415C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67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7AE-BEFE-4FCD-A951-6909A7D7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9498-D80A-4840-9D19-7761CA415C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18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852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8112981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8112981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097280" y="4325112"/>
            <a:ext cx="8112981" cy="1205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42" y="3617842"/>
            <a:ext cx="2554980" cy="256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98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69114"/>
            <a:ext cx="4937760" cy="45999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69115"/>
            <a:ext cx="4937760" cy="45999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 txBox="1">
            <a:spLocks/>
          </p:cNvSpPr>
          <p:nvPr/>
        </p:nvSpPr>
        <p:spPr>
          <a:xfrm>
            <a:off x="1097280" y="286603"/>
            <a:ext cx="10058400" cy="883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11348" y="121938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34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091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269276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079080"/>
            <a:ext cx="4937760" cy="388145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269276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20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079080"/>
            <a:ext cx="4937760" cy="388145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20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20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9488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7AE-BEFE-4FCD-A951-6909A7D7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9498-D80A-4840-9D19-7761CA415C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8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7AE-BEFE-4FCD-A951-6909A7D7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E9498-D80A-4840-9D19-7761CA415C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7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27304"/>
            <a:ext cx="12192000" cy="4306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0" y="635942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83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269115"/>
            <a:ext cx="10058400" cy="459997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11348" y="121938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94" y="6349363"/>
            <a:ext cx="3401036" cy="5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0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837AE-BEFE-4FCD-A951-6909A7D7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E9498-D80A-4840-9D19-7761CA415C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2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Supportive Infrastructure:</a:t>
            </a:r>
            <a:br>
              <a:rPr lang="en-US" dirty="0" smtClean="0"/>
            </a:br>
            <a:r>
              <a:rPr lang="en-US" sz="4000" dirty="0" smtClean="0"/>
              <a:t>Transit and Active Transportation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Daniel McDonell</a:t>
            </a:r>
          </a:p>
          <a:p>
            <a:r>
              <a:rPr lang="en-US" dirty="0" smtClean="0"/>
              <a:t>Policy and Education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Safe Infrastructure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54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 Accessibility Frameworks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854" y="1169656"/>
            <a:ext cx="3939280" cy="5124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" y="1780451"/>
            <a:ext cx="4249489" cy="3338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521" y="1169655"/>
            <a:ext cx="3990975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3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Bulb Outs</a:t>
            </a:r>
          </a:p>
          <a:p>
            <a:r>
              <a:rPr lang="en-US" dirty="0" smtClean="0"/>
              <a:t>Leading Ped Intervals</a:t>
            </a:r>
          </a:p>
          <a:p>
            <a:r>
              <a:rPr lang="en-US" dirty="0" smtClean="0"/>
              <a:t>High Vis Crosswalks</a:t>
            </a:r>
          </a:p>
          <a:p>
            <a:r>
              <a:rPr lang="en-US" dirty="0" smtClean="0"/>
              <a:t>Mid-Block crossings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Image result for transit bulb ou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5" r="28506"/>
          <a:stretch/>
        </p:blipFill>
        <p:spPr bwMode="auto">
          <a:xfrm>
            <a:off x="7199625" y="286604"/>
            <a:ext cx="4652105" cy="59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icyclecoalition.org/wp-content/uploads/2016/01/IMG_20151230_131816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433" y="3237577"/>
            <a:ext cx="5504040" cy="309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igh visibility crosswal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22" y="286603"/>
            <a:ext cx="2611415" cy="27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4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 Stops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Shade</a:t>
            </a:r>
          </a:p>
          <a:p>
            <a:r>
              <a:rPr lang="en-US" dirty="0"/>
              <a:t>Near crossings</a:t>
            </a:r>
          </a:p>
          <a:p>
            <a:r>
              <a:rPr lang="en-US" dirty="0" smtClean="0"/>
              <a:t>Shelters</a:t>
            </a:r>
          </a:p>
          <a:p>
            <a:r>
              <a:rPr lang="en-US" dirty="0" smtClean="0"/>
              <a:t>Trash cans</a:t>
            </a:r>
          </a:p>
          <a:p>
            <a:r>
              <a:rPr lang="en-US" dirty="0"/>
              <a:t>B</a:t>
            </a:r>
            <a:r>
              <a:rPr lang="en-US" dirty="0" smtClean="0"/>
              <a:t>ike racks</a:t>
            </a:r>
          </a:p>
          <a:p>
            <a:r>
              <a:rPr lang="en-US" dirty="0" smtClean="0"/>
              <a:t>Wayfinding</a:t>
            </a:r>
          </a:p>
          <a:p>
            <a:endParaRPr lang="en-US" dirty="0"/>
          </a:p>
        </p:txBody>
      </p:sp>
      <p:pic>
        <p:nvPicPr>
          <p:cNvPr id="2050" name="Picture 2" descr="Image result for nashville mta bus s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56" y="1793551"/>
            <a:ext cx="6148448" cy="407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8.alamy.com/comp/G12ANG/mta-nashville-five-points-bus-stop-sign-in-east-nashville-five-points-G12A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1058" r="3688" b="6205"/>
          <a:stretch/>
        </p:blipFill>
        <p:spPr bwMode="auto">
          <a:xfrm>
            <a:off x="9463244" y="228147"/>
            <a:ext cx="2215166" cy="56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3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Sidewalks	Bike Lanes</a:t>
            </a:r>
          </a:p>
          <a:p>
            <a:r>
              <a:rPr lang="en-US" dirty="0" smtClean="0"/>
              <a:t>Greenways	Bike Share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826" y="2194769"/>
            <a:ext cx="4467654" cy="4233921"/>
          </a:xfrm>
          <a:prstGeom prst="rect">
            <a:avLst/>
          </a:prstGeom>
        </p:spPr>
      </p:pic>
      <p:pic>
        <p:nvPicPr>
          <p:cNvPr id="4098" name="Picture 2" descr="17.20.120Applicability032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70" y="-96352"/>
            <a:ext cx="4932609" cy="638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4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Initiatives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52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City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Vision Zero</a:t>
            </a:r>
          </a:p>
          <a:p>
            <a:r>
              <a:rPr lang="en-US" dirty="0" smtClean="0"/>
              <a:t>Complete Streets</a:t>
            </a:r>
          </a:p>
          <a:p>
            <a:r>
              <a:rPr lang="en-US" dirty="0" err="1" smtClean="0"/>
              <a:t>nMotion</a:t>
            </a:r>
            <a:endParaRPr lang="en-US" dirty="0" smtClean="0"/>
          </a:p>
          <a:p>
            <a:r>
              <a:rPr lang="en-US" dirty="0" err="1" smtClean="0"/>
              <a:t>NashvilleNext</a:t>
            </a:r>
            <a:endParaRPr lang="en-US" dirty="0" smtClean="0"/>
          </a:p>
          <a:p>
            <a:r>
              <a:rPr lang="en-US" dirty="0" err="1" smtClean="0"/>
              <a:t>WalknBike</a:t>
            </a:r>
            <a:r>
              <a:rPr lang="en-US" dirty="0" smtClean="0"/>
              <a:t> Strategic Plan</a:t>
            </a:r>
          </a:p>
          <a:p>
            <a:r>
              <a:rPr lang="en-US" dirty="0" smtClean="0"/>
              <a:t>Plan to Play</a:t>
            </a:r>
          </a:p>
          <a:p>
            <a:r>
              <a:rPr lang="en-US" dirty="0" smtClean="0"/>
              <a:t>Transit Referendum</a:t>
            </a:r>
          </a:p>
          <a:p>
            <a:r>
              <a:rPr lang="en-US" dirty="0" smtClean="0"/>
              <a:t>Traffic Calming / </a:t>
            </a:r>
            <a:r>
              <a:rPr lang="en-US" dirty="0" err="1" smtClean="0"/>
              <a:t>Neighborways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967" y="309093"/>
            <a:ext cx="4237678" cy="55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9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WalknBike</a:t>
            </a:r>
            <a:r>
              <a:rPr lang="en-US" dirty="0" smtClean="0"/>
              <a:t> Strategic Plan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197" y="1269115"/>
            <a:ext cx="6722772" cy="498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Livable Streets Project - Nolensville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370" t="4396" r="30101" b="60158"/>
          <a:stretch/>
        </p:blipFill>
        <p:spPr>
          <a:xfrm>
            <a:off x="719784" y="3232598"/>
            <a:ext cx="6440870" cy="3090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" t="17892" r="185" b="45521"/>
          <a:stretch/>
        </p:blipFill>
        <p:spPr>
          <a:xfrm>
            <a:off x="719784" y="1324203"/>
            <a:ext cx="6954592" cy="1908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2475"/>
          <a:stretch/>
        </p:blipFill>
        <p:spPr>
          <a:xfrm>
            <a:off x="7867559" y="1385270"/>
            <a:ext cx="4212824" cy="467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6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120" y="3124201"/>
            <a:ext cx="3621881" cy="3617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990601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8000" spc="-50" dirty="0">
                <a:solidFill>
                  <a:srgbClr val="004F6B"/>
                </a:solidFill>
                <a:latin typeface="Hellix 1.3 Bold"/>
              </a:rPr>
              <a:t>Supportive Infrastructure:</a:t>
            </a:r>
            <a:br>
              <a:rPr lang="en-US" sz="8000" spc="-50" dirty="0">
                <a:solidFill>
                  <a:srgbClr val="004F6B"/>
                </a:solidFill>
                <a:latin typeface="Hellix 1.3 Bold"/>
              </a:rPr>
            </a:br>
            <a:r>
              <a:rPr lang="en-US" sz="4000" spc="-50" dirty="0">
                <a:solidFill>
                  <a:srgbClr val="004F6B"/>
                </a:solidFill>
                <a:latin typeface="Hellix 1.3 Bold"/>
              </a:rPr>
              <a:t>Transit and Active Transportation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5791200"/>
            <a:ext cx="6400800" cy="990600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4BD00"/>
              </a:buClr>
              <a:buSzPct val="100000"/>
            </a:pPr>
            <a:r>
              <a:rPr lang="en-US" sz="2400" cap="all" spc="200" dirty="0">
                <a:solidFill>
                  <a:srgbClr val="5B6770"/>
                </a:solidFill>
                <a:latin typeface="Hellix 1.3 Bold"/>
              </a:rPr>
              <a:t>Amy Crownover</a:t>
            </a:r>
          </a:p>
          <a:p>
            <a:pPr algn="l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4BD00"/>
              </a:buClr>
              <a:buSzPct val="100000"/>
            </a:pPr>
            <a:r>
              <a:rPr lang="en-US" sz="2400" cap="all" spc="200" dirty="0">
                <a:solidFill>
                  <a:srgbClr val="5B6770"/>
                </a:solidFill>
                <a:latin typeface="Hellix 1.3 Bold"/>
              </a:rPr>
              <a:t>Executive Director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6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0136" y="1823540"/>
            <a:ext cx="10638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Working for a more walkable, </a:t>
            </a:r>
            <a:r>
              <a:rPr lang="en-US" sz="2800" dirty="0" err="1" smtClean="0"/>
              <a:t>bikeable</a:t>
            </a:r>
            <a:r>
              <a:rPr lang="en-US" sz="2800" dirty="0"/>
              <a:t> </a:t>
            </a:r>
            <a:r>
              <a:rPr lang="en-US" sz="2800" dirty="0" smtClean="0"/>
              <a:t>and livable Nashville.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05237" y="5737240"/>
            <a:ext cx="13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EDUCATE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96111" y="5737240"/>
            <a:ext cx="121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ENGAGE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34372" y="5737240"/>
            <a:ext cx="1503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ADVOCATE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43" y="281180"/>
            <a:ext cx="8399156" cy="1542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t="4159" r="35043" b="6952"/>
          <a:stretch/>
        </p:blipFill>
        <p:spPr>
          <a:xfrm>
            <a:off x="64452" y="2430525"/>
            <a:ext cx="3736393" cy="3218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3" r="21347"/>
          <a:stretch/>
        </p:blipFill>
        <p:spPr>
          <a:xfrm>
            <a:off x="7969851" y="2431516"/>
            <a:ext cx="4222149" cy="32178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r="6547"/>
          <a:stretch/>
        </p:blipFill>
        <p:spPr>
          <a:xfrm>
            <a:off x="3817258" y="2430524"/>
            <a:ext cx="4165600" cy="321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609600"/>
            <a:ext cx="9014460" cy="58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7316" y="240268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-50" dirty="0">
                <a:solidFill>
                  <a:srgbClr val="004F6B"/>
                </a:solidFill>
                <a:latin typeface="Hellix 1.3 Bold"/>
              </a:rPr>
              <a:t>PLAN TO PLAY:</a:t>
            </a:r>
          </a:p>
          <a:p>
            <a:r>
              <a:rPr lang="en-US" sz="2000" b="1" spc="-50" dirty="0">
                <a:solidFill>
                  <a:srgbClr val="004F6B"/>
                </a:solidFill>
                <a:latin typeface="Hellix 1.3 Bold"/>
              </a:rPr>
              <a:t>Metro Parks Master Plan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2530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877824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7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981200"/>
          </a:xfrm>
        </p:spPr>
        <p:txBody>
          <a:bodyPr>
            <a:normAutofit/>
          </a:bodyPr>
          <a:lstStyle/>
          <a:p>
            <a:r>
              <a:rPr lang="en-US" spc="-50" dirty="0">
                <a:solidFill>
                  <a:srgbClr val="004F6B"/>
                </a:solidFill>
                <a:latin typeface="Hellix 1.3 Bold"/>
              </a:rPr>
              <a:t>Example: Connections to Existing Transportation – 440 Greenway</a:t>
            </a:r>
            <a:endParaRPr lang="en-US" dirty="0"/>
          </a:p>
        </p:txBody>
      </p:sp>
      <p:pic>
        <p:nvPicPr>
          <p:cNvPr id="4" name="Content Placeholder 3" descr="Untitled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4" b="6884"/>
          <a:stretch>
            <a:fillRect/>
          </a:stretch>
        </p:blipFill>
        <p:spPr>
          <a:xfrm>
            <a:off x="1981200" y="225596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17786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2" y="1600201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6566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Untitled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172" b="-51172"/>
          <a:stretch>
            <a:fillRect/>
          </a:stretch>
        </p:blipFill>
        <p:spPr>
          <a:xfrm>
            <a:off x="4219578" y="1544678"/>
            <a:ext cx="5991222" cy="6714220"/>
          </a:xfrm>
        </p:spPr>
      </p:pic>
      <p:pic>
        <p:nvPicPr>
          <p:cNvPr id="4" name="Content Placeholder 3" descr="Untitled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2"/>
          <a:stretch/>
        </p:blipFill>
        <p:spPr>
          <a:xfrm>
            <a:off x="1981200" y="487519"/>
            <a:ext cx="4002484" cy="3226602"/>
          </a:xfrm>
        </p:spPr>
      </p:pic>
    </p:spTree>
    <p:extLst>
      <p:ext uri="{BB962C8B-B14F-4D97-AF65-F5344CB8AC3E}">
        <p14:creationId xmlns:p14="http://schemas.microsoft.com/office/powerpoint/2010/main" val="51770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76" y="157333"/>
            <a:ext cx="4649048" cy="654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22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46372"/>
                </a:solidFill>
              </a:rPr>
              <a:t>Transit for Nashville</a:t>
            </a:r>
            <a:endParaRPr lang="en-US" dirty="0">
              <a:solidFill>
                <a:srgbClr val="24637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79" y="2253802"/>
            <a:ext cx="6556392" cy="3242233"/>
          </a:xfrm>
          <a:prstGeom prst="rect">
            <a:avLst/>
          </a:prstGeom>
        </p:spPr>
      </p:pic>
      <p:pic>
        <p:nvPicPr>
          <p:cNvPr id="3076" name="Picture 4" descr="https://static1.squarespace.com/static/569972761a520349a5033831/t/56f475939f72666afb47c197/1458861472919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654" y="1904633"/>
            <a:ext cx="5475346" cy="135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d3n8a8pro7vhmx.cloudfront.net/walkbikenashville/sites/1/meta_images/original/WBN_ID_horiz-stack.png?14273004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24" y="3457633"/>
            <a:ext cx="4574903" cy="228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589649" y="1308295"/>
            <a:ext cx="8947053" cy="14068"/>
          </a:xfrm>
          <a:prstGeom prst="line">
            <a:avLst/>
          </a:prstGeom>
          <a:ln>
            <a:solidFill>
              <a:srgbClr val="D2CC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23879" y="6457071"/>
            <a:ext cx="11889930" cy="253218"/>
          </a:xfrm>
          <a:prstGeom prst="rect">
            <a:avLst/>
          </a:prstGeom>
          <a:solidFill>
            <a:srgbClr val="7299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1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26271"/>
                </a:solidFill>
              </a:rPr>
              <a:t>Questions?</a:t>
            </a:r>
            <a:endParaRPr lang="en-US" dirty="0">
              <a:solidFill>
                <a:srgbClr val="22627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89649" y="1308295"/>
            <a:ext cx="8947053" cy="14068"/>
          </a:xfrm>
          <a:prstGeom prst="line">
            <a:avLst/>
          </a:prstGeom>
          <a:ln>
            <a:solidFill>
              <a:srgbClr val="D2CC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23879" y="6457071"/>
            <a:ext cx="11889930" cy="253218"/>
          </a:xfrm>
          <a:prstGeom prst="rect">
            <a:avLst/>
          </a:prstGeom>
          <a:solidFill>
            <a:srgbClr val="7299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https://static1.squarespace.com/static/569972761a520349a5033831/t/56f475939f72666afb47c197/1458861472919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34" y="4385669"/>
            <a:ext cx="5475346" cy="135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d3n8a8pro7vhmx.cloudfront.net/walkbikenashville/sites/1/meta_images/original/WBN_ID_horiz-stack.png?14273004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357" y="3921651"/>
            <a:ext cx="4574903" cy="228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1134" y="1668490"/>
            <a:ext cx="5234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Amy </a:t>
            </a:r>
            <a:r>
              <a:rPr lang="en-US" sz="2400" dirty="0" err="1" smtClean="0"/>
              <a:t>Crownover</a:t>
            </a:r>
            <a:endParaRPr lang="en-US" sz="2400" dirty="0"/>
          </a:p>
          <a:p>
            <a:r>
              <a:rPr lang="en-US" sz="2400" dirty="0" smtClean="0"/>
              <a:t>Executive Director</a:t>
            </a:r>
          </a:p>
          <a:p>
            <a:r>
              <a:rPr lang="en-US" sz="2400" dirty="0" smtClean="0"/>
              <a:t>Greenways for Nashville</a:t>
            </a:r>
          </a:p>
          <a:p>
            <a:endParaRPr lang="en-US" sz="2400" dirty="0" smtClean="0"/>
          </a:p>
          <a:p>
            <a:r>
              <a:rPr lang="en-US" sz="2400" dirty="0" smtClean="0"/>
              <a:t>amy@greenwaysfornashville.org</a:t>
            </a:r>
          </a:p>
          <a:p>
            <a:r>
              <a:rPr lang="en-US" sz="2400" dirty="0" smtClean="0"/>
              <a:t>(615) 862-8400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63552" y="1668490"/>
            <a:ext cx="5234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Daniel McDonell</a:t>
            </a:r>
            <a:endParaRPr lang="en-US" sz="2400" dirty="0"/>
          </a:p>
          <a:p>
            <a:r>
              <a:rPr lang="en-US" sz="2400" dirty="0" smtClean="0"/>
              <a:t>Policy and Education Manager</a:t>
            </a:r>
          </a:p>
          <a:p>
            <a:r>
              <a:rPr lang="en-US" sz="2400" dirty="0" smtClean="0"/>
              <a:t>Walk Bike Nashville</a:t>
            </a:r>
          </a:p>
          <a:p>
            <a:endParaRPr lang="en-US" sz="2400" dirty="0" smtClean="0"/>
          </a:p>
          <a:p>
            <a:r>
              <a:rPr lang="en-US" sz="2400" dirty="0" smtClean="0"/>
              <a:t>daniel@walkbikenashville.org</a:t>
            </a:r>
          </a:p>
          <a:p>
            <a:r>
              <a:rPr lang="en-US" sz="2400" dirty="0" smtClean="0"/>
              <a:t>(615) 933-9933</a:t>
            </a:r>
          </a:p>
        </p:txBody>
      </p:sp>
    </p:spTree>
    <p:extLst>
      <p:ext uri="{BB962C8B-B14F-4D97-AF65-F5344CB8AC3E}">
        <p14:creationId xmlns:p14="http://schemas.microsoft.com/office/powerpoint/2010/main" val="420572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Street Priorities – The Aspiration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33"/>
          <a:stretch/>
        </p:blipFill>
        <p:spPr>
          <a:xfrm>
            <a:off x="1133601" y="4401973"/>
            <a:ext cx="7117125" cy="1659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33" y="1444919"/>
            <a:ext cx="6559004" cy="2681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726" y="1268413"/>
            <a:ext cx="2904954" cy="49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2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Street Priorities – The Reality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314799"/>
            <a:ext cx="3112509" cy="4853773"/>
          </a:xfrm>
          <a:prstGeom prst="rect">
            <a:avLst/>
          </a:prstGeom>
        </p:spPr>
      </p:pic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7743153" y="1640114"/>
          <a:ext cx="4448847" cy="3969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4064646" y="1723812"/>
          <a:ext cx="4229043" cy="3885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15062" y="5595068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Nashville Metro/Davidson County 2012-2016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0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Crash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3" y="1308427"/>
            <a:ext cx="6167641" cy="4028385"/>
          </a:xfrm>
          <a:prstGeom prst="rect">
            <a:avLst/>
          </a:prstGeom>
        </p:spPr>
      </p:pic>
      <p:graphicFrame>
        <p:nvGraphicFramePr>
          <p:cNvPr id="5" name="Content Placeholder 6"/>
          <p:cNvGraphicFramePr>
            <a:graphicFrameLocks/>
          </p:cNvGraphicFramePr>
          <p:nvPr>
            <p:extLst/>
          </p:nvPr>
        </p:nvGraphicFramePr>
        <p:xfrm>
          <a:off x="6790546" y="517265"/>
          <a:ext cx="3842251" cy="3051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362" name="Picture 2" descr="Nashville_Pedestrian_Deaths_20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128" y="3756396"/>
            <a:ext cx="4263793" cy="256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7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 Equity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0326"/>
            <a:ext cx="7372350" cy="41387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Almost 20,000 people in Nashville do not have access to a car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100,000 households only have one car </a:t>
            </a:r>
            <a:r>
              <a:rPr lang="en-US" dirty="0" smtClean="0"/>
              <a:t>available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Non-car owners are over represented in pedestrian crashes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Elderly and minority populations are over-represented in pedestrian crash victims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Only 19</a:t>
            </a:r>
            <a:r>
              <a:rPr lang="en-US" dirty="0"/>
              <a:t>% of streets </a:t>
            </a:r>
            <a:r>
              <a:rPr lang="en-US" dirty="0" smtClean="0"/>
              <a:t>have </a:t>
            </a:r>
            <a:r>
              <a:rPr lang="en-US" dirty="0"/>
              <a:t>sidewalks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781" y="1730326"/>
            <a:ext cx="3177976" cy="323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Crashes Occur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42" y="1275856"/>
            <a:ext cx="6323066" cy="4040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3008" y="5488270"/>
            <a:ext cx="3081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2014 Pedestrian and Bike Safety Study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349" y="1045558"/>
            <a:ext cx="4727055" cy="42705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0260" y="5488270"/>
            <a:ext cx="3655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Fatal Crashes 2012-2016, from TITAN by THSO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023008" y="5937385"/>
            <a:ext cx="7740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83% of Pedestrian Fatalities are on state-controlled (TDOT) roads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0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Street Priorities – </a:t>
            </a:r>
            <a:r>
              <a:rPr lang="en-US" dirty="0" smtClean="0"/>
              <a:t>Dangerous by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6" y="1486828"/>
            <a:ext cx="11959948" cy="45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9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 Priorities – The Reality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193" t="14495" r="9752" b="24277"/>
          <a:stretch/>
        </p:blipFill>
        <p:spPr>
          <a:xfrm>
            <a:off x="0" y="1169656"/>
            <a:ext cx="12161158" cy="44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BN 2017">
  <a:themeElements>
    <a:clrScheme name="WalkBikeNashville">
      <a:dk1>
        <a:srgbClr val="004F6B"/>
      </a:dk1>
      <a:lt1>
        <a:srgbClr val="FFFFFF"/>
      </a:lt1>
      <a:dk2>
        <a:srgbClr val="5B6770"/>
      </a:dk2>
      <a:lt2>
        <a:srgbClr val="FFFFFF"/>
      </a:lt2>
      <a:accent1>
        <a:srgbClr val="84BD00"/>
      </a:accent1>
      <a:accent2>
        <a:srgbClr val="004F6B"/>
      </a:accent2>
      <a:accent3>
        <a:srgbClr val="05C3DE"/>
      </a:accent3>
      <a:accent4>
        <a:srgbClr val="B8DDE1"/>
      </a:accent4>
      <a:accent5>
        <a:srgbClr val="BFDF00"/>
      </a:accent5>
      <a:accent6>
        <a:srgbClr val="FE5000"/>
      </a:accent6>
      <a:hlink>
        <a:srgbClr val="E1AE62"/>
      </a:hlink>
      <a:folHlink>
        <a:srgbClr val="05C3DE"/>
      </a:folHlink>
    </a:clrScheme>
    <a:fontScheme name="Walk Bike Nashville">
      <a:majorFont>
        <a:latin typeface="Hellix 1.3 Bold"/>
        <a:ea typeface=""/>
        <a:cs typeface=""/>
      </a:majorFont>
      <a:minorFont>
        <a:latin typeface="MarkOT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BN 2017" id="{468E4A8B-6160-4F10-8B30-E7A4E40B44E5}" vid="{7CCD3BB2-D362-415A-8FDB-BCAC46340D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289</Words>
  <Application>Microsoft Office PowerPoint</Application>
  <PresentationFormat>Widescreen</PresentationFormat>
  <Paragraphs>82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Hellix 1.3 Bold</vt:lpstr>
      <vt:lpstr>MarkOT</vt:lpstr>
      <vt:lpstr>Wingdings</vt:lpstr>
      <vt:lpstr>WBN 2017</vt:lpstr>
      <vt:lpstr>Office Theme</vt:lpstr>
      <vt:lpstr>Supportive Infrastructure: Transit and Active Transportation</vt:lpstr>
      <vt:lpstr>PowerPoint Presentation</vt:lpstr>
      <vt:lpstr>Street Priorities – The Aspiration</vt:lpstr>
      <vt:lpstr>Street Priorities – The Reality</vt:lpstr>
      <vt:lpstr>Crash Statistics</vt:lpstr>
      <vt:lpstr>Transportation Equity</vt:lpstr>
      <vt:lpstr>Where Crashes Occur</vt:lpstr>
      <vt:lpstr>Street Priorities – Dangerous by Design</vt:lpstr>
      <vt:lpstr>Street Priorities – The Reality</vt:lpstr>
      <vt:lpstr>Safe Infrastructure</vt:lpstr>
      <vt:lpstr>Transit Accessibility Frameworks</vt:lpstr>
      <vt:lpstr>Crossings</vt:lpstr>
      <vt:lpstr>Bus Stops</vt:lpstr>
      <vt:lpstr>Network Connections</vt:lpstr>
      <vt:lpstr>Initiatives</vt:lpstr>
      <vt:lpstr>City Initiatives</vt:lpstr>
      <vt:lpstr>WalknBike Strategic Plan</vt:lpstr>
      <vt:lpstr>Livable Streets Project - Nolensville</vt:lpstr>
      <vt:lpstr>Supportive Infrastructure: Transit and Active Transportation</vt:lpstr>
      <vt:lpstr>PowerPoint Presentation</vt:lpstr>
      <vt:lpstr>PowerPoint Presentation</vt:lpstr>
      <vt:lpstr>Example: Connections to Existing Transportation – 440 Greenway</vt:lpstr>
      <vt:lpstr>PowerPoint Presentation</vt:lpstr>
      <vt:lpstr>PowerPoint Presentation</vt:lpstr>
      <vt:lpstr>PowerPoint Presentation</vt:lpstr>
      <vt:lpstr>Transit for Nashville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Supportive Infrastructure: Transit and Active Transportation</dc:title>
  <dc:creator>Daniel McDonell</dc:creator>
  <cp:lastModifiedBy>Daniel McDonell</cp:lastModifiedBy>
  <cp:revision>16</cp:revision>
  <dcterms:created xsi:type="dcterms:W3CDTF">2017-09-30T01:12:47Z</dcterms:created>
  <dcterms:modified xsi:type="dcterms:W3CDTF">2017-10-03T14:42:30Z</dcterms:modified>
</cp:coreProperties>
</file>