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89" r:id="rId2"/>
    <p:sldId id="260" r:id="rId3"/>
    <p:sldId id="305" r:id="rId4"/>
    <p:sldId id="259" r:id="rId5"/>
    <p:sldId id="318" r:id="rId6"/>
    <p:sldId id="319" r:id="rId7"/>
    <p:sldId id="320" r:id="rId8"/>
    <p:sldId id="321" r:id="rId9"/>
    <p:sldId id="257" r:id="rId10"/>
    <p:sldId id="323" r:id="rId11"/>
    <p:sldId id="322" r:id="rId12"/>
    <p:sldId id="281" r:id="rId13"/>
    <p:sldId id="324" r:id="rId14"/>
    <p:sldId id="292" r:id="rId15"/>
    <p:sldId id="294" r:id="rId16"/>
    <p:sldId id="293" r:id="rId17"/>
    <p:sldId id="296" r:id="rId18"/>
    <p:sldId id="339" r:id="rId19"/>
    <p:sldId id="340" r:id="rId20"/>
    <p:sldId id="282" r:id="rId21"/>
    <p:sldId id="333" r:id="rId22"/>
    <p:sldId id="334" r:id="rId23"/>
    <p:sldId id="335" r:id="rId24"/>
    <p:sldId id="297" r:id="rId25"/>
    <p:sldId id="283" r:id="rId26"/>
    <p:sldId id="291" r:id="rId27"/>
    <p:sldId id="298" r:id="rId28"/>
    <p:sldId id="284" r:id="rId29"/>
    <p:sldId id="299" r:id="rId30"/>
    <p:sldId id="288" r:id="rId31"/>
    <p:sldId id="327" r:id="rId32"/>
    <p:sldId id="304" r:id="rId33"/>
    <p:sldId id="336" r:id="rId34"/>
    <p:sldId id="286" r:id="rId35"/>
    <p:sldId id="337" r:id="rId36"/>
    <p:sldId id="338" r:id="rId37"/>
    <p:sldId id="287" r:id="rId38"/>
    <p:sldId id="328" r:id="rId39"/>
    <p:sldId id="301" r:id="rId40"/>
    <p:sldId id="330" r:id="rId41"/>
    <p:sldId id="331" r:id="rId42"/>
    <p:sldId id="285" r:id="rId43"/>
    <p:sldId id="302" r:id="rId44"/>
    <p:sldId id="332" r:id="rId45"/>
    <p:sldId id="303" r:id="rId46"/>
    <p:sldId id="341" r:id="rId47"/>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365E"/>
    <a:srgbClr val="AD9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68028" autoAdjust="0"/>
  </p:normalViewPr>
  <p:slideViewPr>
    <p:cSldViewPr>
      <p:cViewPr>
        <p:scale>
          <a:sx n="70" d="100"/>
          <a:sy n="70" d="100"/>
        </p:scale>
        <p:origin x="-1974" y="-28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7EEA23E-EFF9-43B6-8613-736D7DCAF95C}" type="datetimeFigureOut">
              <a:rPr lang="en-US" smtClean="0"/>
              <a:t>7/27/2017</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FB03EFA-904C-4E12-B437-E067EB45405B}" type="slidenum">
              <a:rPr lang="en-US" smtClean="0"/>
              <a:t>‹#›</a:t>
            </a:fld>
            <a:endParaRPr lang="en-US"/>
          </a:p>
        </p:txBody>
      </p:sp>
    </p:spTree>
    <p:extLst>
      <p:ext uri="{BB962C8B-B14F-4D97-AF65-F5344CB8AC3E}">
        <p14:creationId xmlns:p14="http://schemas.microsoft.com/office/powerpoint/2010/main" val="2118175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Good</a:t>
            </a:r>
            <a:r>
              <a:rPr lang="en-US" baseline="0" dirty="0" smtClean="0"/>
              <a:t> morning. Thank you for that kind introduction. </a:t>
            </a:r>
          </a:p>
          <a:p>
            <a:endParaRPr lang="en-US" baseline="0" dirty="0" smtClean="0"/>
          </a:p>
          <a:p>
            <a:r>
              <a:rPr lang="en-US" i="1" baseline="0" dirty="0" smtClean="0"/>
              <a:t>Acknowledge other elected officials</a:t>
            </a:r>
          </a:p>
          <a:p>
            <a:endParaRPr lang="en-US" i="1" baseline="0" dirty="0" smtClean="0"/>
          </a:p>
          <a:p>
            <a:endParaRPr lang="en-US" i="1" baseline="0" dirty="0" smtClean="0"/>
          </a:p>
          <a:p>
            <a:r>
              <a:rPr lang="en-US" i="0" dirty="0" smtClean="0"/>
              <a:t>I’m excited to share </a:t>
            </a:r>
            <a:r>
              <a:rPr lang="en-US" i="0" dirty="0" smtClean="0"/>
              <a:t>Mayor</a:t>
            </a:r>
            <a:r>
              <a:rPr lang="en-US" i="0" baseline="0" dirty="0" smtClean="0"/>
              <a:t> </a:t>
            </a:r>
            <a:r>
              <a:rPr lang="en-US" i="0" baseline="0" smtClean="0"/>
              <a:t>Megan Barry’s </a:t>
            </a:r>
            <a:r>
              <a:rPr lang="en-US" i="0" smtClean="0"/>
              <a:t>Transportation </a:t>
            </a:r>
            <a:r>
              <a:rPr lang="en-US" i="0" dirty="0" smtClean="0"/>
              <a:t>Action Agenda for Nashville. (</a:t>
            </a:r>
            <a:r>
              <a:rPr lang="en-US" b="1" i="0" dirty="0" smtClean="0"/>
              <a:t>go to next slide</a:t>
            </a:r>
            <a:r>
              <a:rPr lang="en-US" i="0" dirty="0" smtClean="0"/>
              <a:t>) </a:t>
            </a:r>
            <a:endParaRPr lang="en-US" i="0" dirty="0"/>
          </a:p>
        </p:txBody>
      </p:sp>
      <p:sp>
        <p:nvSpPr>
          <p:cNvPr id="4" name="Slide Number Placeholder 3"/>
          <p:cNvSpPr>
            <a:spLocks noGrp="1"/>
          </p:cNvSpPr>
          <p:nvPr>
            <p:ph type="sldNum" sz="quarter" idx="10"/>
          </p:nvPr>
        </p:nvSpPr>
        <p:spPr/>
        <p:txBody>
          <a:bodyPr/>
          <a:lstStyle/>
          <a:p>
            <a:fld id="{8FB03EFA-904C-4E12-B437-E067EB45405B}" type="slidenum">
              <a:rPr lang="en-US" smtClean="0"/>
              <a:t>1</a:t>
            </a:fld>
            <a:endParaRPr lang="en-US"/>
          </a:p>
        </p:txBody>
      </p:sp>
    </p:spTree>
    <p:extLst>
      <p:ext uri="{BB962C8B-B14F-4D97-AF65-F5344CB8AC3E}">
        <p14:creationId xmlns:p14="http://schemas.microsoft.com/office/powerpoint/2010/main" val="1332156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Better Bus Service</a:t>
            </a:r>
            <a:r>
              <a:rPr lang="en-US" baseline="0" dirty="0" smtClean="0"/>
              <a:t>– We already have frequent service (meaning it comes at least every 15 minutes during peak travel times) on 5 routes: Gallatin, Nolensville, Charlotte, Murfreesboro, and West End. This year, with the extension of the Music City Circuit to TSU, we will be able to increase frequency of service on both the Jefferson Street and Bordeaux routes. </a:t>
            </a:r>
          </a:p>
          <a:p>
            <a:endParaRPr lang="en-US" baseline="0" dirty="0" smtClean="0"/>
          </a:p>
          <a:p>
            <a:r>
              <a:rPr lang="en-US" baseline="0" dirty="0" smtClean="0"/>
              <a:t>We will continue to build out our frequent transit network over the next few years until MTA’s 14 busiest routes, serving 70% of our riders, have frequent service. </a:t>
            </a:r>
          </a:p>
          <a:p>
            <a:endParaRPr lang="en-US"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10</a:t>
            </a:fld>
            <a:endParaRPr lang="en-US"/>
          </a:p>
        </p:txBody>
      </p:sp>
    </p:spTree>
    <p:extLst>
      <p:ext uri="{BB962C8B-B14F-4D97-AF65-F5344CB8AC3E}">
        <p14:creationId xmlns:p14="http://schemas.microsoft.com/office/powerpoint/2010/main" val="2134563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u="sng" dirty="0" smtClean="0">
                <a:latin typeface="Aharoni" panose="02010803020104030203" pitchFamily="2" charset="-79"/>
                <a:cs typeface="Aharoni" panose="02010803020104030203" pitchFamily="2" charset="-79"/>
              </a:rPr>
              <a:t>Upgrade the Bus Fleet</a:t>
            </a:r>
            <a:r>
              <a:rPr lang="en-US" dirty="0" smtClean="0">
                <a:latin typeface="Aharoni" panose="02010803020104030203" pitchFamily="2" charset="-79"/>
                <a:cs typeface="Aharoni" panose="02010803020104030203" pitchFamily="2" charset="-79"/>
              </a:rPr>
              <a:t>– With 31 new hybrid-electric buses in this year’s budget, more than 50% of our transit fleet will be alternative-fuel vehicles. </a:t>
            </a:r>
          </a:p>
          <a:p>
            <a:pPr marL="0" indent="0">
              <a:buFont typeface="Arial" panose="020B0604020202020204" pitchFamily="34" charset="0"/>
              <a:buNone/>
            </a:pPr>
            <a:endParaRPr lang="en-US" baseline="0" dirty="0" smtClean="0">
              <a:latin typeface="Aharoni" panose="02010803020104030203" pitchFamily="2" charset="-79"/>
              <a:cs typeface="Aharoni" panose="02010803020104030203" pitchFamily="2" charset="-79"/>
            </a:endParaRPr>
          </a:p>
          <a:p>
            <a:pPr defTabSz="931774">
              <a:defRPr/>
            </a:pPr>
            <a:r>
              <a:rPr lang="en-US" b="1" baseline="0" dirty="0" smtClean="0"/>
              <a:t>(Go to next slide)</a:t>
            </a:r>
          </a:p>
          <a:p>
            <a:pPr marL="174708" indent="-174708">
              <a:buFont typeface="Arial" panose="020B0604020202020204" pitchFamily="34" charset="0"/>
              <a:buChar char="•"/>
            </a:pPr>
            <a:endParaRPr lang="en-US" dirty="0" smtClean="0">
              <a:latin typeface="Aharoni" panose="02010803020104030203" pitchFamily="2" charset="-79"/>
              <a:cs typeface="Aharoni" panose="02010803020104030203" pitchFamily="2" charset="-79"/>
            </a:endParaRP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11</a:t>
            </a:fld>
            <a:endParaRPr lang="en-US"/>
          </a:p>
        </p:txBody>
      </p:sp>
    </p:spTree>
    <p:extLst>
      <p:ext uri="{BB962C8B-B14F-4D97-AF65-F5344CB8AC3E}">
        <p14:creationId xmlns:p14="http://schemas.microsoft.com/office/powerpoint/2010/main" val="3824475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MTA will purchase 31 40-foot</a:t>
            </a:r>
            <a:r>
              <a:rPr lang="en-US" baseline="0" dirty="0" smtClean="0"/>
              <a:t> </a:t>
            </a:r>
            <a:r>
              <a:rPr lang="en-US" dirty="0" smtClean="0"/>
              <a:t>hybrid-electric</a:t>
            </a:r>
            <a:r>
              <a:rPr lang="en-US" baseline="0" dirty="0" smtClean="0"/>
              <a:t> transit coaches this year. When these buses arrive in mid-2019, that will bring our total alternative-fuel coaches to 101 out of 176, increasing our percentage from 17% today to more than 57%. </a:t>
            </a:r>
          </a:p>
          <a:p>
            <a:endParaRPr lang="en-US"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12</a:t>
            </a:fld>
            <a:endParaRPr lang="en-US"/>
          </a:p>
        </p:txBody>
      </p:sp>
    </p:spTree>
    <p:extLst>
      <p:ext uri="{BB962C8B-B14F-4D97-AF65-F5344CB8AC3E}">
        <p14:creationId xmlns:p14="http://schemas.microsoft.com/office/powerpoint/2010/main" val="3790586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u="sng" dirty="0" smtClean="0">
                <a:latin typeface="Aharoni" panose="02010803020104030203" pitchFamily="2" charset="-79"/>
                <a:cs typeface="Aharoni" panose="02010803020104030203" pitchFamily="2" charset="-79"/>
              </a:rPr>
              <a:t>High-Capacity Corridors</a:t>
            </a:r>
            <a:r>
              <a:rPr lang="en-US" dirty="0" smtClean="0">
                <a:latin typeface="Aharoni" panose="02010803020104030203" pitchFamily="2" charset="-79"/>
                <a:cs typeface="Aharoni" panose="02010803020104030203" pitchFamily="2" charset="-79"/>
              </a:rPr>
              <a:t> – We’re developing a financing plan and development timeline, starting with design</a:t>
            </a:r>
            <a:r>
              <a:rPr lang="en-US" baseline="0" dirty="0" smtClean="0">
                <a:latin typeface="Aharoni" panose="02010803020104030203" pitchFamily="2" charset="-79"/>
                <a:cs typeface="Aharoni" panose="02010803020104030203" pitchFamily="2" charset="-79"/>
              </a:rPr>
              <a:t> and </a:t>
            </a:r>
            <a:r>
              <a:rPr lang="en-US" dirty="0" smtClean="0">
                <a:latin typeface="Aharoni" panose="02010803020104030203" pitchFamily="2" charset="-79"/>
                <a:cs typeface="Aharoni" panose="02010803020104030203" pitchFamily="2" charset="-79"/>
              </a:rPr>
              <a:t>engineering for Gallatin Pike light rail. And for all of you</a:t>
            </a:r>
            <a:r>
              <a:rPr lang="en-US" baseline="0" dirty="0" smtClean="0">
                <a:latin typeface="Aharoni" panose="02010803020104030203" pitchFamily="2" charset="-79"/>
                <a:cs typeface="Aharoni" panose="02010803020104030203" pitchFamily="2" charset="-79"/>
              </a:rPr>
              <a:t> who are Davidson County voters, I’m just letting you know now that we’ll be bringing a referendum on dedicated transit funding to the ballot in 2018. We have to have dedicated funding to do all of these things. </a:t>
            </a:r>
          </a:p>
          <a:p>
            <a:pPr marL="174708" indent="-174708">
              <a:buFont typeface="Arial" panose="020B0604020202020204" pitchFamily="34" charset="0"/>
              <a:buChar char="•"/>
            </a:pPr>
            <a:endParaRPr lang="en-US" baseline="0" dirty="0" smtClean="0">
              <a:latin typeface="Aharoni" panose="02010803020104030203" pitchFamily="2" charset="-79"/>
              <a:cs typeface="Aharoni" panose="02010803020104030203" pitchFamily="2" charset="-79"/>
            </a:endParaRPr>
          </a:p>
          <a:p>
            <a:pPr defTabSz="931774">
              <a:defRPr/>
            </a:pPr>
            <a:r>
              <a:rPr lang="en-US" b="1" baseline="0" dirty="0" smtClean="0"/>
              <a:t>(Go to next slide)</a:t>
            </a:r>
          </a:p>
          <a:p>
            <a:pPr marL="174708" indent="-174708">
              <a:buFont typeface="Arial" panose="020B0604020202020204" pitchFamily="34" charset="0"/>
              <a:buChar char="•"/>
            </a:pPr>
            <a:endParaRPr lang="en-US" dirty="0" smtClean="0">
              <a:latin typeface="Aharoni" panose="02010803020104030203" pitchFamily="2" charset="-79"/>
              <a:cs typeface="Aharoni" panose="02010803020104030203" pitchFamily="2" charset="-79"/>
            </a:endParaRP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13</a:t>
            </a:fld>
            <a:endParaRPr lang="en-US"/>
          </a:p>
        </p:txBody>
      </p:sp>
    </p:spTree>
    <p:extLst>
      <p:ext uri="{BB962C8B-B14F-4D97-AF65-F5344CB8AC3E}">
        <p14:creationId xmlns:p14="http://schemas.microsoft.com/office/powerpoint/2010/main" val="3824475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We will be a 21</a:t>
            </a:r>
            <a:r>
              <a:rPr lang="en-US" baseline="30000" dirty="0" smtClean="0"/>
              <a:t>st</a:t>
            </a:r>
            <a:r>
              <a:rPr lang="en-US" dirty="0" smtClean="0"/>
              <a:t> century transit</a:t>
            </a:r>
            <a:r>
              <a:rPr lang="en-US" baseline="0" dirty="0" smtClean="0"/>
              <a:t>-oriented city, and we are starting today. We are focusing our high-capacity corridors on:</a:t>
            </a:r>
          </a:p>
          <a:p>
            <a:pPr marL="174708" indent="-174708">
              <a:buFont typeface="Arial" panose="020B0604020202020204" pitchFamily="34" charset="0"/>
              <a:buChar char="•"/>
            </a:pPr>
            <a:r>
              <a:rPr lang="en-US" baseline="0" dirty="0" smtClean="0"/>
              <a:t>4 Light Rail Lines (Gallatin, Nolensville, Murfreesboro/Airport, and Charlotte pikes)</a:t>
            </a:r>
          </a:p>
          <a:p>
            <a:pPr marL="174708" indent="-174708">
              <a:buFont typeface="Arial" panose="020B0604020202020204" pitchFamily="34" charset="0"/>
              <a:buChar char="•"/>
            </a:pPr>
            <a:r>
              <a:rPr lang="en-US" baseline="0" dirty="0" smtClean="0"/>
              <a:t>2 Commuter Lines (the Music City Star and the Northwest Commuter Rail through North Nashville to Clarksville)</a:t>
            </a:r>
          </a:p>
          <a:p>
            <a:pPr marL="174708" indent="-174708">
              <a:buFont typeface="Arial" panose="020B0604020202020204" pitchFamily="34" charset="0"/>
              <a:buChar char="•"/>
            </a:pPr>
            <a:r>
              <a:rPr lang="en-US" baseline="0" dirty="0" smtClean="0"/>
              <a:t>and 1 center-median Bus Rapid Transit line (Dickerson Pike)</a:t>
            </a:r>
          </a:p>
          <a:p>
            <a:endParaRPr lang="en-US"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14</a:t>
            </a:fld>
            <a:endParaRPr lang="en-US"/>
          </a:p>
        </p:txBody>
      </p:sp>
    </p:spTree>
    <p:extLst>
      <p:ext uri="{BB962C8B-B14F-4D97-AF65-F5344CB8AC3E}">
        <p14:creationId xmlns:p14="http://schemas.microsoft.com/office/powerpoint/2010/main" val="449941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The light rail line on Gallatin that we’ve</a:t>
            </a:r>
            <a:r>
              <a:rPr lang="en-US" baseline="0" dirty="0" smtClean="0"/>
              <a:t> started working on will be center-running, and the first phase will be between 5 and 6-and-a-half miles. It will offer service along the corridor that is 5 to 15% faster than current options. </a:t>
            </a:r>
          </a:p>
          <a:p>
            <a:endParaRPr lang="en-US"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15</a:t>
            </a:fld>
            <a:endParaRPr lang="en-US"/>
          </a:p>
        </p:txBody>
      </p:sp>
    </p:spTree>
    <p:extLst>
      <p:ext uri="{BB962C8B-B14F-4D97-AF65-F5344CB8AC3E}">
        <p14:creationId xmlns:p14="http://schemas.microsoft.com/office/powerpoint/2010/main" val="785404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Current conditions on Gallatin Pike are not favorable to pedestrians and transit riders. </a:t>
            </a:r>
          </a:p>
          <a:p>
            <a:endParaRPr lang="en-US"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16</a:t>
            </a:fld>
            <a:endParaRPr lang="en-US"/>
          </a:p>
        </p:txBody>
      </p:sp>
    </p:spTree>
    <p:extLst>
      <p:ext uri="{BB962C8B-B14F-4D97-AF65-F5344CB8AC3E}">
        <p14:creationId xmlns:p14="http://schemas.microsoft.com/office/powerpoint/2010/main" val="4073455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We have the opportunity to retrofit</a:t>
            </a:r>
            <a:r>
              <a:rPr lang="en-US" baseline="0" dirty="0" smtClean="0"/>
              <a:t> the corridor to provide more opportunities for walking and transit. </a:t>
            </a:r>
          </a:p>
          <a:p>
            <a:endParaRPr lang="en-US"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17</a:t>
            </a:fld>
            <a:endParaRPr lang="en-US"/>
          </a:p>
        </p:txBody>
      </p:sp>
    </p:spTree>
    <p:extLst>
      <p:ext uri="{BB962C8B-B14F-4D97-AF65-F5344CB8AC3E}">
        <p14:creationId xmlns:p14="http://schemas.microsoft.com/office/powerpoint/2010/main" val="2978748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Current conditions on Gallatin are not favorable to pedestrians and transit riders. </a:t>
            </a:r>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18</a:t>
            </a:fld>
            <a:endParaRPr lang="en-US"/>
          </a:p>
        </p:txBody>
      </p:sp>
    </p:spTree>
    <p:extLst>
      <p:ext uri="{BB962C8B-B14F-4D97-AF65-F5344CB8AC3E}">
        <p14:creationId xmlns:p14="http://schemas.microsoft.com/office/powerpoint/2010/main" val="4073455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We have the opportunity to retrofit</a:t>
            </a:r>
            <a:r>
              <a:rPr lang="en-US" baseline="0" dirty="0" smtClean="0"/>
              <a:t> the corridor to provide more opportunities for walking and transit. </a:t>
            </a:r>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19</a:t>
            </a:fld>
            <a:endParaRPr lang="en-US"/>
          </a:p>
        </p:txBody>
      </p:sp>
    </p:spTree>
    <p:extLst>
      <p:ext uri="{BB962C8B-B14F-4D97-AF65-F5344CB8AC3E}">
        <p14:creationId xmlns:p14="http://schemas.microsoft.com/office/powerpoint/2010/main" val="2978748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Nashville is growing, it’s going</a:t>
            </a:r>
            <a:r>
              <a:rPr lang="en-US" baseline="0" dirty="0" smtClean="0"/>
              <a:t> to </a:t>
            </a:r>
            <a:r>
              <a:rPr lang="en-US" u="sng" baseline="0" dirty="0" smtClean="0"/>
              <a:t>keep</a:t>
            </a:r>
            <a:r>
              <a:rPr lang="en-US" baseline="0" dirty="0" smtClean="0"/>
              <a:t> growing, and we have to make sure growth does not equal gridlock. </a:t>
            </a:r>
          </a:p>
          <a:p>
            <a:endParaRPr lang="en-US" baseline="0" dirty="0" smtClean="0"/>
          </a:p>
          <a:p>
            <a:r>
              <a:rPr lang="en-US" sz="1200" kern="1200" dirty="0" smtClean="0">
                <a:solidFill>
                  <a:schemeClr val="tx1"/>
                </a:solidFill>
                <a:effectLst/>
                <a:latin typeface="+mn-lt"/>
                <a:ea typeface="+mn-ea"/>
                <a:cs typeface="+mn-cs"/>
              </a:rPr>
              <a:t>We went over 2 billion dollars in building permits for the first time in 2014, and then we nearly hit 4 billion in 2016. That’s a lot of cranes, folks. It also means a lot more activity, a lot more people living and working in our city, and a lot more people moving around. </a:t>
            </a:r>
          </a:p>
          <a:p>
            <a:endParaRPr lang="en-US" baseline="0" dirty="0" smtClean="0"/>
          </a:p>
          <a:p>
            <a:r>
              <a:rPr lang="en-US" baseline="0" dirty="0" smtClean="0"/>
              <a:t>And that means we have to have high-capacity transit to help people move around. </a:t>
            </a:r>
          </a:p>
          <a:p>
            <a:endParaRPr lang="en-US" baseline="0" dirty="0" smtClean="0"/>
          </a:p>
          <a:p>
            <a:r>
              <a:rPr lang="en-US" baseline="0" dirty="0" smtClean="0"/>
              <a:t>We </a:t>
            </a:r>
            <a:r>
              <a:rPr lang="en-US" u="sng" baseline="0" dirty="0" smtClean="0"/>
              <a:t>will</a:t>
            </a:r>
            <a:r>
              <a:rPr lang="en-US" baseline="0" dirty="0" smtClean="0"/>
              <a:t> be a 21</a:t>
            </a:r>
            <a:r>
              <a:rPr lang="en-US" baseline="30000" dirty="0" smtClean="0"/>
              <a:t>st</a:t>
            </a:r>
            <a:r>
              <a:rPr lang="en-US" baseline="0" dirty="0" smtClean="0"/>
              <a:t> century transit-oriented city. We can’t wait any longer to embrace our future. We’re not going to look back one day and say we missed our opportunity and got stuck in the past. </a:t>
            </a:r>
          </a:p>
          <a:p>
            <a:endParaRPr lang="en-US" baseline="0" dirty="0" smtClean="0"/>
          </a:p>
          <a:p>
            <a:r>
              <a:rPr lang="en-US" b="1" baseline="0" dirty="0" smtClean="0"/>
              <a:t>(Go to next slide)</a:t>
            </a:r>
            <a:endParaRPr lang="en-US" b="1" dirty="0"/>
          </a:p>
        </p:txBody>
      </p:sp>
      <p:sp>
        <p:nvSpPr>
          <p:cNvPr id="4" name="Slide Number Placeholder 3"/>
          <p:cNvSpPr>
            <a:spLocks noGrp="1"/>
          </p:cNvSpPr>
          <p:nvPr>
            <p:ph type="sldNum" sz="quarter" idx="10"/>
          </p:nvPr>
        </p:nvSpPr>
        <p:spPr/>
        <p:txBody>
          <a:bodyPr/>
          <a:lstStyle/>
          <a:p>
            <a:fld id="{8FB03EFA-904C-4E12-B437-E067EB45405B}" type="slidenum">
              <a:rPr lang="en-US" smtClean="0"/>
              <a:t>2</a:t>
            </a:fld>
            <a:endParaRPr lang="en-US"/>
          </a:p>
        </p:txBody>
      </p:sp>
    </p:spTree>
    <p:extLst>
      <p:ext uri="{BB962C8B-B14F-4D97-AF65-F5344CB8AC3E}">
        <p14:creationId xmlns:p14="http://schemas.microsoft.com/office/powerpoint/2010/main" val="4253798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Now let’s talk about Vision Zero</a:t>
            </a:r>
            <a:r>
              <a:rPr lang="en-US" baseline="0" dirty="0" smtClean="0"/>
              <a:t> for a couple of minutes. We are going to </a:t>
            </a: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continually reduce fatal crashes, and improve public safety.</a:t>
            </a:r>
          </a:p>
          <a:p>
            <a:endParaRPr lang="en-US" baseline="0" dirty="0" smtClean="0">
              <a:solidFill>
                <a:schemeClr val="tx1">
                  <a:lumMod val="75000"/>
                  <a:lumOff val="25000"/>
                </a:schemeClr>
              </a:solidFill>
              <a:latin typeface="Franklin Gothic Heavy" panose="020B0903020102020204" pitchFamily="34" charset="0"/>
              <a:cs typeface="Aharoni" panose="02010803020104030203" pitchFamily="2" charset="-79"/>
            </a:endParaRPr>
          </a:p>
          <a:p>
            <a:r>
              <a:rPr lang="en-US" baseline="0" dirty="0" smtClean="0">
                <a:solidFill>
                  <a:schemeClr val="tx1">
                    <a:lumMod val="75000"/>
                    <a:lumOff val="25000"/>
                  </a:schemeClr>
                </a:solidFill>
                <a:latin typeface="Franklin Gothic Heavy" panose="020B0903020102020204" pitchFamily="34" charset="0"/>
                <a:cs typeface="Aharoni" panose="02010803020104030203" pitchFamily="2" charset="-79"/>
              </a:rPr>
              <a:t>We must build with urgency, without taking shortcuts. </a:t>
            </a:r>
          </a:p>
          <a:p>
            <a:endParaRPr lang="en-US" baseline="0" dirty="0" smtClean="0">
              <a:solidFill>
                <a:schemeClr val="tx1">
                  <a:lumMod val="75000"/>
                  <a:lumOff val="25000"/>
                </a:schemeClr>
              </a:solidFill>
              <a:latin typeface="Franklin Gothic Heavy" panose="020B0903020102020204" pitchFamily="34" charset="0"/>
              <a:cs typeface="Aharoni" panose="02010803020104030203" pitchFamily="2" charset="-79"/>
            </a:endParaRPr>
          </a:p>
          <a:p>
            <a:r>
              <a:rPr lang="en-US" baseline="0" dirty="0" smtClean="0">
                <a:solidFill>
                  <a:schemeClr val="tx1">
                    <a:lumMod val="75000"/>
                    <a:lumOff val="25000"/>
                  </a:schemeClr>
                </a:solidFill>
                <a:latin typeface="Franklin Gothic Heavy" panose="020B0903020102020204" pitchFamily="34" charset="0"/>
                <a:cs typeface="Aharoni" panose="02010803020104030203" pitchFamily="2" charset="-79"/>
              </a:rPr>
              <a:t>We will implement projects quickly, but without compromising quality at high-crash intersections, including walkways, sidewalk extensions, protected bicycle lanes, bus lanes and walkable, enhanced bus stops. </a:t>
            </a:r>
            <a:endParaRPr lang="en-US" baseline="0" dirty="0" smtClean="0"/>
          </a:p>
          <a:p>
            <a:endParaRPr lang="en-US" baseline="0" dirty="0" smtClean="0"/>
          </a:p>
          <a:p>
            <a:endParaRPr lang="en-US"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20</a:t>
            </a:fld>
            <a:endParaRPr lang="en-US"/>
          </a:p>
        </p:txBody>
      </p:sp>
    </p:spTree>
    <p:extLst>
      <p:ext uri="{BB962C8B-B14F-4D97-AF65-F5344CB8AC3E}">
        <p14:creationId xmlns:p14="http://schemas.microsoft.com/office/powerpoint/2010/main" val="3099722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smtClean="0"/>
              <a:t>We’re going to keep addressing the most dangerous intersections. Intersection projects will include re-aligning intersections, sidewalk and curb extensions, crosswalk and traffic signal improvements. Our goal is to expand this program to address at least 10 intersections per year. </a:t>
            </a:r>
          </a:p>
          <a:p>
            <a:endParaRPr lang="en-US"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21</a:t>
            </a:fld>
            <a:endParaRPr lang="en-US"/>
          </a:p>
        </p:txBody>
      </p:sp>
    </p:spTree>
    <p:extLst>
      <p:ext uri="{BB962C8B-B14F-4D97-AF65-F5344CB8AC3E}">
        <p14:creationId xmlns:p14="http://schemas.microsoft.com/office/powerpoint/2010/main" val="3099722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smtClean="0"/>
              <a:t>We’re going to invest 30 million dollars in building sidewalks again this year, with an additional 3 million dollars dedicated exclusively to sidewalks connecting students to schools. </a:t>
            </a:r>
          </a:p>
          <a:p>
            <a:endParaRPr lang="en-US" baseline="0" dirty="0" smtClean="0"/>
          </a:p>
          <a:p>
            <a:r>
              <a:rPr lang="en-US" baseline="0" dirty="0" smtClean="0"/>
              <a:t>In addition to maintaining consistent funding levels, we will build more sidewalks through streamlined processes and regulations, and more partnerships, again without compromising quality and our commitment to Complete Streets. </a:t>
            </a:r>
          </a:p>
          <a:p>
            <a:endParaRPr lang="en-US"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22</a:t>
            </a:fld>
            <a:endParaRPr lang="en-US"/>
          </a:p>
        </p:txBody>
      </p:sp>
    </p:spTree>
    <p:extLst>
      <p:ext uri="{BB962C8B-B14F-4D97-AF65-F5344CB8AC3E}">
        <p14:creationId xmlns:p14="http://schemas.microsoft.com/office/powerpoint/2010/main" val="3099722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smtClean="0"/>
              <a:t>And we’re going to add more options to our traffic calming program, including piloting walking districts and developing safety education campaigns. </a:t>
            </a:r>
          </a:p>
          <a:p>
            <a:endParaRPr lang="en-US"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23</a:t>
            </a:fld>
            <a:endParaRPr lang="en-US"/>
          </a:p>
        </p:txBody>
      </p:sp>
    </p:spTree>
    <p:extLst>
      <p:ext uri="{BB962C8B-B14F-4D97-AF65-F5344CB8AC3E}">
        <p14:creationId xmlns:p14="http://schemas.microsoft.com/office/powerpoint/2010/main" val="3099722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Two projects we are working on this year</a:t>
            </a:r>
            <a:r>
              <a:rPr lang="en-US" baseline="0" dirty="0" smtClean="0"/>
              <a:t> – Lower Broadway and Envision Nolensville -</a:t>
            </a:r>
            <a:r>
              <a:rPr lang="en-US" dirty="0" smtClean="0"/>
              <a:t> exemplify how</a:t>
            </a:r>
            <a:r>
              <a:rPr lang="en-US" baseline="0" dirty="0" smtClean="0"/>
              <a:t> all these actions come together in one project to make a tangible difference to improving pedestrian safety.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Lower</a:t>
            </a:r>
            <a:r>
              <a:rPr lang="en-US" u="sng" baseline="0" dirty="0" smtClean="0"/>
              <a:t> Broadway </a:t>
            </a:r>
            <a:r>
              <a:rPr lang="en-US" baseline="0" dirty="0" smtClean="0"/>
              <a:t>- </a:t>
            </a:r>
            <a:r>
              <a:rPr lang="en-US" dirty="0" smtClean="0"/>
              <a:t>I know you all are familiar with this scene. Metal barriers as sidewalk extensions on Lower Broadway. </a:t>
            </a:r>
            <a:r>
              <a:rPr lang="en-US" baseline="0" dirty="0" smtClean="0"/>
              <a:t>Pedestrian counts on Broadway tell us that this street is among the busiest in the world, and we need to improve safety and provide more space for pedestrians. </a:t>
            </a:r>
          </a:p>
          <a:p>
            <a:endParaRPr lang="en-US" dirty="0" smtClean="0"/>
          </a:p>
          <a:p>
            <a:endParaRPr lang="en-US"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24</a:t>
            </a:fld>
            <a:endParaRPr lang="en-US"/>
          </a:p>
        </p:txBody>
      </p:sp>
    </p:spTree>
    <p:extLst>
      <p:ext uri="{BB962C8B-B14F-4D97-AF65-F5344CB8AC3E}">
        <p14:creationId xmlns:p14="http://schemas.microsoft.com/office/powerpoint/2010/main" val="3652627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This summer we’ll pilot a sidewalk extension on the north side of Lower</a:t>
            </a:r>
            <a:r>
              <a:rPr lang="en-US" baseline="0" dirty="0" smtClean="0"/>
              <a:t> Broadway between 3</a:t>
            </a:r>
            <a:r>
              <a:rPr lang="en-US" baseline="30000" dirty="0" smtClean="0"/>
              <a:t>rd</a:t>
            </a:r>
            <a:r>
              <a:rPr lang="en-US" baseline="0" dirty="0" smtClean="0"/>
              <a:t> Avenue and 4</a:t>
            </a:r>
            <a:r>
              <a:rPr lang="en-US" baseline="30000" dirty="0" smtClean="0"/>
              <a:t>th</a:t>
            </a:r>
            <a:r>
              <a:rPr lang="en-US" baseline="0" dirty="0" smtClean="0"/>
              <a:t> Avenue, including protective barriers and pedestrian seating. </a:t>
            </a:r>
          </a:p>
          <a:p>
            <a:endParaRPr lang="en-US" b="0" dirty="0" smtClean="0"/>
          </a:p>
          <a:p>
            <a:pPr defTabSz="931774">
              <a:defRPr/>
            </a:pPr>
            <a:r>
              <a:rPr lang="en-US" b="1" baseline="0" dirty="0" smtClean="0"/>
              <a:t>(Go to next slide)</a:t>
            </a:r>
          </a:p>
          <a:p>
            <a:endParaRPr lang="en-US" b="0" dirty="0"/>
          </a:p>
        </p:txBody>
      </p:sp>
      <p:sp>
        <p:nvSpPr>
          <p:cNvPr id="4" name="Slide Number Placeholder 3"/>
          <p:cNvSpPr>
            <a:spLocks noGrp="1"/>
          </p:cNvSpPr>
          <p:nvPr>
            <p:ph type="sldNum" sz="quarter" idx="10"/>
          </p:nvPr>
        </p:nvSpPr>
        <p:spPr/>
        <p:txBody>
          <a:bodyPr/>
          <a:lstStyle/>
          <a:p>
            <a:fld id="{8FB03EFA-904C-4E12-B437-E067EB45405B}" type="slidenum">
              <a:rPr lang="en-US" smtClean="0"/>
              <a:t>25</a:t>
            </a:fld>
            <a:endParaRPr lang="en-US"/>
          </a:p>
        </p:txBody>
      </p:sp>
    </p:spTree>
    <p:extLst>
      <p:ext uri="{BB962C8B-B14F-4D97-AF65-F5344CB8AC3E}">
        <p14:creationId xmlns:p14="http://schemas.microsoft.com/office/powerpoint/2010/main" val="3652627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Now, shifting a bit south of</a:t>
            </a:r>
            <a:r>
              <a:rPr lang="en-US" baseline="0" dirty="0" smtClean="0"/>
              <a:t> downtown</a:t>
            </a:r>
            <a:r>
              <a:rPr lang="en-US" dirty="0" smtClean="0"/>
              <a:t>, this is Nolensville Road, one of our key</a:t>
            </a:r>
            <a:r>
              <a:rPr lang="en-US" baseline="0" dirty="0" smtClean="0"/>
              <a:t> transit corridors. </a:t>
            </a:r>
          </a:p>
          <a:p>
            <a:endParaRPr lang="en-US" baseline="0" dirty="0" smtClean="0"/>
          </a:p>
          <a:p>
            <a:pPr marL="0" indent="0">
              <a:buFont typeface="Arial" panose="020B0604020202020204" pitchFamily="34" charset="0"/>
              <a:buNone/>
            </a:pPr>
            <a:r>
              <a:rPr lang="en-US" dirty="0" smtClean="0"/>
              <a:t>Metro Nashville has recently started working to retrofit Nolensville Road to improve pedestrian safety and access to transit. Nolensville is our 2</a:t>
            </a:r>
            <a:r>
              <a:rPr lang="en-US" baseline="30000" dirty="0" smtClean="0"/>
              <a:t>nd</a:t>
            </a:r>
            <a:r>
              <a:rPr lang="en-US" dirty="0" smtClean="0"/>
              <a:t>-busiest bus route,  and it’s set to get a light rail line as part of our </a:t>
            </a:r>
            <a:r>
              <a:rPr lang="en-US" dirty="0" err="1" smtClean="0"/>
              <a:t>nMotion</a:t>
            </a:r>
            <a:r>
              <a:rPr lang="en-US" dirty="0" smtClean="0"/>
              <a:t> strategic plan. </a:t>
            </a:r>
          </a:p>
          <a:p>
            <a:endParaRPr lang="en-US" dirty="0" smtClean="0"/>
          </a:p>
          <a:p>
            <a:pPr marL="0" indent="0">
              <a:buFont typeface="Arial" panose="020B0604020202020204" pitchFamily="34" charset="0"/>
              <a:buNone/>
            </a:pPr>
            <a:r>
              <a:rPr lang="en-US" dirty="0" smtClean="0"/>
              <a:t>Unfortunately, large sections of the corridor don’t have sidewalks – or in many cases have sidewalks</a:t>
            </a:r>
            <a:r>
              <a:rPr lang="en-US" baseline="0" dirty="0" smtClean="0"/>
              <a:t> blocked with utility poles -</a:t>
            </a:r>
            <a:r>
              <a:rPr lang="en-US" dirty="0" smtClean="0"/>
              <a:t> so our transit riders are often risking their lives by walking to bus stops along shoulders and </a:t>
            </a:r>
            <a:r>
              <a:rPr lang="en-US" dirty="0" err="1" smtClean="0"/>
              <a:t>stormwater</a:t>
            </a:r>
            <a:r>
              <a:rPr lang="en-US" dirty="0" smtClean="0"/>
              <a:t> ditches and then trying to cross a major roadway with high-speed traffic. </a:t>
            </a:r>
          </a:p>
          <a:p>
            <a:endParaRPr lang="en-US" baseline="0" dirty="0" smtClean="0"/>
          </a:p>
          <a:p>
            <a:pPr defTabSz="931774">
              <a:defRPr/>
            </a:pPr>
            <a:r>
              <a:rPr lang="en-US" b="1" baseline="0" dirty="0" smtClean="0"/>
              <a:t>(Go to next slide)</a:t>
            </a:r>
          </a:p>
          <a:p>
            <a:r>
              <a:rPr lang="en-US" dirty="0" smtClean="0"/>
              <a:t> </a:t>
            </a:r>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26</a:t>
            </a:fld>
            <a:endParaRPr lang="en-US"/>
          </a:p>
        </p:txBody>
      </p:sp>
    </p:spTree>
    <p:extLst>
      <p:ext uri="{BB962C8B-B14F-4D97-AF65-F5344CB8AC3E}">
        <p14:creationId xmlns:p14="http://schemas.microsoft.com/office/powerpoint/2010/main" val="1774960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A stretch </a:t>
            </a:r>
            <a:r>
              <a:rPr lang="en-US" dirty="0"/>
              <a:t>of Nolensville Road is actually being re-paved as we speak in a joint project between Metro and TDOT. </a:t>
            </a:r>
            <a:r>
              <a:rPr lang="en-US" dirty="0" smtClean="0"/>
              <a:t> The </a:t>
            </a:r>
            <a:r>
              <a:rPr lang="en-US" dirty="0"/>
              <a:t>repaving will add new crosswalks at key intersections and bike lanes along the entire corridor. </a:t>
            </a:r>
          </a:p>
          <a:p>
            <a:endParaRPr lang="en-US" dirty="0"/>
          </a:p>
          <a:p>
            <a:pPr marL="174708" indent="-174708">
              <a:buFont typeface="Arial" panose="020B0604020202020204" pitchFamily="34" charset="0"/>
              <a:buChar char="•"/>
            </a:pPr>
            <a:r>
              <a:rPr lang="en-US" dirty="0"/>
              <a:t>We are also targeting improvements at 5 key intersections that have important bus stops. Improvements include relocating bus stops closer to the intersections, providing new bus shelters and real-time digital signage, high-visibility crosswalks at all 4 legs of the intersection, and new signals for pedestrian crossings.</a:t>
            </a:r>
          </a:p>
          <a:p>
            <a:endParaRPr lang="en-US" dirty="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27</a:t>
            </a:fld>
            <a:endParaRPr lang="en-US"/>
          </a:p>
        </p:txBody>
      </p:sp>
    </p:spTree>
    <p:extLst>
      <p:ext uri="{BB962C8B-B14F-4D97-AF65-F5344CB8AC3E}">
        <p14:creationId xmlns:p14="http://schemas.microsoft.com/office/powerpoint/2010/main" val="1521140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We also have to make sure we build streets that work for walkers and bike riders. That means more sidewalks and bikeways</a:t>
            </a:r>
            <a:r>
              <a:rPr lang="en-US" baseline="0" dirty="0" smtClean="0"/>
              <a:t> – and not just any bikeways, but protected ones. </a:t>
            </a:r>
            <a:endParaRPr lang="en-US" dirty="0" smtClean="0"/>
          </a:p>
          <a:p>
            <a:endParaRPr lang="en-US"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28</a:t>
            </a:fld>
            <a:endParaRPr lang="en-US"/>
          </a:p>
        </p:txBody>
      </p:sp>
    </p:spTree>
    <p:extLst>
      <p:ext uri="{BB962C8B-B14F-4D97-AF65-F5344CB8AC3E}">
        <p14:creationId xmlns:p14="http://schemas.microsoft.com/office/powerpoint/2010/main" val="2160492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This</a:t>
            </a:r>
            <a:r>
              <a:rPr lang="en-US" baseline="0" dirty="0" smtClean="0"/>
              <a:t> protected bike lane on Davidson Street has led to a fourfold increase in bike traffic. </a:t>
            </a:r>
          </a:p>
          <a:p>
            <a:endParaRPr lang="en-US"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29</a:t>
            </a:fld>
            <a:endParaRPr lang="en-US"/>
          </a:p>
        </p:txBody>
      </p:sp>
    </p:spTree>
    <p:extLst>
      <p:ext uri="{BB962C8B-B14F-4D97-AF65-F5344CB8AC3E}">
        <p14:creationId xmlns:p14="http://schemas.microsoft.com/office/powerpoint/2010/main" val="66159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smtClean="0"/>
              <a:t>We have to make sure growth does not equal gridlock. </a:t>
            </a:r>
          </a:p>
          <a:p>
            <a:endParaRPr lang="en-US" baseline="0" dirty="0" smtClean="0"/>
          </a:p>
          <a:p>
            <a:r>
              <a:rPr lang="en-US" baseline="0" dirty="0" smtClean="0"/>
              <a:t>The MPO has predicted that if business as usual continues, our traffic will look like the photo on the right in 2040. More gridlock will impede our quality of life and hamper our continued economic progress. </a:t>
            </a:r>
          </a:p>
          <a:p>
            <a:endParaRPr lang="en-US" baseline="0" dirty="0" smtClean="0"/>
          </a:p>
          <a:p>
            <a:endParaRPr lang="en-US" baseline="0" dirty="0" smtClean="0"/>
          </a:p>
          <a:p>
            <a:r>
              <a:rPr lang="en-US" b="1" baseline="0" dirty="0" smtClean="0"/>
              <a:t>(Go to next slide)</a:t>
            </a:r>
            <a:endParaRPr lang="en-US" b="1" dirty="0"/>
          </a:p>
        </p:txBody>
      </p:sp>
      <p:sp>
        <p:nvSpPr>
          <p:cNvPr id="4" name="Slide Number Placeholder 3"/>
          <p:cNvSpPr>
            <a:spLocks noGrp="1"/>
          </p:cNvSpPr>
          <p:nvPr>
            <p:ph type="sldNum" sz="quarter" idx="10"/>
          </p:nvPr>
        </p:nvSpPr>
        <p:spPr/>
        <p:txBody>
          <a:bodyPr/>
          <a:lstStyle/>
          <a:p>
            <a:fld id="{8FB03EFA-904C-4E12-B437-E067EB45405B}" type="slidenum">
              <a:rPr lang="en-US" smtClean="0"/>
              <a:t>3</a:t>
            </a:fld>
            <a:endParaRPr lang="en-US"/>
          </a:p>
        </p:txBody>
      </p:sp>
    </p:spTree>
    <p:extLst>
      <p:ext uri="{BB962C8B-B14F-4D97-AF65-F5344CB8AC3E}">
        <p14:creationId xmlns:p14="http://schemas.microsoft.com/office/powerpoint/2010/main" val="4253798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Magnolia Avenue also is going to get a left-side</a:t>
            </a:r>
            <a:r>
              <a:rPr lang="en-US" baseline="0" dirty="0" smtClean="0"/>
              <a:t> </a:t>
            </a:r>
            <a:r>
              <a:rPr lang="en-US" dirty="0" smtClean="0"/>
              <a:t>protected bike lane this year. This is going to let bike riders, especially newer ones, feel more</a:t>
            </a:r>
            <a:r>
              <a:rPr lang="en-US" baseline="0" dirty="0" smtClean="0"/>
              <a:t> comfortable, and it’s going to reduce potential conflicts with drivers. </a:t>
            </a:r>
          </a:p>
          <a:p>
            <a:endParaRPr lang="en-US"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30</a:t>
            </a:fld>
            <a:endParaRPr lang="en-US"/>
          </a:p>
        </p:txBody>
      </p:sp>
    </p:spTree>
    <p:extLst>
      <p:ext uri="{BB962C8B-B14F-4D97-AF65-F5344CB8AC3E}">
        <p14:creationId xmlns:p14="http://schemas.microsoft.com/office/powerpoint/2010/main" val="2332211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We are also going to build more sidewalks to schools</a:t>
            </a:r>
          </a:p>
          <a:p>
            <a:endParaRPr lang="en-US"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31</a:t>
            </a:fld>
            <a:endParaRPr lang="en-US"/>
          </a:p>
        </p:txBody>
      </p:sp>
    </p:spTree>
    <p:extLst>
      <p:ext uri="{BB962C8B-B14F-4D97-AF65-F5344CB8AC3E}">
        <p14:creationId xmlns:p14="http://schemas.microsoft.com/office/powerpoint/2010/main" val="2160492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Just like this sidewalk</a:t>
            </a:r>
            <a:r>
              <a:rPr lang="en-US" baseline="0" dirty="0" smtClean="0"/>
              <a:t> project to Croft Middle School. </a:t>
            </a:r>
          </a:p>
          <a:p>
            <a:endParaRPr lang="en-US" baseline="0" dirty="0" smtClean="0"/>
          </a:p>
          <a:p>
            <a:r>
              <a:rPr lang="en-US" baseline="0" dirty="0" smtClean="0"/>
              <a:t>Everyone knows that when school is out of session, traffic seems to be much less. More student and their parents walking to school is good for our health and helps lower congestion, and help with carpooling headaches. I know every parent appreciates that. </a:t>
            </a:r>
          </a:p>
          <a:p>
            <a:endParaRPr lang="en-US"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32</a:t>
            </a:fld>
            <a:endParaRPr lang="en-US"/>
          </a:p>
        </p:txBody>
      </p:sp>
    </p:spTree>
    <p:extLst>
      <p:ext uri="{BB962C8B-B14F-4D97-AF65-F5344CB8AC3E}">
        <p14:creationId xmlns:p14="http://schemas.microsoft.com/office/powerpoint/2010/main" val="2332211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And my favorite</a:t>
            </a:r>
            <a:r>
              <a:rPr lang="en-US" baseline="0" dirty="0" smtClean="0"/>
              <a:t> topic, we are going to actively work to remove barriers to walking by better coordinating construction projects to prevent unnecessary sidewalk closures, working with utility companies to remove poles from sidewalks, and creating more tree-lined streets as they are more welcoming to foot traffic. </a:t>
            </a:r>
            <a:endParaRPr lang="en-US" dirty="0" smtClean="0"/>
          </a:p>
          <a:p>
            <a:endParaRPr lang="en-US"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33</a:t>
            </a:fld>
            <a:endParaRPr lang="en-US"/>
          </a:p>
        </p:txBody>
      </p:sp>
    </p:spTree>
    <p:extLst>
      <p:ext uri="{BB962C8B-B14F-4D97-AF65-F5344CB8AC3E}">
        <p14:creationId xmlns:p14="http://schemas.microsoft.com/office/powerpoint/2010/main" val="2160492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baseline="0" dirty="0" smtClean="0"/>
              <a:t>Connected transportation means we invest in innovations and technologies that will enhance all forms of transportation. </a:t>
            </a:r>
          </a:p>
          <a:p>
            <a:pPr defTabSz="931774">
              <a:defRPr/>
            </a:pPr>
            <a:endParaRPr lang="en-US" baseline="0" dirty="0" smtClean="0"/>
          </a:p>
          <a:p>
            <a:pPr defTabSz="931774">
              <a:defRPr/>
            </a:pPr>
            <a:r>
              <a:rPr lang="en-US" u="sng" baseline="0" dirty="0" smtClean="0"/>
              <a:t>Ensuring optimal use of our streets </a:t>
            </a:r>
            <a:r>
              <a:rPr lang="en-US" baseline="0" dirty="0" smtClean="0"/>
              <a:t>means continuing to update Nashville’s traffic signals to help smooth vehicle flow on our streets and improve safety and increase the number of traffic cameras installed at priority intersections. </a:t>
            </a:r>
          </a:p>
          <a:p>
            <a:pPr defTabSz="931774">
              <a:defRPr/>
            </a:pPr>
            <a:endParaRPr lang="en-US" baseline="0" dirty="0" smtClean="0"/>
          </a:p>
          <a:p>
            <a:pPr marL="0" marR="0" lvl="1" indent="0" algn="l" defTabSz="931774"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updated 550 of our 850 traffic signals last year. We will continue to update the remaining traffic signals, starting with the 41 intersections along Murfreesboro Pike, which also includes pedestrian improvements and transit signal priority. </a:t>
            </a:r>
          </a:p>
          <a:p>
            <a:pPr defTabSz="931774">
              <a:defRPr/>
            </a:pPr>
            <a:endParaRPr lang="en-US" baseline="0" dirty="0" smtClean="0"/>
          </a:p>
          <a:p>
            <a:endParaRPr lang="en-US"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34</a:t>
            </a:fld>
            <a:endParaRPr lang="en-US"/>
          </a:p>
        </p:txBody>
      </p:sp>
    </p:spTree>
    <p:extLst>
      <p:ext uri="{BB962C8B-B14F-4D97-AF65-F5344CB8AC3E}">
        <p14:creationId xmlns:p14="http://schemas.microsoft.com/office/powerpoint/2010/main" val="3186567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65886" lvl="1" indent="0">
              <a:buFont typeface="Arial" panose="020B0604020202020204" pitchFamily="34" charset="0"/>
              <a:buNone/>
            </a:pPr>
            <a:r>
              <a:rPr lang="en-US" u="sng" dirty="0" smtClean="0"/>
              <a:t>Ensure Optimal Use of Our Streets:</a:t>
            </a:r>
            <a:endParaRPr lang="en-US" dirty="0" smtClean="0"/>
          </a:p>
          <a:p>
            <a:pPr marL="640594" lvl="1" indent="-174708">
              <a:buFont typeface="Arial" panose="020B0604020202020204" pitchFamily="34" charset="0"/>
              <a:buChar char="•"/>
            </a:pPr>
            <a:r>
              <a:rPr lang="en-US" dirty="0" smtClean="0"/>
              <a:t>The </a:t>
            </a:r>
            <a:r>
              <a:rPr lang="en-US" dirty="0"/>
              <a:t>Murfreesboro Transit Signal Priority project will make improvements at 41 intersections along Murfreesboro Pike, from Lafayette Street to Bell Road. </a:t>
            </a:r>
          </a:p>
          <a:p>
            <a:pPr marL="640594" lvl="1" indent="-174708">
              <a:buFont typeface="Arial" panose="020B0604020202020204" pitchFamily="34" charset="0"/>
              <a:buChar char="•"/>
            </a:pPr>
            <a:endParaRPr lang="en-US" dirty="0"/>
          </a:p>
          <a:p>
            <a:pPr marL="640594" lvl="1" indent="-174708">
              <a:buFont typeface="Arial" panose="020B0604020202020204" pitchFamily="34" charset="0"/>
              <a:buChar char="•"/>
            </a:pPr>
            <a:r>
              <a:rPr lang="en-US" dirty="0"/>
              <a:t>The best part is that once this is completed, MTA buses on this corridor will receive signal priority, meaning green lights will be extended to allow the buses to remain on time or to catch up and get back on schedule. This will dramatically improve travel times and on-time performance.</a:t>
            </a:r>
          </a:p>
          <a:p>
            <a:pPr marL="640594" lvl="1" indent="-174708">
              <a:buFont typeface="Arial" panose="020B0604020202020204" pitchFamily="34" charset="0"/>
              <a:buChar char="•"/>
            </a:pPr>
            <a:endParaRPr lang="en-US" dirty="0"/>
          </a:p>
          <a:p>
            <a:pPr marL="640594" lvl="1" indent="-174708">
              <a:buFont typeface="Arial" panose="020B0604020202020204" pitchFamily="34" charset="0"/>
              <a:buChar char="•"/>
            </a:pPr>
            <a:r>
              <a:rPr lang="en-US" dirty="0"/>
              <a:t>The project also includes new traffic signal controllers, signal equipment, new fiber along the entire corridor, pedestrian improvements at 39 intersections, real-time signage at bus shelters, and queue jumps at 4 intersections.</a:t>
            </a:r>
          </a:p>
          <a:p>
            <a:pPr marL="465887" lvl="1"/>
            <a:r>
              <a:rPr lang="en-US" dirty="0"/>
              <a:t> </a:t>
            </a:r>
          </a:p>
          <a:p>
            <a:pPr marL="640594" lvl="1" indent="-174708">
              <a:buFont typeface="Arial" panose="020B0604020202020204" pitchFamily="34" charset="0"/>
              <a:buChar char="•"/>
            </a:pPr>
            <a:r>
              <a:rPr lang="en-US" dirty="0"/>
              <a:t>Construction will start in August 2017 and be completed in January 2019. </a:t>
            </a:r>
          </a:p>
          <a:p>
            <a:pPr marL="465887" lvl="1"/>
            <a:endParaRPr lang="en-US" dirty="0"/>
          </a:p>
          <a:p>
            <a:pPr marL="465887" lvl="1" defTabSz="931774">
              <a:defRPr/>
            </a:pPr>
            <a:r>
              <a:rPr lang="en-US" b="1" baseline="0" dirty="0" smtClean="0"/>
              <a:t>(Go to next slide)</a:t>
            </a:r>
          </a:p>
          <a:p>
            <a:pPr marL="465887" lvl="1"/>
            <a:endParaRPr lang="en-US" dirty="0"/>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35</a:t>
            </a:fld>
            <a:endParaRPr lang="en-US"/>
          </a:p>
        </p:txBody>
      </p:sp>
    </p:spTree>
    <p:extLst>
      <p:ext uri="{BB962C8B-B14F-4D97-AF65-F5344CB8AC3E}">
        <p14:creationId xmlns:p14="http://schemas.microsoft.com/office/powerpoint/2010/main" val="571909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40594" lvl="1" indent="-174708">
              <a:buFont typeface="Arial" panose="020B0604020202020204" pitchFamily="34" charset="0"/>
              <a:buChar char="•"/>
            </a:pPr>
            <a:r>
              <a:rPr lang="en-US" dirty="0" smtClean="0"/>
              <a:t>We’ve got to give greater priority to those who are walking, bicycling, and taking transit on Nashville’s streets, and we have to ensure that residents can complete their trips with meaningful transportation options so they can arrive at their destination safely. </a:t>
            </a:r>
          </a:p>
          <a:p>
            <a:pPr marL="465887" lvl="1"/>
            <a:endParaRPr lang="en-US" dirty="0" smtClean="0"/>
          </a:p>
          <a:p>
            <a:pPr marL="640594" lvl="1" indent="-174708">
              <a:buFont typeface="Arial" panose="020B0604020202020204" pitchFamily="34" charset="0"/>
              <a:buChar char="•"/>
            </a:pPr>
            <a:r>
              <a:rPr lang="en-US" dirty="0" smtClean="0"/>
              <a:t>Over 91,000 people commute into Nashville each day, and another 258,000 people live and work within Davidson County. People get around Nashville multiple ways, and there are options our residents may be unaware of or unfamiliar with. So, by default, we often drive alone. </a:t>
            </a:r>
          </a:p>
          <a:p>
            <a:endParaRPr lang="en-US"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36</a:t>
            </a:fld>
            <a:endParaRPr lang="en-US"/>
          </a:p>
        </p:txBody>
      </p:sp>
    </p:spTree>
    <p:extLst>
      <p:ext uri="{BB962C8B-B14F-4D97-AF65-F5344CB8AC3E}">
        <p14:creationId xmlns:p14="http://schemas.microsoft.com/office/powerpoint/2010/main" val="31865672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40594" lvl="1" indent="-174708">
              <a:buFont typeface="Arial" panose="020B0604020202020204" pitchFamily="34" charset="0"/>
              <a:buChar char="•"/>
            </a:pPr>
            <a:r>
              <a:rPr lang="en-US" dirty="0"/>
              <a:t>Metro Planning was awarded a grant by the Tennessee Department of Transportation to develop a Transportation Demand Management program called Nashville Complete Trips. </a:t>
            </a:r>
          </a:p>
          <a:p>
            <a:pPr marL="465887" lvl="1"/>
            <a:endParaRPr lang="en-US" dirty="0"/>
          </a:p>
          <a:p>
            <a:pPr marL="640594" lvl="1" indent="-174708">
              <a:buFont typeface="Arial" panose="020B0604020202020204" pitchFamily="34" charset="0"/>
              <a:buChar char="•"/>
            </a:pPr>
            <a:r>
              <a:rPr lang="en-US" dirty="0" smtClean="0"/>
              <a:t>The </a:t>
            </a:r>
            <a:r>
              <a:rPr lang="en-US" dirty="0"/>
              <a:t>Nashville Complete Trips program will promote ways to get around Nashville by connecting employers and commuters to information about transportation options, such as: </a:t>
            </a:r>
          </a:p>
          <a:p>
            <a:pPr marL="640594" lvl="1" indent="-174708">
              <a:buFont typeface="Courier New" panose="02070309020205020404" pitchFamily="49" charset="0"/>
              <a:buChar char="o"/>
            </a:pPr>
            <a:r>
              <a:rPr lang="en-US" dirty="0"/>
              <a:t>how to use the bus system, </a:t>
            </a:r>
          </a:p>
          <a:p>
            <a:pPr marL="640594" lvl="1" indent="-174708">
              <a:buFont typeface="Courier New" panose="02070309020205020404" pitchFamily="49" charset="0"/>
              <a:buChar char="o"/>
            </a:pPr>
            <a:r>
              <a:rPr lang="en-US" dirty="0"/>
              <a:t>how to bike, </a:t>
            </a:r>
          </a:p>
          <a:p>
            <a:pPr marL="640594" lvl="1" indent="-174708">
              <a:buFont typeface="Courier New" panose="02070309020205020404" pitchFamily="49" charset="0"/>
              <a:buChar char="o"/>
            </a:pPr>
            <a:r>
              <a:rPr lang="en-US" dirty="0"/>
              <a:t>the benefits of flex-scheduling and telecommuting, </a:t>
            </a:r>
          </a:p>
          <a:p>
            <a:pPr marL="640594" lvl="1" indent="-174708">
              <a:buFont typeface="Courier New" panose="02070309020205020404" pitchFamily="49" charset="0"/>
              <a:buChar char="o"/>
            </a:pPr>
            <a:r>
              <a:rPr lang="en-US" dirty="0"/>
              <a:t>where to find bike parking and shower facilities, </a:t>
            </a:r>
          </a:p>
          <a:p>
            <a:pPr marL="640594" lvl="1" indent="-174708">
              <a:buFont typeface="Courier New" panose="02070309020205020404" pitchFamily="49" charset="0"/>
              <a:buChar char="o"/>
            </a:pPr>
            <a:r>
              <a:rPr lang="en-US" dirty="0"/>
              <a:t>where to find a park-and-ride, </a:t>
            </a:r>
          </a:p>
          <a:p>
            <a:pPr marL="640594" lvl="1" indent="-174708">
              <a:buFont typeface="Courier New" panose="02070309020205020404" pitchFamily="49" charset="0"/>
              <a:buChar char="o"/>
            </a:pPr>
            <a:r>
              <a:rPr lang="en-US" dirty="0"/>
              <a:t>and more.</a:t>
            </a:r>
          </a:p>
          <a:p>
            <a:pPr marL="640594" lvl="1" indent="-174708">
              <a:buFont typeface="Courier New" panose="02070309020205020404" pitchFamily="49" charset="0"/>
              <a:buChar char="o"/>
            </a:pPr>
            <a:endParaRPr lang="en-US" dirty="0"/>
          </a:p>
          <a:p>
            <a:pPr marL="640594" lvl="1" indent="-174708">
              <a:buFont typeface="Courier New" panose="02070309020205020404" pitchFamily="49" charset="0"/>
              <a:buChar char="o"/>
            </a:pPr>
            <a:r>
              <a:rPr lang="en-US" dirty="0"/>
              <a:t>Above is an example of travel demand management that the Hill Center in Belle Meade sent out to their tenants. </a:t>
            </a:r>
          </a:p>
          <a:p>
            <a:pPr marL="465887" lvl="1"/>
            <a:endParaRPr lang="en-US" dirty="0"/>
          </a:p>
          <a:p>
            <a:pPr marL="465887" lvl="1" defTabSz="931774">
              <a:defRPr/>
            </a:pPr>
            <a:r>
              <a:rPr lang="en-US" b="1" baseline="0" dirty="0" smtClean="0"/>
              <a:t>(Go to next slide)</a:t>
            </a:r>
          </a:p>
          <a:p>
            <a:pPr marL="465887" lvl="1"/>
            <a:endParaRPr lang="en-US" dirty="0"/>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37</a:t>
            </a:fld>
            <a:endParaRPr lang="en-US"/>
          </a:p>
        </p:txBody>
      </p:sp>
    </p:spTree>
    <p:extLst>
      <p:ext uri="{BB962C8B-B14F-4D97-AF65-F5344CB8AC3E}">
        <p14:creationId xmlns:p14="http://schemas.microsoft.com/office/powerpoint/2010/main" val="85250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u="sng" baseline="0" dirty="0" smtClean="0"/>
              <a:t>Expanding innovative transportation options </a:t>
            </a:r>
            <a:r>
              <a:rPr lang="en-US" baseline="0" dirty="0" smtClean="0"/>
              <a:t>means expanding car-sharing opportunities, developing closer partnerships with transportation network companies, and piloting mobility-on-demand services. </a:t>
            </a:r>
          </a:p>
          <a:p>
            <a:endParaRPr lang="en-US"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38</a:t>
            </a:fld>
            <a:endParaRPr lang="en-US"/>
          </a:p>
        </p:txBody>
      </p:sp>
    </p:spTree>
    <p:extLst>
      <p:ext uri="{BB962C8B-B14F-4D97-AF65-F5344CB8AC3E}">
        <p14:creationId xmlns:p14="http://schemas.microsoft.com/office/powerpoint/2010/main" val="3186567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lvl="1" defTabSz="931774">
              <a:defRPr/>
            </a:pPr>
            <a:r>
              <a:rPr lang="en-US" dirty="0"/>
              <a:t>The Nashville MTA plans to launch our mobility-on-demand program later this year. This will allow MTA buses to respond to demand in a certain area or run hybrid routes that will have both scheduled stops and improvised stops for on-demand pickups and drop-offs. We expect this project to launch in October.</a:t>
            </a:r>
          </a:p>
          <a:p>
            <a:pPr marL="0" lvl="1" defTabSz="931774">
              <a:defRPr/>
            </a:pPr>
            <a:endParaRPr lang="en-US" dirty="0"/>
          </a:p>
          <a:p>
            <a:pPr marL="0" lvl="1" defTabSz="931774">
              <a:defRPr/>
            </a:pPr>
            <a:r>
              <a:rPr lang="en-US" sz="1100" b="1" dirty="0"/>
              <a:t>(Go to next slide)</a:t>
            </a:r>
          </a:p>
          <a:p>
            <a:pPr marL="0" lvl="1" defTabSz="931774">
              <a:defRPr/>
            </a:pPr>
            <a:endParaRPr lang="en-US" sz="1100" dirty="0"/>
          </a:p>
          <a:p>
            <a:pPr marL="0" lvl="1" defTabSz="931774">
              <a:defRPr/>
            </a:pPr>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39</a:t>
            </a:fld>
            <a:endParaRPr lang="en-US"/>
          </a:p>
        </p:txBody>
      </p:sp>
    </p:spTree>
    <p:extLst>
      <p:ext uri="{BB962C8B-B14F-4D97-AF65-F5344CB8AC3E}">
        <p14:creationId xmlns:p14="http://schemas.microsoft.com/office/powerpoint/2010/main" val="3871621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So what are we doing about that? Th</a:t>
            </a:r>
            <a:r>
              <a:rPr lang="en-US" baseline="0" dirty="0" smtClean="0"/>
              <a:t>is is our Transportation Action Agenda. </a:t>
            </a:r>
          </a:p>
          <a:p>
            <a:endParaRPr lang="en-US" baseline="0" dirty="0" smtClean="0"/>
          </a:p>
          <a:p>
            <a:r>
              <a:rPr lang="en-US" u="sng" baseline="0" dirty="0" smtClean="0"/>
              <a:t>Public Transit</a:t>
            </a:r>
            <a:r>
              <a:rPr lang="en-US" baseline="0" dirty="0" smtClean="0"/>
              <a:t>: We’re going to build light rail. We’re going to improve our bus system. We’re going to add to our commuter rail service. We’re going to clean our bus fleet and improve transit accessibility. </a:t>
            </a:r>
          </a:p>
          <a:p>
            <a:endParaRPr lang="en-US" baseline="0" dirty="0" smtClean="0"/>
          </a:p>
          <a:p>
            <a:pPr defTabSz="931774">
              <a:defRPr/>
            </a:pPr>
            <a:r>
              <a:rPr lang="en-US" b="1" baseline="0" dirty="0" smtClean="0"/>
              <a:t>(Go to next slide)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4</a:t>
            </a:fld>
            <a:endParaRPr lang="en-US"/>
          </a:p>
        </p:txBody>
      </p:sp>
    </p:spTree>
    <p:extLst>
      <p:ext uri="{BB962C8B-B14F-4D97-AF65-F5344CB8AC3E}">
        <p14:creationId xmlns:p14="http://schemas.microsoft.com/office/powerpoint/2010/main" val="3656587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And finally, </a:t>
            </a:r>
            <a:r>
              <a:rPr lang="en-US" u="sng" dirty="0" smtClean="0"/>
              <a:t>Getting It</a:t>
            </a:r>
            <a:r>
              <a:rPr lang="en-US" u="sng" baseline="0" dirty="0" smtClean="0"/>
              <a:t> Done. </a:t>
            </a:r>
          </a:p>
          <a:p>
            <a:endParaRPr lang="en-US" baseline="0" dirty="0" smtClean="0"/>
          </a:p>
          <a:p>
            <a:r>
              <a:rPr lang="en-US" baseline="0" dirty="0" smtClean="0"/>
              <a:t>We’re paving. We’re reorienting for more short-term projects. We’re pushing more transit-oriented development. And, just in case you didn’t hear me the first time, we’ll be going to the voters with a transit funding referendum next year.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Rally Around a Common Vision </a:t>
            </a:r>
            <a:r>
              <a:rPr lang="en-US" sz="1200" kern="1200" dirty="0" smtClean="0">
                <a:solidFill>
                  <a:schemeClr val="tx1"/>
                </a:solidFill>
                <a:effectLst/>
                <a:latin typeface="+mn-lt"/>
                <a:ea typeface="+mn-ea"/>
                <a:cs typeface="+mn-cs"/>
              </a:rPr>
              <a:t>- To support all of the goals outlined in this action agenda, I’ll establish a new Division of Transportation within Metro Public Works to expand our ability to implement and innovate—and especially to move more quickly while working hand-in-hand with citizens, neighborhoods, and businesses. </a:t>
            </a:r>
            <a:endParaRPr lang="en-US" baseline="0" dirty="0" smtClean="0"/>
          </a:p>
          <a:p>
            <a:pPr defTabSz="931774">
              <a:defRPr/>
            </a:pPr>
            <a:endParaRPr lang="en-US" b="1"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40</a:t>
            </a:fld>
            <a:endParaRPr lang="en-US"/>
          </a:p>
        </p:txBody>
      </p:sp>
    </p:spTree>
    <p:extLst>
      <p:ext uri="{BB962C8B-B14F-4D97-AF65-F5344CB8AC3E}">
        <p14:creationId xmlns:p14="http://schemas.microsoft.com/office/powerpoint/2010/main" val="1269039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2" indent="0" algn="l" defTabSz="931774" rtl="0" eaLnBrk="1" fontAlgn="auto" latinLnBrk="0" hangingPunct="1">
              <a:lnSpc>
                <a:spcPct val="100000"/>
              </a:lnSpc>
              <a:spcBef>
                <a:spcPts val="0"/>
              </a:spcBef>
              <a:spcAft>
                <a:spcPts val="0"/>
              </a:spcAft>
              <a:buClrTx/>
              <a:buSzTx/>
              <a:buFontTx/>
              <a:buNone/>
              <a:tabLst/>
              <a:defRPr/>
            </a:pPr>
            <a:r>
              <a:rPr lang="en-US" u="sng" dirty="0" smtClean="0"/>
              <a:t>Growth Doesn’t Equal Gridlock </a:t>
            </a:r>
            <a:r>
              <a:rPr lang="en-US" dirty="0" smtClean="0"/>
              <a:t>- Nashville is experiencing and will continue to experience rapid growth for decades to come. That’s why it’s so important for land-use decisions to be closely connected to transportation investments, and vice-versa. </a:t>
            </a:r>
            <a:r>
              <a:rPr lang="en-US" dirty="0" err="1" smtClean="0"/>
              <a:t>NashvilleNext</a:t>
            </a:r>
            <a:r>
              <a:rPr lang="en-US" dirty="0" smtClean="0"/>
              <a:t>, our 25-year comprehensive general plan that incorporated input from over 18,000 citizens, was an enormous step forward for accommodating additional population and jobs in a sustainable way. </a:t>
            </a:r>
          </a:p>
          <a:p>
            <a:pPr defTabSz="931774">
              <a:defRPr/>
            </a:pPr>
            <a:endParaRPr lang="en-US" b="1"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41</a:t>
            </a:fld>
            <a:endParaRPr lang="en-US"/>
          </a:p>
        </p:txBody>
      </p:sp>
    </p:spTree>
    <p:extLst>
      <p:ext uri="{BB962C8B-B14F-4D97-AF65-F5344CB8AC3E}">
        <p14:creationId xmlns:p14="http://schemas.microsoft.com/office/powerpoint/2010/main" val="1269039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lvl="2" defTabSz="931774">
              <a:defRPr/>
            </a:pPr>
            <a:r>
              <a:rPr lang="en-US" dirty="0" smtClean="0"/>
              <a:t>The </a:t>
            </a:r>
            <a:r>
              <a:rPr lang="en-US" dirty="0" err="1"/>
              <a:t>nMotion</a:t>
            </a:r>
            <a:r>
              <a:rPr lang="en-US" dirty="0"/>
              <a:t> strategic transit plan was then overlaid with the </a:t>
            </a:r>
            <a:r>
              <a:rPr lang="en-US" dirty="0" err="1"/>
              <a:t>NashvilleNext</a:t>
            </a:r>
            <a:r>
              <a:rPr lang="en-US" dirty="0"/>
              <a:t> land-use scenario to align transit investments in the urban core and along key growth corridors. While good planning is critical, we also have to have the appropriate policies and tools to ensure new growth is focused along key corridors. </a:t>
            </a:r>
          </a:p>
          <a:p>
            <a:pPr marL="0" lvl="2" defTabSz="931774">
              <a:defRPr/>
            </a:pPr>
            <a:endParaRPr lang="en-US" dirty="0"/>
          </a:p>
          <a:p>
            <a:pPr marL="0" lvl="2" defTabSz="931774">
              <a:defRPr/>
            </a:pPr>
            <a:r>
              <a:rPr lang="en-US" dirty="0"/>
              <a:t>This will help to ensure that our unique neighborhoods retain their character; that growth doesn’t equal traffic gridlock; and that residents along these corridors will have multiple options for getting around without having to own a car. With the passage of state legislation this year, Metro has new tools to encourage transit-oriented development.</a:t>
            </a:r>
          </a:p>
          <a:p>
            <a:pPr marL="0" lvl="2" defTabSz="931774">
              <a:defRPr/>
            </a:pPr>
            <a:endParaRPr lang="en-US" dirty="0"/>
          </a:p>
          <a:p>
            <a:pPr marL="0" lvl="2" defTabSz="931774">
              <a:defRPr/>
            </a:pPr>
            <a:r>
              <a:rPr lang="en-US" b="1" baseline="0" dirty="0" smtClean="0"/>
              <a:t>(Go to next slide)</a:t>
            </a:r>
          </a:p>
          <a:p>
            <a:pPr marL="0" lvl="2"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42</a:t>
            </a:fld>
            <a:endParaRPr lang="en-US"/>
          </a:p>
        </p:txBody>
      </p:sp>
    </p:spTree>
    <p:extLst>
      <p:ext uri="{BB962C8B-B14F-4D97-AF65-F5344CB8AC3E}">
        <p14:creationId xmlns:p14="http://schemas.microsoft.com/office/powerpoint/2010/main" val="1663440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u="sng" baseline="0" dirty="0" smtClean="0"/>
              <a:t>Deliver Outstanding Roadways </a:t>
            </a:r>
            <a:r>
              <a:rPr lang="en-US" baseline="0" dirty="0" smtClean="0"/>
              <a:t>- This year we are dedicating $35M for paving to increase the percentage of our roads in good condition to 70%, up from 66% last year. </a:t>
            </a:r>
          </a:p>
          <a:p>
            <a:endParaRPr lang="en-US"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43</a:t>
            </a:fld>
            <a:endParaRPr lang="en-US"/>
          </a:p>
        </p:txBody>
      </p:sp>
    </p:spTree>
    <p:extLst>
      <p:ext uri="{BB962C8B-B14F-4D97-AF65-F5344CB8AC3E}">
        <p14:creationId xmlns:p14="http://schemas.microsoft.com/office/powerpoint/2010/main" val="1269039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931774" lvl="2"/>
            <a:r>
              <a:rPr lang="en-US" u="sng" dirty="0" smtClean="0"/>
              <a:t>Passing a Transit Funding</a:t>
            </a:r>
            <a:r>
              <a:rPr lang="en-US" u="sng" baseline="0" dirty="0" smtClean="0"/>
              <a:t> Referendum </a:t>
            </a:r>
            <a:r>
              <a:rPr lang="en-US" baseline="0" dirty="0" smtClean="0"/>
              <a:t>- </a:t>
            </a:r>
            <a:endParaRPr lang="en-US" dirty="0" smtClean="0"/>
          </a:p>
          <a:p>
            <a:pPr marL="931774" lvl="2"/>
            <a:r>
              <a:rPr lang="en-US" dirty="0" smtClean="0"/>
              <a:t>Last month the Tennessee General Assembly also passed the IMPROVE Act, which will fund bridge and highway maintenance statewide, including Nashville’s I-440. Nashville drivers, you and your tires can go ahead and clap for that one!</a:t>
            </a:r>
          </a:p>
          <a:p>
            <a:pPr marL="931774" lvl="2"/>
            <a:endParaRPr lang="en-US" dirty="0" smtClean="0"/>
          </a:p>
          <a:p>
            <a:pPr marL="931774" lvl="2"/>
            <a:r>
              <a:rPr lang="en-US" dirty="0" smtClean="0"/>
              <a:t>Most importantly, the IMPROVE Act gives voters in Tennessee’s urban areas the chance to vote for creating dedicated revenue to fund transit investments. </a:t>
            </a:r>
          </a:p>
          <a:p>
            <a:pPr defTabSz="931774">
              <a:defRPr/>
            </a:pPr>
            <a:endParaRPr lang="en-US" b="1" baseline="0" dirty="0" smtClean="0"/>
          </a:p>
          <a:p>
            <a:pPr defTabSz="931774">
              <a:defRPr/>
            </a:pPr>
            <a:r>
              <a:rPr lang="en-US" b="1" baseline="0" dirty="0" smtClean="0"/>
              <a:t>(Go to next slide)</a:t>
            </a: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44</a:t>
            </a:fld>
            <a:endParaRPr lang="en-US"/>
          </a:p>
        </p:txBody>
      </p:sp>
    </p:spTree>
    <p:extLst>
      <p:ext uri="{BB962C8B-B14F-4D97-AF65-F5344CB8AC3E}">
        <p14:creationId xmlns:p14="http://schemas.microsoft.com/office/powerpoint/2010/main" val="12690391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931774" lvl="2"/>
            <a:r>
              <a:rPr lang="en-US" dirty="0" smtClean="0"/>
              <a:t>This </a:t>
            </a:r>
            <a:r>
              <a:rPr lang="en-US" dirty="0"/>
              <a:t>Action Plan lays the groundwork for Nashville’s near-term transportation improvements. But to build out our full transit vision, we’ll need much bigger levels of investment. Attempting to fund transit capital and operations through our normal Metro budgeting process and revenues is limiting our capacity to grow with intention. Only dedicated local revenues will sustain a long-term investment in a comprehensive transit system. </a:t>
            </a:r>
          </a:p>
          <a:p>
            <a:pPr marL="931774" lvl="2"/>
            <a:endParaRPr lang="en-US" dirty="0" smtClean="0"/>
          </a:p>
          <a:p>
            <a:pPr marL="931774" lvl="2"/>
            <a:r>
              <a:rPr lang="en-US" dirty="0" smtClean="0"/>
              <a:t>National research shows that transit funding referendums are successful 71% of</a:t>
            </a:r>
            <a:r>
              <a:rPr lang="en-US" baseline="0" dirty="0" smtClean="0"/>
              <a:t> the time. We hope that trend continues here in Nashville. </a:t>
            </a:r>
            <a:endParaRPr lang="en-US" dirty="0" smtClean="0"/>
          </a:p>
          <a:p>
            <a:pPr marL="931774" lvl="2"/>
            <a:endParaRPr lang="en-US" dirty="0"/>
          </a:p>
          <a:p>
            <a:pPr marL="931774" lvl="2"/>
            <a:r>
              <a:rPr lang="en-US" dirty="0"/>
              <a:t>I know our voters are going to be ready, because we’ve always been ready when the time came to make big decisions about Nashville’s growth. We’ve always been ready to embrace our future, and we will be again. </a:t>
            </a:r>
          </a:p>
          <a:p>
            <a:pPr marL="931774" lvl="2"/>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45</a:t>
            </a:fld>
            <a:endParaRPr lang="en-US"/>
          </a:p>
        </p:txBody>
      </p:sp>
    </p:spTree>
    <p:extLst>
      <p:ext uri="{BB962C8B-B14F-4D97-AF65-F5344CB8AC3E}">
        <p14:creationId xmlns:p14="http://schemas.microsoft.com/office/powerpoint/2010/main" val="4231467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46</a:t>
            </a:fld>
            <a:endParaRPr lang="en-US"/>
          </a:p>
        </p:txBody>
      </p:sp>
    </p:spTree>
    <p:extLst>
      <p:ext uri="{BB962C8B-B14F-4D97-AF65-F5344CB8AC3E}">
        <p14:creationId xmlns:p14="http://schemas.microsoft.com/office/powerpoint/2010/main" val="1250782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u="sng" baseline="0" dirty="0" smtClean="0"/>
              <a:t>Vision Zero</a:t>
            </a:r>
            <a:r>
              <a:rPr lang="en-US" baseline="0" dirty="0" smtClean="0"/>
              <a:t>: Our streets can be safer, and they </a:t>
            </a:r>
            <a:r>
              <a:rPr lang="en-US" u="sng" baseline="0" dirty="0" smtClean="0"/>
              <a:t>will</a:t>
            </a:r>
            <a:r>
              <a:rPr lang="en-US" baseline="0" dirty="0" smtClean="0"/>
              <a:t> be safer. No traffic fatality is acceptable. </a:t>
            </a:r>
          </a:p>
          <a:p>
            <a:endParaRPr lang="en-US" baseline="0" dirty="0" smtClean="0"/>
          </a:p>
          <a:p>
            <a:pPr defTabSz="931774">
              <a:defRPr/>
            </a:pPr>
            <a:r>
              <a:rPr lang="en-US" b="1" baseline="0" dirty="0" smtClean="0"/>
              <a:t>(Go to next slide)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5</a:t>
            </a:fld>
            <a:endParaRPr lang="en-US"/>
          </a:p>
        </p:txBody>
      </p:sp>
    </p:spTree>
    <p:extLst>
      <p:ext uri="{BB962C8B-B14F-4D97-AF65-F5344CB8AC3E}">
        <p14:creationId xmlns:p14="http://schemas.microsoft.com/office/powerpoint/2010/main" val="3656587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u="sng" baseline="0" dirty="0" smtClean="0"/>
              <a:t>Streets for People</a:t>
            </a:r>
            <a:r>
              <a:rPr lang="en-US" baseline="0" dirty="0" smtClean="0"/>
              <a:t>: We’re going to create walkable, bike-friendly streets that support healthy options for short trips. </a:t>
            </a:r>
          </a:p>
          <a:p>
            <a:endParaRPr lang="en-US" baseline="0" dirty="0" smtClean="0"/>
          </a:p>
          <a:p>
            <a:pPr defTabSz="931774">
              <a:defRPr/>
            </a:pPr>
            <a:r>
              <a:rPr lang="en-US" b="1" baseline="0" dirty="0" smtClean="0"/>
              <a:t>(Go to next slide)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6</a:t>
            </a:fld>
            <a:endParaRPr lang="en-US"/>
          </a:p>
        </p:txBody>
      </p:sp>
    </p:spTree>
    <p:extLst>
      <p:ext uri="{BB962C8B-B14F-4D97-AF65-F5344CB8AC3E}">
        <p14:creationId xmlns:p14="http://schemas.microsoft.com/office/powerpoint/2010/main" val="3656587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u="sng" baseline="0" dirty="0" smtClean="0"/>
              <a:t>Connected Transportation</a:t>
            </a:r>
            <a:r>
              <a:rPr lang="en-US" baseline="0" dirty="0" smtClean="0"/>
              <a:t>: We’re going to invest in innovations and technologies that will enhance all forms of transportation. </a:t>
            </a:r>
          </a:p>
          <a:p>
            <a:endParaRPr lang="en-US" baseline="0" dirty="0" smtClean="0"/>
          </a:p>
          <a:p>
            <a:pPr defTabSz="931774">
              <a:defRPr/>
            </a:pPr>
            <a:r>
              <a:rPr lang="en-US" b="1" baseline="0" dirty="0" smtClean="0"/>
              <a:t>(Go to next slide)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7</a:t>
            </a:fld>
            <a:endParaRPr lang="en-US"/>
          </a:p>
        </p:txBody>
      </p:sp>
    </p:spTree>
    <p:extLst>
      <p:ext uri="{BB962C8B-B14F-4D97-AF65-F5344CB8AC3E}">
        <p14:creationId xmlns:p14="http://schemas.microsoft.com/office/powerpoint/2010/main" val="3656587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u="none" baseline="0" dirty="0" smtClean="0"/>
              <a:t>And </a:t>
            </a:r>
            <a:r>
              <a:rPr lang="en-US" u="sng" baseline="0" dirty="0" smtClean="0"/>
              <a:t>Getting It Done</a:t>
            </a:r>
            <a:r>
              <a:rPr lang="en-US" baseline="0" dirty="0" smtClean="0"/>
              <a:t>: We can’t always wait for time-intensive capital projects to happen. We also have to make improvements today, and we have to reorient Metro departments to deliver better transportation both today and over the long term. </a:t>
            </a:r>
          </a:p>
          <a:p>
            <a:endParaRPr lang="en-US" baseline="0" dirty="0" smtClean="0"/>
          </a:p>
          <a:p>
            <a:pPr defTabSz="931774">
              <a:defRPr/>
            </a:pPr>
            <a:r>
              <a:rPr lang="en-US" b="1" baseline="0" dirty="0" smtClean="0"/>
              <a:t>(Go to next slide)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8</a:t>
            </a:fld>
            <a:endParaRPr lang="en-US"/>
          </a:p>
        </p:txBody>
      </p:sp>
    </p:spTree>
    <p:extLst>
      <p:ext uri="{BB962C8B-B14F-4D97-AF65-F5344CB8AC3E}">
        <p14:creationId xmlns:p14="http://schemas.microsoft.com/office/powerpoint/2010/main" val="3656587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latin typeface="Aharoni" panose="02010803020104030203" pitchFamily="2" charset="-79"/>
                <a:cs typeface="Aharoni" panose="02010803020104030203" pitchFamily="2" charset="-79"/>
              </a:rPr>
              <a:t>So let’s talk about </a:t>
            </a:r>
            <a:r>
              <a:rPr lang="en-US" u="sng" dirty="0" smtClean="0">
                <a:latin typeface="Aharoni" panose="02010803020104030203" pitchFamily="2" charset="-79"/>
                <a:cs typeface="Aharoni" panose="02010803020104030203" pitchFamily="2" charset="-79"/>
              </a:rPr>
              <a:t>public transit</a:t>
            </a:r>
            <a:r>
              <a:rPr lang="en-US" dirty="0" smtClean="0">
                <a:latin typeface="Aharoni" panose="02010803020104030203" pitchFamily="2" charset="-79"/>
                <a:cs typeface="Aharoni" panose="02010803020104030203" pitchFamily="2" charset="-79"/>
              </a:rPr>
              <a:t>: </a:t>
            </a:r>
          </a:p>
          <a:p>
            <a:endParaRPr lang="en-US" dirty="0" smtClean="0">
              <a:latin typeface="Aharoni" panose="02010803020104030203" pitchFamily="2" charset="-79"/>
              <a:cs typeface="Aharoni" panose="02010803020104030203" pitchFamily="2" charset="-79"/>
            </a:endParaRPr>
          </a:p>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dirty="0" smtClean="0">
                <a:latin typeface="Aharoni" panose="02010803020104030203" pitchFamily="2" charset="-79"/>
                <a:cs typeface="Aharoni" panose="02010803020104030203" pitchFamily="2" charset="-79"/>
              </a:rPr>
              <a:t>Better Bus Service</a:t>
            </a:r>
            <a:r>
              <a:rPr lang="en-US" dirty="0" smtClean="0">
                <a:latin typeface="Aharoni" panose="02010803020104030203" pitchFamily="2" charset="-79"/>
                <a:cs typeface="Aharoni" panose="02010803020104030203" pitchFamily="2" charset="-79"/>
              </a:rPr>
              <a:t>– We’re increasing frequency of service on 2 to 3 routes per year, starting with Bordeaux and Jefferson Street (extending the Music City Circuit)</a:t>
            </a:r>
          </a:p>
          <a:p>
            <a:pPr defTabSz="931774">
              <a:defRPr/>
            </a:pPr>
            <a:endParaRPr lang="en-US" b="1" baseline="0" dirty="0" smtClean="0"/>
          </a:p>
          <a:p>
            <a:pPr defTabSz="931774">
              <a:defRPr/>
            </a:pPr>
            <a:r>
              <a:rPr lang="en-US" b="1" baseline="0" dirty="0" smtClean="0"/>
              <a:t>(Go to next slide)</a:t>
            </a:r>
          </a:p>
          <a:p>
            <a:pPr marL="174708" indent="-174708">
              <a:buFont typeface="Arial" panose="020B0604020202020204" pitchFamily="34" charset="0"/>
              <a:buChar char="•"/>
            </a:pPr>
            <a:endParaRPr lang="en-US" dirty="0" smtClean="0">
              <a:latin typeface="Aharoni" panose="02010803020104030203" pitchFamily="2" charset="-79"/>
              <a:cs typeface="Aharoni" panose="02010803020104030203" pitchFamily="2" charset="-79"/>
            </a:endParaRPr>
          </a:p>
          <a:p>
            <a:endParaRPr lang="en-US" dirty="0"/>
          </a:p>
        </p:txBody>
      </p:sp>
      <p:sp>
        <p:nvSpPr>
          <p:cNvPr id="4" name="Slide Number Placeholder 3"/>
          <p:cNvSpPr>
            <a:spLocks noGrp="1"/>
          </p:cNvSpPr>
          <p:nvPr>
            <p:ph type="sldNum" sz="quarter" idx="10"/>
          </p:nvPr>
        </p:nvSpPr>
        <p:spPr/>
        <p:txBody>
          <a:bodyPr/>
          <a:lstStyle/>
          <a:p>
            <a:fld id="{8FB03EFA-904C-4E12-B437-E067EB45405B}" type="slidenum">
              <a:rPr lang="en-US" smtClean="0"/>
              <a:t>9</a:t>
            </a:fld>
            <a:endParaRPr lang="en-US"/>
          </a:p>
        </p:txBody>
      </p:sp>
    </p:spTree>
    <p:extLst>
      <p:ext uri="{BB962C8B-B14F-4D97-AF65-F5344CB8AC3E}">
        <p14:creationId xmlns:p14="http://schemas.microsoft.com/office/powerpoint/2010/main" val="3824475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CF8A43-287D-4BF2-AC68-EC3C0CE985ED}"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38E4F-4626-4891-AF35-2E922BA1E838}" type="slidenum">
              <a:rPr lang="en-US" smtClean="0"/>
              <a:t>‹#›</a:t>
            </a:fld>
            <a:endParaRPr lang="en-US"/>
          </a:p>
        </p:txBody>
      </p:sp>
    </p:spTree>
    <p:extLst>
      <p:ext uri="{BB962C8B-B14F-4D97-AF65-F5344CB8AC3E}">
        <p14:creationId xmlns:p14="http://schemas.microsoft.com/office/powerpoint/2010/main" val="3249210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CF8A43-287D-4BF2-AC68-EC3C0CE985ED}"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38E4F-4626-4891-AF35-2E922BA1E838}" type="slidenum">
              <a:rPr lang="en-US" smtClean="0"/>
              <a:t>‹#›</a:t>
            </a:fld>
            <a:endParaRPr lang="en-US"/>
          </a:p>
        </p:txBody>
      </p:sp>
    </p:spTree>
    <p:extLst>
      <p:ext uri="{BB962C8B-B14F-4D97-AF65-F5344CB8AC3E}">
        <p14:creationId xmlns:p14="http://schemas.microsoft.com/office/powerpoint/2010/main" val="200442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CF8A43-287D-4BF2-AC68-EC3C0CE985ED}"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38E4F-4626-4891-AF35-2E922BA1E838}" type="slidenum">
              <a:rPr lang="en-US" smtClean="0"/>
              <a:t>‹#›</a:t>
            </a:fld>
            <a:endParaRPr lang="en-US"/>
          </a:p>
        </p:txBody>
      </p:sp>
    </p:spTree>
    <p:extLst>
      <p:ext uri="{BB962C8B-B14F-4D97-AF65-F5344CB8AC3E}">
        <p14:creationId xmlns:p14="http://schemas.microsoft.com/office/powerpoint/2010/main" val="2784860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CF8A43-287D-4BF2-AC68-EC3C0CE985ED}"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38E4F-4626-4891-AF35-2E922BA1E838}" type="slidenum">
              <a:rPr lang="en-US" smtClean="0"/>
              <a:t>‹#›</a:t>
            </a:fld>
            <a:endParaRPr lang="en-US"/>
          </a:p>
        </p:txBody>
      </p:sp>
      <p:sp>
        <p:nvSpPr>
          <p:cNvPr id="7" name="TextBox 6"/>
          <p:cNvSpPr txBox="1"/>
          <p:nvPr userDrawn="1"/>
        </p:nvSpPr>
        <p:spPr>
          <a:xfrm>
            <a:off x="4800600" y="4686302"/>
            <a:ext cx="4114800" cy="461665"/>
          </a:xfrm>
          <a:prstGeom prst="rect">
            <a:avLst/>
          </a:prstGeom>
          <a:noFill/>
        </p:spPr>
        <p:txBody>
          <a:bodyPr wrap="square" rtlCol="0">
            <a:spAutoFit/>
          </a:bodyPr>
          <a:lstStyle/>
          <a:p>
            <a:pPr algn="r"/>
            <a:r>
              <a:rPr lang="en-US" sz="3600" b="1" spc="300" baseline="30000" dirty="0">
                <a:solidFill>
                  <a:srgbClr val="AD9030"/>
                </a:solidFill>
                <a:latin typeface="Aharoni" panose="02010803020104030203" pitchFamily="2" charset="-79"/>
                <a:cs typeface="Aharoni" panose="02010803020104030203" pitchFamily="2" charset="-79"/>
              </a:rPr>
              <a:t>WE MOVE </a:t>
            </a:r>
            <a:r>
              <a:rPr lang="en-US" sz="3600" b="1" spc="300" baseline="30000" dirty="0" smtClean="0">
                <a:solidFill>
                  <a:srgbClr val="AD9030"/>
                </a:solidFill>
                <a:latin typeface="Aharoni" panose="02010803020104030203" pitchFamily="2" charset="-79"/>
                <a:cs typeface="Aharoni" panose="02010803020104030203" pitchFamily="2" charset="-79"/>
              </a:rPr>
              <a:t>NASHVILLE</a:t>
            </a:r>
            <a:endParaRPr lang="en-US" sz="3600" b="1" spc="300" baseline="30000" dirty="0">
              <a:solidFill>
                <a:srgbClr val="AD903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7230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7"/>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CF8A43-287D-4BF2-AC68-EC3C0CE985ED}"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38E4F-4626-4891-AF35-2E922BA1E838}" type="slidenum">
              <a:rPr lang="en-US" smtClean="0"/>
              <a:t>‹#›</a:t>
            </a:fld>
            <a:endParaRPr lang="en-US"/>
          </a:p>
        </p:txBody>
      </p:sp>
    </p:spTree>
    <p:extLst>
      <p:ext uri="{BB962C8B-B14F-4D97-AF65-F5344CB8AC3E}">
        <p14:creationId xmlns:p14="http://schemas.microsoft.com/office/powerpoint/2010/main" val="1832318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CF8A43-287D-4BF2-AC68-EC3C0CE985ED}"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38E4F-4626-4891-AF35-2E922BA1E838}" type="slidenum">
              <a:rPr lang="en-US" smtClean="0"/>
              <a:t>‹#›</a:t>
            </a:fld>
            <a:endParaRPr lang="en-US"/>
          </a:p>
        </p:txBody>
      </p:sp>
    </p:spTree>
    <p:extLst>
      <p:ext uri="{BB962C8B-B14F-4D97-AF65-F5344CB8AC3E}">
        <p14:creationId xmlns:p14="http://schemas.microsoft.com/office/powerpoint/2010/main" val="2593280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CF8A43-287D-4BF2-AC68-EC3C0CE985ED}" type="datetimeFigureOut">
              <a:rPr lang="en-US" smtClean="0"/>
              <a:t>7/27/2017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E38E4F-4626-4891-AF35-2E922BA1E838}" type="slidenum">
              <a:rPr lang="en-US" smtClean="0"/>
              <a:t>‹#›</a:t>
            </a:fld>
            <a:endParaRPr lang="en-US"/>
          </a:p>
        </p:txBody>
      </p:sp>
    </p:spTree>
    <p:extLst>
      <p:ext uri="{BB962C8B-B14F-4D97-AF65-F5344CB8AC3E}">
        <p14:creationId xmlns:p14="http://schemas.microsoft.com/office/powerpoint/2010/main" val="61274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CF8A43-287D-4BF2-AC68-EC3C0CE985ED}" type="datetimeFigureOut">
              <a:rPr lang="en-US" smtClean="0"/>
              <a:t>7/27/2017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E38E4F-4626-4891-AF35-2E922BA1E838}" type="slidenum">
              <a:rPr lang="en-US" smtClean="0"/>
              <a:t>‹#›</a:t>
            </a:fld>
            <a:endParaRPr lang="en-US"/>
          </a:p>
        </p:txBody>
      </p:sp>
    </p:spTree>
    <p:extLst>
      <p:ext uri="{BB962C8B-B14F-4D97-AF65-F5344CB8AC3E}">
        <p14:creationId xmlns:p14="http://schemas.microsoft.com/office/powerpoint/2010/main" val="385580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F8A43-287D-4BF2-AC68-EC3C0CE985ED}" type="datetimeFigureOut">
              <a:rPr lang="en-US" smtClean="0"/>
              <a:t>7/27/2017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E38E4F-4626-4891-AF35-2E922BA1E838}" type="slidenum">
              <a:rPr lang="en-US" smtClean="0"/>
              <a:t>‹#›</a:t>
            </a:fld>
            <a:endParaRPr lang="en-US"/>
          </a:p>
        </p:txBody>
      </p:sp>
    </p:spTree>
    <p:extLst>
      <p:ext uri="{BB962C8B-B14F-4D97-AF65-F5344CB8AC3E}">
        <p14:creationId xmlns:p14="http://schemas.microsoft.com/office/powerpoint/2010/main" val="121412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04790"/>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CF8A43-287D-4BF2-AC68-EC3C0CE985ED}"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38E4F-4626-4891-AF35-2E922BA1E838}" type="slidenum">
              <a:rPr lang="en-US" smtClean="0"/>
              <a:t>‹#›</a:t>
            </a:fld>
            <a:endParaRPr lang="en-US"/>
          </a:p>
        </p:txBody>
      </p:sp>
    </p:spTree>
    <p:extLst>
      <p:ext uri="{BB962C8B-B14F-4D97-AF65-F5344CB8AC3E}">
        <p14:creationId xmlns:p14="http://schemas.microsoft.com/office/powerpoint/2010/main" val="70446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CF8A43-287D-4BF2-AC68-EC3C0CE985ED}"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38E4F-4626-4891-AF35-2E922BA1E838}" type="slidenum">
              <a:rPr lang="en-US" smtClean="0"/>
              <a:t>‹#›</a:t>
            </a:fld>
            <a:endParaRPr lang="en-US"/>
          </a:p>
        </p:txBody>
      </p:sp>
    </p:spTree>
    <p:extLst>
      <p:ext uri="{BB962C8B-B14F-4D97-AF65-F5344CB8AC3E}">
        <p14:creationId xmlns:p14="http://schemas.microsoft.com/office/powerpoint/2010/main" val="198413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4CF8A43-287D-4BF2-AC68-EC3C0CE985ED}" type="datetimeFigureOut">
              <a:rPr lang="en-US" smtClean="0"/>
              <a:t>7/27/2017</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9E38E4F-4626-4891-AF35-2E922BA1E838}" type="slidenum">
              <a:rPr lang="en-US" smtClean="0"/>
              <a:t>‹#›</a:t>
            </a:fld>
            <a:endParaRPr lang="en-US"/>
          </a:p>
        </p:txBody>
      </p:sp>
    </p:spTree>
    <p:extLst>
      <p:ext uri="{BB962C8B-B14F-4D97-AF65-F5344CB8AC3E}">
        <p14:creationId xmlns:p14="http://schemas.microsoft.com/office/powerpoint/2010/main" val="757172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descr="C:\Users\smccullough\Desktop\Nashville_New Folder\Links\EA9B47-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545"/>
          <a:stretch/>
        </p:blipFill>
        <p:spPr bwMode="auto">
          <a:xfrm>
            <a:off x="-142119" y="-27295"/>
            <a:ext cx="9364091" cy="53149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124532"/>
            <a:ext cx="5257800" cy="1200329"/>
          </a:xfrm>
          <a:prstGeom prst="rect">
            <a:avLst/>
          </a:prstGeom>
          <a:solidFill>
            <a:schemeClr val="tx2"/>
          </a:solidFill>
        </p:spPr>
        <p:txBody>
          <a:bodyPr wrap="square" rtlCol="0">
            <a:spAutoFit/>
          </a:bodyPr>
          <a:lstStyle/>
          <a:p>
            <a:pPr algn="ctr"/>
            <a:r>
              <a:rPr lang="en-US" sz="7200" spc="1200" dirty="0" smtClean="0">
                <a:solidFill>
                  <a:schemeClr val="bg1"/>
                </a:solidFill>
                <a:latin typeface="Aharoni" panose="02010803020104030203" pitchFamily="2" charset="-79"/>
                <a:cs typeface="Aharoni" panose="02010803020104030203" pitchFamily="2" charset="-79"/>
              </a:rPr>
              <a:t>MOVING </a:t>
            </a:r>
            <a:endParaRPr lang="en-US" sz="7200" spc="1200" dirty="0">
              <a:solidFill>
                <a:schemeClr val="bg1"/>
              </a:solidFill>
              <a:latin typeface="Aharoni" panose="02010803020104030203" pitchFamily="2" charset="-79"/>
              <a:cs typeface="Aharoni" panose="02010803020104030203" pitchFamily="2" charset="-79"/>
            </a:endParaRPr>
          </a:p>
        </p:txBody>
      </p:sp>
      <p:sp>
        <p:nvSpPr>
          <p:cNvPr id="6" name="TextBox 5"/>
          <p:cNvSpPr txBox="1"/>
          <p:nvPr/>
        </p:nvSpPr>
        <p:spPr>
          <a:xfrm>
            <a:off x="381000" y="2697337"/>
            <a:ext cx="4158926" cy="1200329"/>
          </a:xfrm>
          <a:prstGeom prst="rect">
            <a:avLst/>
          </a:prstGeom>
          <a:solidFill>
            <a:schemeClr val="tx2"/>
          </a:solidFill>
        </p:spPr>
        <p:txBody>
          <a:bodyPr wrap="square" rtlCol="0">
            <a:spAutoFit/>
          </a:bodyPr>
          <a:lstStyle/>
          <a:p>
            <a:pPr algn="ctr"/>
            <a:r>
              <a:rPr lang="en-US" sz="7200" spc="1200" dirty="0" smtClean="0">
                <a:solidFill>
                  <a:schemeClr val="bg1"/>
                </a:solidFill>
                <a:latin typeface="Aharoni" panose="02010803020104030203" pitchFamily="2" charset="-79"/>
                <a:cs typeface="Aharoni" panose="02010803020104030203" pitchFamily="2" charset="-79"/>
              </a:rPr>
              <a:t>MUSIC</a:t>
            </a:r>
            <a:endParaRPr lang="en-US" sz="7200" spc="1200" dirty="0">
              <a:solidFill>
                <a:schemeClr val="bg1"/>
              </a:solidFill>
              <a:latin typeface="Aharoni" panose="02010803020104030203" pitchFamily="2" charset="-79"/>
              <a:cs typeface="Aharoni" panose="02010803020104030203" pitchFamily="2" charset="-79"/>
            </a:endParaRPr>
          </a:p>
        </p:txBody>
      </p:sp>
      <p:sp>
        <p:nvSpPr>
          <p:cNvPr id="5" name="TextBox 4"/>
          <p:cNvSpPr txBox="1"/>
          <p:nvPr/>
        </p:nvSpPr>
        <p:spPr>
          <a:xfrm>
            <a:off x="381000" y="1410935"/>
            <a:ext cx="1888604" cy="1200329"/>
          </a:xfrm>
          <a:prstGeom prst="rect">
            <a:avLst/>
          </a:prstGeom>
          <a:solidFill>
            <a:schemeClr val="tx2"/>
          </a:solidFill>
        </p:spPr>
        <p:txBody>
          <a:bodyPr wrap="square" rtlCol="0">
            <a:spAutoFit/>
          </a:bodyPr>
          <a:lstStyle/>
          <a:p>
            <a:r>
              <a:rPr lang="en-US" sz="7200" dirty="0" smtClean="0">
                <a:solidFill>
                  <a:schemeClr val="bg1"/>
                </a:solidFill>
                <a:latin typeface="Aharoni" panose="02010803020104030203" pitchFamily="2" charset="-79"/>
                <a:cs typeface="Aharoni" panose="02010803020104030203" pitchFamily="2" charset="-79"/>
              </a:rPr>
              <a:t>THE </a:t>
            </a:r>
            <a:endParaRPr lang="en-US" sz="7200" dirty="0">
              <a:solidFill>
                <a:schemeClr val="bg1"/>
              </a:solidFill>
              <a:latin typeface="Aharoni" panose="02010803020104030203" pitchFamily="2" charset="-79"/>
              <a:cs typeface="Aharoni" panose="02010803020104030203" pitchFamily="2" charset="-79"/>
            </a:endParaRPr>
          </a:p>
        </p:txBody>
      </p:sp>
      <p:sp>
        <p:nvSpPr>
          <p:cNvPr id="8" name="TextBox 7"/>
          <p:cNvSpPr txBox="1"/>
          <p:nvPr/>
        </p:nvSpPr>
        <p:spPr>
          <a:xfrm>
            <a:off x="381001" y="3983739"/>
            <a:ext cx="2726803" cy="1200329"/>
          </a:xfrm>
          <a:prstGeom prst="rect">
            <a:avLst/>
          </a:prstGeom>
          <a:solidFill>
            <a:schemeClr val="tx2"/>
          </a:solidFill>
        </p:spPr>
        <p:txBody>
          <a:bodyPr wrap="square" rtlCol="0">
            <a:spAutoFit/>
          </a:bodyPr>
          <a:lstStyle/>
          <a:p>
            <a:r>
              <a:rPr lang="en-US" sz="7200" spc="1200" dirty="0" smtClean="0">
                <a:solidFill>
                  <a:schemeClr val="bg1"/>
                </a:solidFill>
                <a:latin typeface="Aharoni" panose="02010803020104030203" pitchFamily="2" charset="-79"/>
                <a:cs typeface="Aharoni" panose="02010803020104030203" pitchFamily="2" charset="-79"/>
              </a:rPr>
              <a:t>CITY</a:t>
            </a:r>
            <a:endParaRPr lang="en-US" sz="7200" spc="1200" dirty="0">
              <a:solidFill>
                <a:schemeClr val="bg1"/>
              </a:solidFill>
              <a:latin typeface="Aharoni" panose="02010803020104030203" pitchFamily="2" charset="-79"/>
              <a:cs typeface="Aharoni" panose="02010803020104030203" pitchFamily="2" charset="-79"/>
            </a:endParaRPr>
          </a:p>
        </p:txBody>
      </p:sp>
      <p:sp>
        <p:nvSpPr>
          <p:cNvPr id="7" name="TextBox 6"/>
          <p:cNvSpPr txBox="1"/>
          <p:nvPr/>
        </p:nvSpPr>
        <p:spPr>
          <a:xfrm>
            <a:off x="4996217" y="3978606"/>
            <a:ext cx="4116572" cy="1200329"/>
          </a:xfrm>
          <a:prstGeom prst="rect">
            <a:avLst/>
          </a:prstGeom>
          <a:solidFill>
            <a:schemeClr val="bg1"/>
          </a:solidFill>
        </p:spPr>
        <p:txBody>
          <a:bodyPr wrap="square" rtlCol="0">
            <a:spAutoFit/>
          </a:bodyPr>
          <a:lstStyle/>
          <a:p>
            <a:pPr algn="r"/>
            <a:r>
              <a:rPr lang="en-US" dirty="0" smtClean="0">
                <a:solidFill>
                  <a:schemeClr val="tx2"/>
                </a:solidFill>
              </a:rPr>
              <a:t>NASHVILLE &amp; DAVIDSON COUNTY’S </a:t>
            </a:r>
          </a:p>
          <a:p>
            <a:pPr algn="r"/>
            <a:r>
              <a:rPr lang="en-US" dirty="0" smtClean="0">
                <a:solidFill>
                  <a:schemeClr val="tx2"/>
                </a:solidFill>
                <a:latin typeface="Franklin Gothic Medium" panose="020B0603020102020204" pitchFamily="34" charset="0"/>
              </a:rPr>
              <a:t>2017-2020 TRANSPORTATION </a:t>
            </a:r>
            <a:br>
              <a:rPr lang="en-US" dirty="0" smtClean="0">
                <a:solidFill>
                  <a:schemeClr val="tx2"/>
                </a:solidFill>
                <a:latin typeface="Franklin Gothic Medium" panose="020B0603020102020204" pitchFamily="34" charset="0"/>
              </a:rPr>
            </a:br>
            <a:r>
              <a:rPr lang="en-US" dirty="0" smtClean="0">
                <a:solidFill>
                  <a:schemeClr val="tx2"/>
                </a:solidFill>
                <a:latin typeface="Franklin Gothic Medium" panose="020B0603020102020204" pitchFamily="34" charset="0"/>
              </a:rPr>
              <a:t>ACTION AGENDA</a:t>
            </a:r>
          </a:p>
          <a:p>
            <a:pPr algn="r"/>
            <a:r>
              <a:rPr lang="en-US" dirty="0" smtClean="0">
                <a:solidFill>
                  <a:srgbClr val="AD9030"/>
                </a:solidFill>
              </a:rPr>
              <a:t>OFFICE OF THE MAYOR, </a:t>
            </a:r>
            <a:r>
              <a:rPr lang="en-US" dirty="0" smtClean="0">
                <a:solidFill>
                  <a:srgbClr val="AD9030"/>
                </a:solidFill>
                <a:latin typeface="Franklin Gothic Medium" panose="020B0603020102020204" pitchFamily="34" charset="0"/>
              </a:rPr>
              <a:t>MEGAN BARRY</a:t>
            </a:r>
            <a:endParaRPr lang="en-US" dirty="0">
              <a:solidFill>
                <a:srgbClr val="AD9030"/>
              </a:solidFill>
              <a:latin typeface="Franklin Gothic Medium" panose="020B0603020102020204" pitchFamily="34" charset="0"/>
            </a:endParaRPr>
          </a:p>
        </p:txBody>
      </p:sp>
    </p:spTree>
    <p:extLst>
      <p:ext uri="{BB962C8B-B14F-4D97-AF65-F5344CB8AC3E}">
        <p14:creationId xmlns:p14="http://schemas.microsoft.com/office/powerpoint/2010/main" val="1498581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2. </a:t>
            </a:r>
            <a:r>
              <a:rPr lang="en-US" spc="300" dirty="0" smtClean="0">
                <a:solidFill>
                  <a:schemeClr val="tx2"/>
                </a:solidFill>
                <a:latin typeface="Franklin Gothic Heavy" panose="020B0903020102020204" pitchFamily="34" charset="0"/>
                <a:cs typeface="Aharoni" panose="02010803020104030203" pitchFamily="2" charset="-79"/>
              </a:rPr>
              <a:t>PUBLIC TRANSIT</a:t>
            </a:r>
            <a:endParaRPr lang="en-US" spc="300" dirty="0">
              <a:solidFill>
                <a:schemeClr val="tx2"/>
              </a:solidFill>
              <a:latin typeface="Franklin Gothic Heavy" panose="020B0903020102020204" pitchFamily="34" charset="0"/>
              <a:cs typeface="Aharoni" panose="02010803020104030203" pitchFamily="2" charset="-79"/>
            </a:endParaRPr>
          </a:p>
        </p:txBody>
      </p:sp>
      <p:pic>
        <p:nvPicPr>
          <p:cNvPr id="5"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3923" b="4852"/>
          <a:stretch/>
        </p:blipFill>
        <p:spPr>
          <a:xfrm>
            <a:off x="838198" y="1201003"/>
            <a:ext cx="7239002" cy="3428147"/>
          </a:xfrm>
        </p:spPr>
      </p:pic>
      <p:sp>
        <p:nvSpPr>
          <p:cNvPr id="4" name="TextBox 3"/>
          <p:cNvSpPr txBox="1"/>
          <p:nvPr/>
        </p:nvSpPr>
        <p:spPr>
          <a:xfrm>
            <a:off x="457200" y="666750"/>
            <a:ext cx="5486400" cy="861774"/>
          </a:xfrm>
          <a:prstGeom prst="rect">
            <a:avLst/>
          </a:prstGeom>
          <a:noFill/>
        </p:spPr>
        <p:txBody>
          <a:bodyPr wrap="square" rtlCol="0">
            <a:spAutoFit/>
          </a:bodyPr>
          <a:lstStyle/>
          <a:p>
            <a:r>
              <a:rPr lang="en-US" sz="3200" dirty="0" smtClean="0">
                <a:latin typeface="Aharoni" panose="02010803020104030203" pitchFamily="2" charset="-79"/>
                <a:cs typeface="Aharoni" panose="02010803020104030203" pitchFamily="2" charset="-79"/>
              </a:rPr>
              <a:t>Better Bus Service</a:t>
            </a:r>
            <a:endParaRPr lang="en-US" sz="3200" dirty="0">
              <a:latin typeface="Aharoni" panose="02010803020104030203" pitchFamily="2" charset="-79"/>
              <a:cs typeface="Aharoni" panose="02010803020104030203" pitchFamily="2" charset="-79"/>
            </a:endParaRPr>
          </a:p>
          <a:p>
            <a:endParaRPr lang="en-US" dirty="0"/>
          </a:p>
        </p:txBody>
      </p:sp>
    </p:spTree>
    <p:extLst>
      <p:ext uri="{BB962C8B-B14F-4D97-AF65-F5344CB8AC3E}">
        <p14:creationId xmlns:p14="http://schemas.microsoft.com/office/powerpoint/2010/main" val="1825130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2. </a:t>
            </a:r>
            <a:r>
              <a:rPr lang="en-US" spc="300" dirty="0" smtClean="0">
                <a:solidFill>
                  <a:schemeClr val="tx2"/>
                </a:solidFill>
                <a:latin typeface="Franklin Gothic Heavy" panose="020B0903020102020204" pitchFamily="34" charset="0"/>
                <a:cs typeface="Aharoni" panose="02010803020104030203" pitchFamily="2" charset="-79"/>
              </a:rPr>
              <a:t>PUBLIC TRANSIT</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5" name="Content Placeholder 2"/>
          <p:cNvSpPr>
            <a:spLocks noGrp="1"/>
          </p:cNvSpPr>
          <p:nvPr>
            <p:ph idx="1"/>
          </p:nvPr>
        </p:nvSpPr>
        <p:spPr>
          <a:xfrm>
            <a:off x="457200" y="800101"/>
            <a:ext cx="8229600" cy="3794522"/>
          </a:xfrm>
        </p:spPr>
        <p:txBody>
          <a:bodyPr>
            <a:normAutofit/>
          </a:bodyPr>
          <a:lstStyle/>
          <a:p>
            <a:pPr marL="0" indent="0">
              <a:spcBef>
                <a:spcPts val="0"/>
              </a:spcBef>
              <a:spcAft>
                <a:spcPts val="600"/>
              </a:spcAft>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p>
          <a:p>
            <a:pPr>
              <a:spcBef>
                <a:spcPts val="600"/>
              </a:spcBef>
              <a:spcAft>
                <a:spcPts val="600"/>
              </a:spcAft>
            </a:pPr>
            <a:r>
              <a:rPr lang="en-US" dirty="0" smtClean="0">
                <a:solidFill>
                  <a:schemeClr val="bg1">
                    <a:lumMod val="65000"/>
                  </a:schemeClr>
                </a:solidFill>
                <a:latin typeface="Aharoni" panose="02010803020104030203" pitchFamily="2" charset="-79"/>
                <a:cs typeface="Aharoni" panose="02010803020104030203" pitchFamily="2" charset="-79"/>
              </a:rPr>
              <a:t>Better </a:t>
            </a:r>
            <a:r>
              <a:rPr lang="en-US" dirty="0">
                <a:solidFill>
                  <a:schemeClr val="bg1">
                    <a:lumMod val="65000"/>
                  </a:schemeClr>
                </a:solidFill>
                <a:latin typeface="Aharoni" panose="02010803020104030203" pitchFamily="2" charset="-79"/>
                <a:cs typeface="Aharoni" panose="02010803020104030203" pitchFamily="2" charset="-79"/>
              </a:rPr>
              <a:t>Bus Service</a:t>
            </a:r>
          </a:p>
          <a:p>
            <a:pPr>
              <a:spcBef>
                <a:spcPts val="600"/>
              </a:spcBef>
              <a:spcAft>
                <a:spcPts val="600"/>
              </a:spcAft>
            </a:pPr>
            <a:r>
              <a:rPr lang="en-US" b="1" dirty="0" smtClean="0">
                <a:latin typeface="Aharoni" panose="02010803020104030203" pitchFamily="2" charset="-79"/>
                <a:cs typeface="Aharoni" panose="02010803020104030203" pitchFamily="2" charset="-79"/>
              </a:rPr>
              <a:t>Upgrade the Bus Fleet</a:t>
            </a:r>
          </a:p>
          <a:p>
            <a:pPr>
              <a:spcBef>
                <a:spcPts val="600"/>
              </a:spcBef>
              <a:spcAft>
                <a:spcPts val="600"/>
              </a:spcAft>
            </a:pPr>
            <a:r>
              <a:rPr lang="en-US" dirty="0" smtClean="0">
                <a:solidFill>
                  <a:schemeClr val="bg1">
                    <a:lumMod val="65000"/>
                  </a:schemeClr>
                </a:solidFill>
                <a:latin typeface="Aharoni" panose="02010803020104030203" pitchFamily="2" charset="-79"/>
                <a:cs typeface="Aharoni" panose="02010803020104030203" pitchFamily="2" charset="-79"/>
              </a:rPr>
              <a:t>Start Work on High Capacity Corridors</a:t>
            </a:r>
            <a:endParaRPr lang="en-US" dirty="0">
              <a:solidFill>
                <a:schemeClr val="bg1">
                  <a:lumMod val="6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245199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2. </a:t>
            </a:r>
            <a:r>
              <a:rPr lang="en-US" spc="300" dirty="0" smtClean="0">
                <a:solidFill>
                  <a:schemeClr val="tx2"/>
                </a:solidFill>
                <a:latin typeface="Franklin Gothic Heavy" panose="020B0903020102020204" pitchFamily="34" charset="0"/>
                <a:cs typeface="Aharoni" panose="02010803020104030203" pitchFamily="2" charset="-79"/>
              </a:rPr>
              <a:t>PUBLIC TRANSIT</a:t>
            </a:r>
            <a:endParaRPr lang="en-US" spc="300" dirty="0">
              <a:solidFill>
                <a:schemeClr val="tx2"/>
              </a:solidFill>
              <a:latin typeface="Franklin Gothic Heavy" panose="020B0903020102020204" pitchFamily="34" charset="0"/>
              <a:cs typeface="Aharoni" panose="02010803020104030203" pitchFamily="2" charset="-79"/>
            </a:endParaRPr>
          </a:p>
        </p:txBody>
      </p:sp>
      <p:pic>
        <p:nvPicPr>
          <p:cNvPr id="5"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3332" b="20547"/>
          <a:stretch/>
        </p:blipFill>
        <p:spPr bwMode="auto">
          <a:xfrm>
            <a:off x="1021292" y="1241946"/>
            <a:ext cx="6522508" cy="323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666750"/>
            <a:ext cx="5486400" cy="861774"/>
          </a:xfrm>
          <a:prstGeom prst="rect">
            <a:avLst/>
          </a:prstGeom>
          <a:noFill/>
        </p:spPr>
        <p:txBody>
          <a:bodyPr wrap="square" rtlCol="0">
            <a:spAutoFit/>
          </a:bodyPr>
          <a:lstStyle/>
          <a:p>
            <a:r>
              <a:rPr lang="en-US" sz="3200" dirty="0" smtClean="0">
                <a:latin typeface="Aharoni" panose="02010803020104030203" pitchFamily="2" charset="-79"/>
                <a:cs typeface="Aharoni" panose="02010803020104030203" pitchFamily="2" charset="-79"/>
              </a:rPr>
              <a:t>Upgrade the Bus Fleet</a:t>
            </a:r>
            <a:endParaRPr lang="en-US" sz="3200" dirty="0">
              <a:latin typeface="Aharoni" panose="02010803020104030203" pitchFamily="2" charset="-79"/>
              <a:cs typeface="Aharoni" panose="02010803020104030203" pitchFamily="2" charset="-79"/>
            </a:endParaRPr>
          </a:p>
          <a:p>
            <a:endParaRPr lang="en-US" dirty="0"/>
          </a:p>
        </p:txBody>
      </p:sp>
    </p:spTree>
    <p:extLst>
      <p:ext uri="{BB962C8B-B14F-4D97-AF65-F5344CB8AC3E}">
        <p14:creationId xmlns:p14="http://schemas.microsoft.com/office/powerpoint/2010/main" val="1026319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2. </a:t>
            </a:r>
            <a:r>
              <a:rPr lang="en-US" spc="300" dirty="0" smtClean="0">
                <a:solidFill>
                  <a:schemeClr val="tx2"/>
                </a:solidFill>
                <a:latin typeface="Franklin Gothic Heavy" panose="020B0903020102020204" pitchFamily="34" charset="0"/>
                <a:cs typeface="Aharoni" panose="02010803020104030203" pitchFamily="2" charset="-79"/>
              </a:rPr>
              <a:t>PUBLIC TRANSIT</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7" name="Content Placeholder 2"/>
          <p:cNvSpPr>
            <a:spLocks noGrp="1"/>
          </p:cNvSpPr>
          <p:nvPr>
            <p:ph idx="1"/>
          </p:nvPr>
        </p:nvSpPr>
        <p:spPr>
          <a:xfrm>
            <a:off x="457200" y="800101"/>
            <a:ext cx="8229600" cy="3794522"/>
          </a:xfrm>
        </p:spPr>
        <p:txBody>
          <a:bodyPr>
            <a:normAutofit/>
          </a:bodyPr>
          <a:lstStyle/>
          <a:p>
            <a:pPr marL="0" indent="0">
              <a:spcBef>
                <a:spcPts val="0"/>
              </a:spcBef>
              <a:spcAft>
                <a:spcPts val="600"/>
              </a:spcAft>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p>
          <a:p>
            <a:pPr>
              <a:spcBef>
                <a:spcPts val="600"/>
              </a:spcBef>
              <a:spcAft>
                <a:spcPts val="600"/>
              </a:spcAft>
            </a:pPr>
            <a:r>
              <a:rPr lang="en-US" dirty="0" smtClean="0">
                <a:solidFill>
                  <a:schemeClr val="bg1">
                    <a:lumMod val="65000"/>
                  </a:schemeClr>
                </a:solidFill>
                <a:latin typeface="Aharoni" panose="02010803020104030203" pitchFamily="2" charset="-79"/>
                <a:cs typeface="Aharoni" panose="02010803020104030203" pitchFamily="2" charset="-79"/>
              </a:rPr>
              <a:t>Better </a:t>
            </a:r>
            <a:r>
              <a:rPr lang="en-US" dirty="0">
                <a:solidFill>
                  <a:schemeClr val="bg1">
                    <a:lumMod val="65000"/>
                  </a:schemeClr>
                </a:solidFill>
                <a:latin typeface="Aharoni" panose="02010803020104030203" pitchFamily="2" charset="-79"/>
                <a:cs typeface="Aharoni" panose="02010803020104030203" pitchFamily="2" charset="-79"/>
              </a:rPr>
              <a:t>Bus Service</a:t>
            </a:r>
          </a:p>
          <a:p>
            <a:pPr>
              <a:spcBef>
                <a:spcPts val="600"/>
              </a:spcBef>
              <a:spcAft>
                <a:spcPts val="600"/>
              </a:spcAft>
            </a:pPr>
            <a:r>
              <a:rPr lang="en-US" dirty="0" smtClean="0">
                <a:solidFill>
                  <a:schemeClr val="bg1">
                    <a:lumMod val="65000"/>
                  </a:schemeClr>
                </a:solidFill>
                <a:latin typeface="Aharoni" panose="02010803020104030203" pitchFamily="2" charset="-79"/>
                <a:cs typeface="Aharoni" panose="02010803020104030203" pitchFamily="2" charset="-79"/>
              </a:rPr>
              <a:t>Upgrade the Bus Fleet</a:t>
            </a:r>
          </a:p>
          <a:p>
            <a:pPr>
              <a:spcBef>
                <a:spcPts val="600"/>
              </a:spcBef>
              <a:spcAft>
                <a:spcPts val="600"/>
              </a:spcAft>
            </a:pPr>
            <a:r>
              <a:rPr lang="en-US" b="1" dirty="0" smtClean="0">
                <a:latin typeface="Aharoni" panose="02010803020104030203" pitchFamily="2" charset="-79"/>
                <a:cs typeface="Aharoni" panose="02010803020104030203" pitchFamily="2" charset="-79"/>
              </a:rPr>
              <a:t>Start Work on High Capacity Corridors</a:t>
            </a:r>
            <a:endParaRPr lang="en-US"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21668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2. </a:t>
            </a:r>
            <a:r>
              <a:rPr lang="en-US" spc="300" dirty="0" smtClean="0">
                <a:solidFill>
                  <a:schemeClr val="tx2"/>
                </a:solidFill>
                <a:latin typeface="Franklin Gothic Heavy" panose="020B0903020102020204" pitchFamily="34" charset="0"/>
                <a:cs typeface="Aharoni" panose="02010803020104030203" pitchFamily="2" charset="-79"/>
              </a:rPr>
              <a:t>PUBLIC TRANSIT</a:t>
            </a:r>
            <a:endParaRPr lang="en-US" spc="300" dirty="0">
              <a:solidFill>
                <a:schemeClr val="tx2"/>
              </a:solidFill>
              <a:latin typeface="Franklin Gothic Heavy" panose="020B0903020102020204" pitchFamily="34" charset="0"/>
              <a:cs typeface="Aharoni" panose="02010803020104030203" pitchFamily="2" charset="-79"/>
            </a:endParaRPr>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2395" y="715088"/>
            <a:ext cx="3388205" cy="4218861"/>
          </a:xfrm>
        </p:spPr>
      </p:pic>
      <p:sp>
        <p:nvSpPr>
          <p:cNvPr id="4" name="TextBox 3"/>
          <p:cNvSpPr txBox="1"/>
          <p:nvPr/>
        </p:nvSpPr>
        <p:spPr>
          <a:xfrm>
            <a:off x="4953000" y="1903333"/>
            <a:ext cx="4191000" cy="1354217"/>
          </a:xfrm>
          <a:prstGeom prst="rect">
            <a:avLst/>
          </a:prstGeom>
          <a:noFill/>
        </p:spPr>
        <p:txBody>
          <a:bodyPr wrap="square" rtlCol="0">
            <a:spAutoFit/>
          </a:bodyPr>
          <a:lstStyle/>
          <a:p>
            <a:r>
              <a:rPr lang="en-US" sz="3200" dirty="0" smtClean="0">
                <a:latin typeface="Aharoni" panose="02010803020104030203" pitchFamily="2" charset="-79"/>
                <a:cs typeface="Aharoni" panose="02010803020104030203" pitchFamily="2" charset="-79"/>
              </a:rPr>
              <a:t>Start Work on High Capacity Corridors</a:t>
            </a:r>
            <a:endParaRPr lang="en-US" sz="3200" dirty="0">
              <a:latin typeface="Aharoni" panose="02010803020104030203" pitchFamily="2" charset="-79"/>
              <a:cs typeface="Aharoni" panose="02010803020104030203" pitchFamily="2" charset="-79"/>
            </a:endParaRPr>
          </a:p>
          <a:p>
            <a:endParaRPr lang="en-US" dirty="0"/>
          </a:p>
        </p:txBody>
      </p:sp>
    </p:spTree>
    <p:extLst>
      <p:ext uri="{BB962C8B-B14F-4D97-AF65-F5344CB8AC3E}">
        <p14:creationId xmlns:p14="http://schemas.microsoft.com/office/powerpoint/2010/main" val="39421272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527940"/>
            <a:ext cx="8763000" cy="2155802"/>
          </a:xfrm>
          <a:prstGeom prst="rect">
            <a:avLst/>
          </a:prstGeom>
        </p:spPr>
      </p:pic>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2. </a:t>
            </a:r>
            <a:r>
              <a:rPr lang="en-US" spc="300" dirty="0" smtClean="0">
                <a:solidFill>
                  <a:schemeClr val="tx2"/>
                </a:solidFill>
                <a:latin typeface="Franklin Gothic Heavy" panose="020B0903020102020204" pitchFamily="34" charset="0"/>
                <a:cs typeface="Aharoni" panose="02010803020104030203" pitchFamily="2" charset="-79"/>
              </a:rPr>
              <a:t>PUBLIC TRANSIT</a:t>
            </a:r>
            <a:endParaRPr lang="en-US" spc="300" dirty="0">
              <a:solidFill>
                <a:schemeClr val="tx2"/>
              </a:solidFill>
              <a:latin typeface="Franklin Gothic Heavy" panose="020B0903020102020204" pitchFamily="34" charset="0"/>
              <a:cs typeface="Aharoni" panose="02010803020104030203" pitchFamily="2" charset="-79"/>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499" t="4930" r="5001" b="13843"/>
          <a:stretch/>
        </p:blipFill>
        <p:spPr>
          <a:xfrm>
            <a:off x="533400" y="685986"/>
            <a:ext cx="3851566" cy="184482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046" t="5048" r="6453" b="11171"/>
          <a:stretch/>
        </p:blipFill>
        <p:spPr>
          <a:xfrm>
            <a:off x="4876800" y="681772"/>
            <a:ext cx="3657600" cy="1846907"/>
          </a:xfrm>
          <a:prstGeom prst="rect">
            <a:avLst/>
          </a:prstGeom>
        </p:spPr>
      </p:pic>
    </p:spTree>
    <p:extLst>
      <p:ext uri="{BB962C8B-B14F-4D97-AF65-F5344CB8AC3E}">
        <p14:creationId xmlns:p14="http://schemas.microsoft.com/office/powerpoint/2010/main" val="39421272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2. </a:t>
            </a:r>
            <a:r>
              <a:rPr lang="en-US" spc="300" dirty="0" smtClean="0">
                <a:solidFill>
                  <a:schemeClr val="tx2"/>
                </a:solidFill>
                <a:latin typeface="Franklin Gothic Heavy" panose="020B0903020102020204" pitchFamily="34" charset="0"/>
                <a:cs typeface="Aharoni" panose="02010803020104030203" pitchFamily="2" charset="-79"/>
              </a:rPr>
              <a:t>PUBLIC TRANSIT</a:t>
            </a:r>
            <a:endParaRPr lang="en-US" spc="300" dirty="0">
              <a:solidFill>
                <a:schemeClr val="tx2"/>
              </a:solidFill>
              <a:latin typeface="Franklin Gothic Heavy" panose="020B0903020102020204" pitchFamily="34" charset="0"/>
              <a:cs typeface="Aharoni" panose="02010803020104030203" pitchFamily="2" charset="-79"/>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466" b="19273"/>
          <a:stretch/>
        </p:blipFill>
        <p:spPr>
          <a:xfrm>
            <a:off x="914400" y="832797"/>
            <a:ext cx="7038081" cy="3643953"/>
          </a:xfrm>
          <a:prstGeom prst="rect">
            <a:avLst/>
          </a:prstGeom>
        </p:spPr>
      </p:pic>
    </p:spTree>
    <p:extLst>
      <p:ext uri="{BB962C8B-B14F-4D97-AF65-F5344CB8AC3E}">
        <p14:creationId xmlns:p14="http://schemas.microsoft.com/office/powerpoint/2010/main" val="39421272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2. </a:t>
            </a:r>
            <a:r>
              <a:rPr lang="en-US" spc="300" dirty="0" smtClean="0">
                <a:solidFill>
                  <a:schemeClr val="tx2"/>
                </a:solidFill>
                <a:latin typeface="Franklin Gothic Heavy" panose="020B0903020102020204" pitchFamily="34" charset="0"/>
                <a:cs typeface="Aharoni" panose="02010803020104030203" pitchFamily="2" charset="-79"/>
              </a:rPr>
              <a:t>PUBLIC TRANSIT</a:t>
            </a:r>
            <a:endParaRPr lang="en-US" spc="300" dirty="0">
              <a:solidFill>
                <a:schemeClr val="tx2"/>
              </a:solidFill>
              <a:latin typeface="Franklin Gothic Heavy" panose="020B0903020102020204" pitchFamily="34" charset="0"/>
              <a:cs typeface="Aharoni" panose="02010803020104030203" pitchFamily="2" charset="-79"/>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942" b="11638"/>
          <a:stretch/>
        </p:blipFill>
        <p:spPr>
          <a:xfrm>
            <a:off x="878340" y="696035"/>
            <a:ext cx="6817860" cy="3848669"/>
          </a:xfrm>
          <a:prstGeom prst="rect">
            <a:avLst/>
          </a:prstGeom>
        </p:spPr>
      </p:pic>
    </p:spTree>
    <p:extLst>
      <p:ext uri="{BB962C8B-B14F-4D97-AF65-F5344CB8AC3E}">
        <p14:creationId xmlns:p14="http://schemas.microsoft.com/office/powerpoint/2010/main" val="179012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2. </a:t>
            </a:r>
            <a:r>
              <a:rPr lang="en-US" spc="300" dirty="0" smtClean="0">
                <a:solidFill>
                  <a:schemeClr val="tx2"/>
                </a:solidFill>
                <a:latin typeface="Franklin Gothic Heavy" panose="020B0903020102020204" pitchFamily="34" charset="0"/>
                <a:cs typeface="Aharoni" panose="02010803020104030203" pitchFamily="2" charset="-79"/>
              </a:rPr>
              <a:t>PUBLIC TRANSIT</a:t>
            </a:r>
            <a:endParaRPr lang="en-US" spc="300" dirty="0">
              <a:solidFill>
                <a:schemeClr val="tx2"/>
              </a:solidFill>
              <a:latin typeface="Franklin Gothic Heavy" panose="020B0903020102020204" pitchFamily="34" charset="0"/>
              <a:cs typeface="Aharoni" panose="02010803020104030203" pitchFamily="2" charset="-79"/>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99738" y="805943"/>
            <a:ext cx="7229863" cy="3651758"/>
          </a:xfrm>
        </p:spPr>
      </p:pic>
    </p:spTree>
    <p:extLst>
      <p:ext uri="{BB962C8B-B14F-4D97-AF65-F5344CB8AC3E}">
        <p14:creationId xmlns:p14="http://schemas.microsoft.com/office/powerpoint/2010/main" val="590766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2. </a:t>
            </a:r>
            <a:r>
              <a:rPr lang="en-US" spc="300" dirty="0" smtClean="0">
                <a:solidFill>
                  <a:schemeClr val="tx2"/>
                </a:solidFill>
                <a:latin typeface="Franklin Gothic Heavy" panose="020B0903020102020204" pitchFamily="34" charset="0"/>
                <a:cs typeface="Aharoni" panose="02010803020104030203" pitchFamily="2" charset="-79"/>
              </a:rPr>
              <a:t>PUBLIC TRANSIT</a:t>
            </a:r>
            <a:endParaRPr lang="en-US" spc="300" dirty="0">
              <a:solidFill>
                <a:schemeClr val="tx2"/>
              </a:solidFill>
              <a:latin typeface="Franklin Gothic Heavy" panose="020B0903020102020204" pitchFamily="34" charset="0"/>
              <a:cs typeface="Aharoni" panose="02010803020104030203" pitchFamily="2" charset="-79"/>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742951"/>
            <a:ext cx="7620000" cy="3832004"/>
          </a:xfrm>
          <a:prstGeom prst="rect">
            <a:avLst/>
          </a:prstGeom>
        </p:spPr>
      </p:pic>
    </p:spTree>
    <p:extLst>
      <p:ext uri="{BB962C8B-B14F-4D97-AF65-F5344CB8AC3E}">
        <p14:creationId xmlns:p14="http://schemas.microsoft.com/office/powerpoint/2010/main" val="1338849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1. </a:t>
            </a:r>
            <a:r>
              <a:rPr lang="en-US" spc="300" dirty="0" smtClean="0">
                <a:solidFill>
                  <a:schemeClr val="tx2"/>
                </a:solidFill>
                <a:latin typeface="Franklin Gothic Heavy" panose="020B0903020102020204" pitchFamily="34" charset="0"/>
                <a:cs typeface="Aharoni" panose="02010803020104030203" pitchFamily="2" charset="-79"/>
              </a:rPr>
              <a:t>INTRODUCTION</a:t>
            </a:r>
            <a:endParaRPr lang="en-US" spc="300" dirty="0">
              <a:solidFill>
                <a:schemeClr val="tx2"/>
              </a:solidFill>
              <a:latin typeface="Franklin Gothic Heavy" panose="020B0903020102020204" pitchFamily="34" charset="0"/>
              <a:cs typeface="Aharoni" panose="02010803020104030203" pitchFamily="2" charset="-79"/>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885"/>
          <a:stretch/>
        </p:blipFill>
        <p:spPr>
          <a:xfrm>
            <a:off x="1143001" y="750625"/>
            <a:ext cx="6934199" cy="3933671"/>
          </a:xfrm>
          <a:prstGeom prst="rect">
            <a:avLst/>
          </a:prstGeom>
        </p:spPr>
      </p:pic>
    </p:spTree>
    <p:extLst>
      <p:ext uri="{BB962C8B-B14F-4D97-AF65-F5344CB8AC3E}">
        <p14:creationId xmlns:p14="http://schemas.microsoft.com/office/powerpoint/2010/main" val="1577464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3. </a:t>
            </a:r>
            <a:r>
              <a:rPr lang="en-US" spc="300" dirty="0" smtClean="0">
                <a:solidFill>
                  <a:schemeClr val="tx2"/>
                </a:solidFill>
                <a:latin typeface="Franklin Gothic Heavy" panose="020B0903020102020204" pitchFamily="34" charset="0"/>
                <a:cs typeface="Aharoni" panose="02010803020104030203" pitchFamily="2" charset="-79"/>
              </a:rPr>
              <a:t>VISION ZERO</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3"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b="1" dirty="0">
                <a:latin typeface="Aharoni" panose="02010803020104030203" pitchFamily="2" charset="-79"/>
                <a:cs typeface="Aharoni" panose="02010803020104030203" pitchFamily="2" charset="-79"/>
              </a:rPr>
              <a:t>Build with Urgency</a:t>
            </a:r>
          </a:p>
          <a:p>
            <a:r>
              <a:rPr lang="en-US" dirty="0">
                <a:solidFill>
                  <a:schemeClr val="bg1">
                    <a:lumMod val="65000"/>
                  </a:schemeClr>
                </a:solidFill>
                <a:latin typeface="Aharoni" panose="02010803020104030203" pitchFamily="2" charset="-79"/>
                <a:cs typeface="Aharoni" panose="02010803020104030203" pitchFamily="2" charset="-79"/>
              </a:rPr>
              <a:t>Expand Safe Intersection Program</a:t>
            </a:r>
          </a:p>
          <a:p>
            <a:r>
              <a:rPr lang="en-US" dirty="0">
                <a:solidFill>
                  <a:schemeClr val="bg1">
                    <a:lumMod val="65000"/>
                  </a:schemeClr>
                </a:solidFill>
                <a:latin typeface="Aharoni" panose="02010803020104030203" pitchFamily="2" charset="-79"/>
                <a:cs typeface="Aharoni" panose="02010803020104030203" pitchFamily="2" charset="-79"/>
              </a:rPr>
              <a:t>Construct More Sidewalks </a:t>
            </a:r>
          </a:p>
          <a:p>
            <a:r>
              <a:rPr lang="en-US" dirty="0">
                <a:solidFill>
                  <a:schemeClr val="bg1">
                    <a:lumMod val="65000"/>
                  </a:schemeClr>
                </a:solidFill>
                <a:latin typeface="Aharoni" panose="02010803020104030203" pitchFamily="2" charset="-79"/>
                <a:cs typeface="Aharoni" panose="02010803020104030203" pitchFamily="2" charset="-79"/>
              </a:rPr>
              <a:t>Create Safer Neighborhoods</a:t>
            </a:r>
          </a:p>
        </p:txBody>
      </p:sp>
    </p:spTree>
    <p:extLst>
      <p:ext uri="{BB962C8B-B14F-4D97-AF65-F5344CB8AC3E}">
        <p14:creationId xmlns:p14="http://schemas.microsoft.com/office/powerpoint/2010/main" val="1896268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3. </a:t>
            </a:r>
            <a:r>
              <a:rPr lang="en-US" spc="300" dirty="0" smtClean="0">
                <a:solidFill>
                  <a:schemeClr val="tx2"/>
                </a:solidFill>
                <a:latin typeface="Franklin Gothic Heavy" panose="020B0903020102020204" pitchFamily="34" charset="0"/>
                <a:cs typeface="Aharoni" panose="02010803020104030203" pitchFamily="2" charset="-79"/>
              </a:rPr>
              <a:t>VISION ZERO</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3"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dirty="0">
                <a:solidFill>
                  <a:schemeClr val="bg1">
                    <a:lumMod val="65000"/>
                  </a:schemeClr>
                </a:solidFill>
                <a:latin typeface="Aharoni" panose="02010803020104030203" pitchFamily="2" charset="-79"/>
                <a:cs typeface="Aharoni" panose="02010803020104030203" pitchFamily="2" charset="-79"/>
              </a:rPr>
              <a:t>Build with Urgency</a:t>
            </a:r>
          </a:p>
          <a:p>
            <a:r>
              <a:rPr lang="en-US" b="1" dirty="0">
                <a:latin typeface="Aharoni" panose="02010803020104030203" pitchFamily="2" charset="-79"/>
                <a:cs typeface="Aharoni" panose="02010803020104030203" pitchFamily="2" charset="-79"/>
              </a:rPr>
              <a:t>Expand Safe Intersection Program</a:t>
            </a:r>
          </a:p>
          <a:p>
            <a:r>
              <a:rPr lang="en-US" dirty="0">
                <a:solidFill>
                  <a:schemeClr val="bg1">
                    <a:lumMod val="65000"/>
                  </a:schemeClr>
                </a:solidFill>
                <a:latin typeface="Aharoni" panose="02010803020104030203" pitchFamily="2" charset="-79"/>
                <a:cs typeface="Aharoni" panose="02010803020104030203" pitchFamily="2" charset="-79"/>
              </a:rPr>
              <a:t>Construct More Sidewalks </a:t>
            </a:r>
          </a:p>
          <a:p>
            <a:r>
              <a:rPr lang="en-US" dirty="0">
                <a:solidFill>
                  <a:schemeClr val="bg1">
                    <a:lumMod val="65000"/>
                  </a:schemeClr>
                </a:solidFill>
                <a:latin typeface="Aharoni" panose="02010803020104030203" pitchFamily="2" charset="-79"/>
                <a:cs typeface="Aharoni" panose="02010803020104030203" pitchFamily="2" charset="-79"/>
              </a:rPr>
              <a:t>Create Safer Neighborhoods</a:t>
            </a:r>
          </a:p>
        </p:txBody>
      </p:sp>
    </p:spTree>
    <p:extLst>
      <p:ext uri="{BB962C8B-B14F-4D97-AF65-F5344CB8AC3E}">
        <p14:creationId xmlns:p14="http://schemas.microsoft.com/office/powerpoint/2010/main" val="38417580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3. </a:t>
            </a:r>
            <a:r>
              <a:rPr lang="en-US" spc="300" dirty="0" smtClean="0">
                <a:solidFill>
                  <a:schemeClr val="tx2"/>
                </a:solidFill>
                <a:latin typeface="Franklin Gothic Heavy" panose="020B0903020102020204" pitchFamily="34" charset="0"/>
                <a:cs typeface="Aharoni" panose="02010803020104030203" pitchFamily="2" charset="-79"/>
              </a:rPr>
              <a:t>VISION ZERO</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3"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dirty="0">
                <a:solidFill>
                  <a:schemeClr val="bg1">
                    <a:lumMod val="65000"/>
                  </a:schemeClr>
                </a:solidFill>
                <a:latin typeface="Aharoni" panose="02010803020104030203" pitchFamily="2" charset="-79"/>
                <a:cs typeface="Aharoni" panose="02010803020104030203" pitchFamily="2" charset="-79"/>
              </a:rPr>
              <a:t>Build with Urgency</a:t>
            </a:r>
          </a:p>
          <a:p>
            <a:r>
              <a:rPr lang="en-US" dirty="0">
                <a:solidFill>
                  <a:schemeClr val="bg1">
                    <a:lumMod val="65000"/>
                  </a:schemeClr>
                </a:solidFill>
                <a:latin typeface="Aharoni" panose="02010803020104030203" pitchFamily="2" charset="-79"/>
                <a:cs typeface="Aharoni" panose="02010803020104030203" pitchFamily="2" charset="-79"/>
              </a:rPr>
              <a:t>Expand Safe Intersection Program</a:t>
            </a:r>
          </a:p>
          <a:p>
            <a:r>
              <a:rPr lang="en-US" b="1" dirty="0">
                <a:latin typeface="Aharoni" panose="02010803020104030203" pitchFamily="2" charset="-79"/>
                <a:cs typeface="Aharoni" panose="02010803020104030203" pitchFamily="2" charset="-79"/>
              </a:rPr>
              <a:t>Construct More Sidewalks </a:t>
            </a:r>
          </a:p>
          <a:p>
            <a:r>
              <a:rPr lang="en-US" dirty="0">
                <a:solidFill>
                  <a:schemeClr val="bg1">
                    <a:lumMod val="65000"/>
                  </a:schemeClr>
                </a:solidFill>
                <a:latin typeface="Aharoni" panose="02010803020104030203" pitchFamily="2" charset="-79"/>
                <a:cs typeface="Aharoni" panose="02010803020104030203" pitchFamily="2" charset="-79"/>
              </a:rPr>
              <a:t>Create Safer Neighborhoods</a:t>
            </a:r>
          </a:p>
        </p:txBody>
      </p:sp>
    </p:spTree>
    <p:extLst>
      <p:ext uri="{BB962C8B-B14F-4D97-AF65-F5344CB8AC3E}">
        <p14:creationId xmlns:p14="http://schemas.microsoft.com/office/powerpoint/2010/main" val="38417580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3. </a:t>
            </a:r>
            <a:r>
              <a:rPr lang="en-US" spc="300" dirty="0" smtClean="0">
                <a:solidFill>
                  <a:schemeClr val="tx2"/>
                </a:solidFill>
                <a:latin typeface="Franklin Gothic Heavy" panose="020B0903020102020204" pitchFamily="34" charset="0"/>
                <a:cs typeface="Aharoni" panose="02010803020104030203" pitchFamily="2" charset="-79"/>
              </a:rPr>
              <a:t>VISION ZERO</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3"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dirty="0">
                <a:solidFill>
                  <a:schemeClr val="bg1">
                    <a:lumMod val="65000"/>
                  </a:schemeClr>
                </a:solidFill>
                <a:latin typeface="Aharoni" panose="02010803020104030203" pitchFamily="2" charset="-79"/>
                <a:cs typeface="Aharoni" panose="02010803020104030203" pitchFamily="2" charset="-79"/>
              </a:rPr>
              <a:t>Build with Urgency</a:t>
            </a:r>
          </a:p>
          <a:p>
            <a:r>
              <a:rPr lang="en-US" dirty="0">
                <a:solidFill>
                  <a:schemeClr val="bg1">
                    <a:lumMod val="65000"/>
                  </a:schemeClr>
                </a:solidFill>
                <a:latin typeface="Aharoni" panose="02010803020104030203" pitchFamily="2" charset="-79"/>
                <a:cs typeface="Aharoni" panose="02010803020104030203" pitchFamily="2" charset="-79"/>
              </a:rPr>
              <a:t>Expand Safe Intersection Program</a:t>
            </a:r>
          </a:p>
          <a:p>
            <a:r>
              <a:rPr lang="en-US" dirty="0">
                <a:solidFill>
                  <a:schemeClr val="bg1">
                    <a:lumMod val="65000"/>
                  </a:schemeClr>
                </a:solidFill>
                <a:latin typeface="Aharoni" panose="02010803020104030203" pitchFamily="2" charset="-79"/>
                <a:cs typeface="Aharoni" panose="02010803020104030203" pitchFamily="2" charset="-79"/>
              </a:rPr>
              <a:t>Construct More Sidewalks </a:t>
            </a:r>
          </a:p>
          <a:p>
            <a:r>
              <a:rPr lang="en-US" b="1" dirty="0">
                <a:latin typeface="Aharoni" panose="02010803020104030203" pitchFamily="2" charset="-79"/>
                <a:cs typeface="Aharoni" panose="02010803020104030203" pitchFamily="2" charset="-79"/>
              </a:rPr>
              <a:t>Create Safer Neighborhoods</a:t>
            </a:r>
          </a:p>
        </p:txBody>
      </p:sp>
    </p:spTree>
    <p:extLst>
      <p:ext uri="{BB962C8B-B14F-4D97-AF65-F5344CB8AC3E}">
        <p14:creationId xmlns:p14="http://schemas.microsoft.com/office/powerpoint/2010/main" val="22870828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3. </a:t>
            </a:r>
            <a:r>
              <a:rPr lang="en-US" spc="300" dirty="0" smtClean="0">
                <a:solidFill>
                  <a:schemeClr val="tx2"/>
                </a:solidFill>
                <a:latin typeface="Franklin Gothic Heavy" panose="020B0903020102020204" pitchFamily="34" charset="0"/>
                <a:cs typeface="Aharoni" panose="02010803020104030203" pitchFamily="2" charset="-79"/>
              </a:rPr>
              <a:t>VISION ZERO</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3" name="Content Placeholder 2"/>
          <p:cNvSpPr>
            <a:spLocks noGrp="1"/>
          </p:cNvSpPr>
          <p:nvPr>
            <p:ph idx="1"/>
          </p:nvPr>
        </p:nvSpPr>
        <p:spPr>
          <a:xfrm>
            <a:off x="457200" y="685801"/>
            <a:ext cx="8229600" cy="3908822"/>
          </a:xfrm>
        </p:spPr>
        <p:txBody>
          <a:bodyPr/>
          <a:lstStyle/>
          <a:p>
            <a:pPr marL="0" indent="0">
              <a:buNone/>
            </a:pPr>
            <a:r>
              <a:rPr lang="en-US" dirty="0" smtClean="0">
                <a:latin typeface="Aharoni" panose="02010803020104030203" pitchFamily="2" charset="-79"/>
                <a:cs typeface="Aharoni" panose="02010803020104030203" pitchFamily="2" charset="-79"/>
              </a:rPr>
              <a:t>Case Study: Lower Broadway</a:t>
            </a:r>
            <a:endParaRPr lang="en-US" dirty="0">
              <a:latin typeface="Aharoni" panose="02010803020104030203" pitchFamily="2" charset="-79"/>
              <a:cs typeface="Aharoni" panose="02010803020104030203" pitchFamily="2" charset="-79"/>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990" b="19081"/>
          <a:stretch/>
        </p:blipFill>
        <p:spPr>
          <a:xfrm>
            <a:off x="914400" y="1197656"/>
            <a:ext cx="6593413" cy="3387992"/>
          </a:xfrm>
          <a:prstGeom prst="rect">
            <a:avLst/>
          </a:prstGeom>
        </p:spPr>
      </p:pic>
    </p:spTree>
    <p:extLst>
      <p:ext uri="{BB962C8B-B14F-4D97-AF65-F5344CB8AC3E}">
        <p14:creationId xmlns:p14="http://schemas.microsoft.com/office/powerpoint/2010/main" val="15756077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3. </a:t>
            </a:r>
            <a:r>
              <a:rPr lang="en-US" spc="300" dirty="0" smtClean="0">
                <a:solidFill>
                  <a:schemeClr val="tx2"/>
                </a:solidFill>
                <a:latin typeface="Franklin Gothic Heavy" panose="020B0903020102020204" pitchFamily="34" charset="0"/>
                <a:cs typeface="Aharoni" panose="02010803020104030203" pitchFamily="2" charset="-79"/>
              </a:rPr>
              <a:t>VISION ZERO</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3" name="Content Placeholder 2"/>
          <p:cNvSpPr>
            <a:spLocks noGrp="1"/>
          </p:cNvSpPr>
          <p:nvPr>
            <p:ph idx="1"/>
          </p:nvPr>
        </p:nvSpPr>
        <p:spPr>
          <a:xfrm>
            <a:off x="457200" y="685801"/>
            <a:ext cx="8229600" cy="3908822"/>
          </a:xfrm>
        </p:spPr>
        <p:txBody>
          <a:bodyPr/>
          <a:lstStyle/>
          <a:p>
            <a:pPr marL="0" indent="0">
              <a:buNone/>
            </a:pPr>
            <a:r>
              <a:rPr lang="en-US" dirty="0" smtClean="0">
                <a:latin typeface="Aharoni" panose="02010803020104030203" pitchFamily="2" charset="-79"/>
                <a:cs typeface="Aharoni" panose="02010803020104030203" pitchFamily="2" charset="-79"/>
              </a:rPr>
              <a:t>Case Study: Lower Broadway</a:t>
            </a:r>
            <a:endParaRPr lang="en-US" dirty="0">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731" t="8853" r="1642" b="4687"/>
          <a:stretch/>
        </p:blipFill>
        <p:spPr>
          <a:xfrm>
            <a:off x="914400" y="1201017"/>
            <a:ext cx="6857999" cy="3396548"/>
          </a:xfrm>
          <a:prstGeom prst="rect">
            <a:avLst/>
          </a:prstGeom>
        </p:spPr>
      </p:pic>
    </p:spTree>
    <p:extLst>
      <p:ext uri="{BB962C8B-B14F-4D97-AF65-F5344CB8AC3E}">
        <p14:creationId xmlns:p14="http://schemas.microsoft.com/office/powerpoint/2010/main" val="7030976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3. </a:t>
            </a:r>
            <a:r>
              <a:rPr lang="en-US" spc="300" dirty="0" smtClean="0">
                <a:solidFill>
                  <a:schemeClr val="tx2"/>
                </a:solidFill>
                <a:latin typeface="Franklin Gothic Heavy" panose="020B0903020102020204" pitchFamily="34" charset="0"/>
                <a:cs typeface="Aharoni" panose="02010803020104030203" pitchFamily="2" charset="-79"/>
              </a:rPr>
              <a:t>VISION ZERO</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5" name="Content Placeholder 2"/>
          <p:cNvSpPr txBox="1">
            <a:spLocks/>
          </p:cNvSpPr>
          <p:nvPr/>
        </p:nvSpPr>
        <p:spPr>
          <a:xfrm>
            <a:off x="457200" y="685801"/>
            <a:ext cx="8229600" cy="39088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latin typeface="Aharoni" panose="02010803020104030203" pitchFamily="2" charset="-79"/>
                <a:cs typeface="Aharoni" panose="02010803020104030203" pitchFamily="2" charset="-79"/>
              </a:rPr>
              <a:t>Case Study: Nolensville Pike</a:t>
            </a:r>
            <a:endParaRPr lang="en-US" dirty="0">
              <a:latin typeface="Aharoni" panose="02010803020104030203" pitchFamily="2" charset="-79"/>
              <a:cs typeface="Aharoni" panose="02010803020104030203" pitchFamily="2" charset="-79"/>
            </a:endParaRPr>
          </a:p>
        </p:txBody>
      </p:sp>
      <p:pic>
        <p:nvPicPr>
          <p:cNvPr id="6" name="Picture 2" descr="S:\Livable Nashville\Mobility\Nolensville\P20405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826" b="19603"/>
          <a:stretch/>
        </p:blipFill>
        <p:spPr bwMode="auto">
          <a:xfrm>
            <a:off x="762000" y="1145558"/>
            <a:ext cx="7620000" cy="347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263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3. </a:t>
            </a:r>
            <a:r>
              <a:rPr lang="en-US" spc="300" dirty="0" smtClean="0">
                <a:solidFill>
                  <a:schemeClr val="tx2"/>
                </a:solidFill>
                <a:latin typeface="Franklin Gothic Heavy" panose="020B0903020102020204" pitchFamily="34" charset="0"/>
                <a:cs typeface="Aharoni" panose="02010803020104030203" pitchFamily="2" charset="-79"/>
              </a:rPr>
              <a:t>VISION ZERO</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13" name="Content Placeholder 2"/>
          <p:cNvSpPr txBox="1">
            <a:spLocks/>
          </p:cNvSpPr>
          <p:nvPr/>
        </p:nvSpPr>
        <p:spPr>
          <a:xfrm>
            <a:off x="457200" y="685801"/>
            <a:ext cx="8229600" cy="39088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latin typeface="Aharoni" panose="02010803020104030203" pitchFamily="2" charset="-79"/>
                <a:cs typeface="Aharoni" panose="02010803020104030203" pitchFamily="2" charset="-79"/>
              </a:rPr>
              <a:t>Case Study: Nolensville Pike</a:t>
            </a:r>
            <a:endParaRPr lang="en-US" dirty="0">
              <a:latin typeface="Aharoni" panose="02010803020104030203" pitchFamily="2" charset="-79"/>
              <a:cs typeface="Aharoni" panose="02010803020104030203" pitchFamily="2" charset="-79"/>
            </a:endParaRPr>
          </a:p>
        </p:txBody>
      </p:sp>
      <p:pic>
        <p:nvPicPr>
          <p:cNvPr id="8" name="Picture 7" descr="P:\Community_Plans\Transportation\Projects\Nolensville Pike Pilots\Photos\Have a sea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165"/>
          <a:stretch/>
        </p:blipFill>
        <p:spPr bwMode="auto">
          <a:xfrm>
            <a:off x="4360840" y="1182989"/>
            <a:ext cx="2528804" cy="16892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P:\Community_Plans\Transportation\Projects\Nolensville Pike Pilots\Photos\midblock crosswalk aft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165"/>
          <a:stretch/>
        </p:blipFill>
        <p:spPr bwMode="auto">
          <a:xfrm>
            <a:off x="1893624" y="1182989"/>
            <a:ext cx="2400300" cy="16892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Community_Plans\Transportation\Projects\Nolensville Pike Pilots\Photos\Turbo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524" b="4728"/>
          <a:stretch/>
        </p:blipFill>
        <p:spPr bwMode="auto">
          <a:xfrm>
            <a:off x="4370580" y="2906973"/>
            <a:ext cx="2519063" cy="1688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Community_Plans\Transportation\Projects\Nolensville Pike Pilots\Photos\polka-dot-park-1.jpg"/>
          <p:cNvPicPr>
            <a:picLocks noChangeAspect="1" noChangeArrowheads="1"/>
          </p:cNvPicPr>
          <p:nvPr/>
        </p:nvPicPr>
        <p:blipFill rotWithShape="1">
          <a:blip r:embed="rId6">
            <a:extLst>
              <a:ext uri="{28A0092B-C50C-407E-A947-70E740481C1C}">
                <a14:useLocalDpi xmlns:a14="http://schemas.microsoft.com/office/drawing/2010/main" val="0"/>
              </a:ext>
            </a:extLst>
          </a:blip>
          <a:srcRect r="23764" b="7521"/>
          <a:stretch/>
        </p:blipFill>
        <p:spPr bwMode="auto">
          <a:xfrm>
            <a:off x="1893624" y="2914533"/>
            <a:ext cx="2400300" cy="165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5671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4. </a:t>
            </a:r>
            <a:r>
              <a:rPr lang="en-US" spc="300" dirty="0" smtClean="0">
                <a:solidFill>
                  <a:schemeClr val="tx2"/>
                </a:solidFill>
                <a:latin typeface="Franklin Gothic Heavy" panose="020B0903020102020204" pitchFamily="34" charset="0"/>
                <a:cs typeface="Aharoni" panose="02010803020104030203" pitchFamily="2" charset="-79"/>
              </a:rPr>
              <a:t>STREETS FOR PEOPLE</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3"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b="1" dirty="0" smtClean="0">
                <a:latin typeface="Aharoni" panose="02010803020104030203" pitchFamily="2" charset="-79"/>
                <a:cs typeface="Aharoni" panose="02010803020104030203" pitchFamily="2" charset="-79"/>
              </a:rPr>
              <a:t>Create a Low-stress Bikeway </a:t>
            </a:r>
            <a:r>
              <a:rPr lang="en-US" b="1" dirty="0">
                <a:latin typeface="Aharoni" panose="02010803020104030203" pitchFamily="2" charset="-79"/>
                <a:cs typeface="Aharoni" panose="02010803020104030203" pitchFamily="2" charset="-79"/>
              </a:rPr>
              <a:t>N</a:t>
            </a:r>
            <a:r>
              <a:rPr lang="en-US" b="1" dirty="0" smtClean="0">
                <a:latin typeface="Aharoni" panose="02010803020104030203" pitchFamily="2" charset="-79"/>
                <a:cs typeface="Aharoni" panose="02010803020104030203" pitchFamily="2" charset="-79"/>
              </a:rPr>
              <a:t>etwork </a:t>
            </a:r>
            <a:endParaRPr lang="en-US" b="1" dirty="0">
              <a:latin typeface="Aharoni" panose="02010803020104030203" pitchFamily="2" charset="-79"/>
              <a:cs typeface="Aharoni" panose="02010803020104030203" pitchFamily="2" charset="-79"/>
            </a:endParaRPr>
          </a:p>
          <a:p>
            <a:r>
              <a:rPr lang="en-US" dirty="0" smtClean="0">
                <a:solidFill>
                  <a:schemeClr val="bg1">
                    <a:lumMod val="65000"/>
                  </a:schemeClr>
                </a:solidFill>
                <a:latin typeface="Aharoni" panose="02010803020104030203" pitchFamily="2" charset="-79"/>
                <a:cs typeface="Aharoni" panose="02010803020104030203" pitchFamily="2" charset="-79"/>
              </a:rPr>
              <a:t>Ensure Safe Routes to Schools </a:t>
            </a:r>
          </a:p>
          <a:p>
            <a:r>
              <a:rPr lang="en-US" dirty="0" smtClean="0">
                <a:solidFill>
                  <a:schemeClr val="bg1">
                    <a:lumMod val="65000"/>
                  </a:schemeClr>
                </a:solidFill>
                <a:latin typeface="Aharoni" panose="02010803020104030203" pitchFamily="2" charset="-79"/>
                <a:cs typeface="Aharoni" panose="02010803020104030203" pitchFamily="2" charset="-79"/>
              </a:rPr>
              <a:t>Remove Barriers to Walking</a:t>
            </a:r>
            <a:endParaRPr lang="en-US" dirty="0">
              <a:solidFill>
                <a:schemeClr val="bg1">
                  <a:lumMod val="6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278170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4. </a:t>
            </a:r>
            <a:r>
              <a:rPr lang="en-US" spc="300" dirty="0" smtClean="0">
                <a:solidFill>
                  <a:schemeClr val="tx2"/>
                </a:solidFill>
                <a:latin typeface="Franklin Gothic Heavy" panose="020B0903020102020204" pitchFamily="34" charset="0"/>
                <a:cs typeface="Aharoni" panose="02010803020104030203" pitchFamily="2" charset="-79"/>
              </a:rPr>
              <a:t>STREETS FOR PEOPLE</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6" name="Content Placeholder 2"/>
          <p:cNvSpPr txBox="1">
            <a:spLocks/>
          </p:cNvSpPr>
          <p:nvPr/>
        </p:nvSpPr>
        <p:spPr>
          <a:xfrm>
            <a:off x="457200" y="685801"/>
            <a:ext cx="8229600" cy="39088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latin typeface="Aharoni" panose="02010803020104030203" pitchFamily="2" charset="-79"/>
                <a:cs typeface="Aharoni" panose="02010803020104030203" pitchFamily="2" charset="-79"/>
              </a:rPr>
              <a:t>Davidson Street Protected Bike Lane</a:t>
            </a:r>
            <a:endParaRPr lang="en-US" dirty="0">
              <a:latin typeface="Aharoni" panose="02010803020104030203" pitchFamily="2" charset="-79"/>
              <a:cs typeface="Aharoni" panose="02010803020104030203" pitchFamily="2" charset="-79"/>
            </a:endParaRPr>
          </a:p>
        </p:txBody>
      </p:sp>
      <p:pic>
        <p:nvPicPr>
          <p:cNvPr id="5" name="Picture 4" descr="C:\Users\ehafkenschiel\Pictures\NACTO Pres Photos\thumb_IMG_1765_10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86" b="13438"/>
          <a:stretch/>
        </p:blipFill>
        <p:spPr bwMode="auto">
          <a:xfrm>
            <a:off x="914400" y="1170578"/>
            <a:ext cx="7086600" cy="3466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124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1. </a:t>
            </a:r>
            <a:r>
              <a:rPr lang="en-US" spc="300" dirty="0" smtClean="0">
                <a:solidFill>
                  <a:schemeClr val="tx2"/>
                </a:solidFill>
                <a:latin typeface="Franklin Gothic Heavy" panose="020B0903020102020204" pitchFamily="34" charset="0"/>
                <a:cs typeface="Aharoni" panose="02010803020104030203" pitchFamily="2" charset="-79"/>
              </a:rPr>
              <a:t>INTRODUCTION</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9" name="object 7"/>
          <p:cNvSpPr>
            <a:spLocks noChangeAspect="1"/>
          </p:cNvSpPr>
          <p:nvPr/>
        </p:nvSpPr>
        <p:spPr>
          <a:xfrm>
            <a:off x="914400" y="790424"/>
            <a:ext cx="3558578" cy="40669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object 8"/>
          <p:cNvSpPr>
            <a:spLocks noChangeAspect="1"/>
          </p:cNvSpPr>
          <p:nvPr/>
        </p:nvSpPr>
        <p:spPr>
          <a:xfrm>
            <a:off x="4800600" y="790424"/>
            <a:ext cx="3558578" cy="406693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TextBox 10"/>
          <p:cNvSpPr txBox="1"/>
          <p:nvPr/>
        </p:nvSpPr>
        <p:spPr>
          <a:xfrm>
            <a:off x="2056474" y="559592"/>
            <a:ext cx="816373" cy="461665"/>
          </a:xfrm>
          <a:prstGeom prst="rect">
            <a:avLst/>
          </a:prstGeom>
          <a:noFill/>
        </p:spPr>
        <p:txBody>
          <a:bodyPr wrap="square" rtlCol="0">
            <a:spAutoFit/>
          </a:bodyPr>
          <a:lstStyle/>
          <a:p>
            <a:r>
              <a:rPr lang="en-US" sz="2400" b="1" dirty="0" smtClean="0">
                <a:latin typeface="Arial Narrow" panose="020B0606020202030204" pitchFamily="34" charset="0"/>
              </a:rPr>
              <a:t>2010</a:t>
            </a:r>
            <a:endParaRPr lang="en-US" sz="2400" b="1" dirty="0">
              <a:latin typeface="Arial Narrow" panose="020B0606020202030204" pitchFamily="34" charset="0"/>
            </a:endParaRPr>
          </a:p>
        </p:txBody>
      </p:sp>
      <p:sp>
        <p:nvSpPr>
          <p:cNvPr id="12" name="TextBox 11"/>
          <p:cNvSpPr txBox="1"/>
          <p:nvPr/>
        </p:nvSpPr>
        <p:spPr>
          <a:xfrm>
            <a:off x="5934928" y="559591"/>
            <a:ext cx="824119" cy="461665"/>
          </a:xfrm>
          <a:prstGeom prst="rect">
            <a:avLst/>
          </a:prstGeom>
          <a:noFill/>
        </p:spPr>
        <p:txBody>
          <a:bodyPr wrap="square" rtlCol="0">
            <a:spAutoFit/>
          </a:bodyPr>
          <a:lstStyle/>
          <a:p>
            <a:r>
              <a:rPr lang="en-US" sz="2400" b="1" dirty="0" smtClean="0">
                <a:latin typeface="Arial Narrow" panose="020B0606020202030204" pitchFamily="34" charset="0"/>
              </a:rPr>
              <a:t>2040</a:t>
            </a:r>
            <a:endParaRPr lang="en-US" sz="2400" b="1" dirty="0">
              <a:latin typeface="Arial Narrow" panose="020B0606020202030204" pitchFamily="34" charset="0"/>
            </a:endParaRPr>
          </a:p>
        </p:txBody>
      </p:sp>
    </p:spTree>
    <p:extLst>
      <p:ext uri="{BB962C8B-B14F-4D97-AF65-F5344CB8AC3E}">
        <p14:creationId xmlns:p14="http://schemas.microsoft.com/office/powerpoint/2010/main" val="12310892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4. </a:t>
            </a:r>
            <a:r>
              <a:rPr lang="en-US" spc="300" dirty="0" smtClean="0">
                <a:solidFill>
                  <a:schemeClr val="tx2"/>
                </a:solidFill>
                <a:latin typeface="Franklin Gothic Heavy" panose="020B0903020102020204" pitchFamily="34" charset="0"/>
                <a:cs typeface="Aharoni" panose="02010803020104030203" pitchFamily="2" charset="-79"/>
              </a:rPr>
              <a:t>STREETS FOR PEOPLE</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6" name="Content Placeholder 2"/>
          <p:cNvSpPr txBox="1">
            <a:spLocks/>
          </p:cNvSpPr>
          <p:nvPr/>
        </p:nvSpPr>
        <p:spPr>
          <a:xfrm>
            <a:off x="457200" y="685801"/>
            <a:ext cx="8229600" cy="39088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latin typeface="Aharoni" panose="02010803020104030203" pitchFamily="2" charset="-79"/>
                <a:cs typeface="Aharoni" panose="02010803020104030203" pitchFamily="2" charset="-79"/>
              </a:rPr>
              <a:t>Magnolia Avenue Protected Bike Lane</a:t>
            </a:r>
            <a:endParaRPr lang="en-US" dirty="0">
              <a:latin typeface="Aharoni" panose="02010803020104030203" pitchFamily="2" charset="-79"/>
              <a:cs typeface="Aharoni" panose="02010803020104030203" pitchFamily="2" charset="-79"/>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011" b="17644"/>
          <a:stretch/>
        </p:blipFill>
        <p:spPr>
          <a:xfrm>
            <a:off x="798400" y="1228338"/>
            <a:ext cx="7567680" cy="3384610"/>
          </a:xfrm>
          <a:prstGeom prst="rect">
            <a:avLst/>
          </a:prstGeom>
        </p:spPr>
      </p:pic>
    </p:spTree>
    <p:extLst>
      <p:ext uri="{BB962C8B-B14F-4D97-AF65-F5344CB8AC3E}">
        <p14:creationId xmlns:p14="http://schemas.microsoft.com/office/powerpoint/2010/main" val="73123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4. </a:t>
            </a:r>
            <a:r>
              <a:rPr lang="en-US" spc="300" dirty="0" smtClean="0">
                <a:solidFill>
                  <a:schemeClr val="tx2"/>
                </a:solidFill>
                <a:latin typeface="Franklin Gothic Heavy" panose="020B0903020102020204" pitchFamily="34" charset="0"/>
                <a:cs typeface="Aharoni" panose="02010803020104030203" pitchFamily="2" charset="-79"/>
              </a:rPr>
              <a:t>STREETS FOR PEOPLE</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6"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dirty="0" smtClean="0">
                <a:solidFill>
                  <a:schemeClr val="bg1">
                    <a:lumMod val="65000"/>
                  </a:schemeClr>
                </a:solidFill>
                <a:latin typeface="Aharoni" panose="02010803020104030203" pitchFamily="2" charset="-79"/>
                <a:cs typeface="Aharoni" panose="02010803020104030203" pitchFamily="2" charset="-79"/>
              </a:rPr>
              <a:t>Create a Low-stress Bikeway </a:t>
            </a:r>
            <a:r>
              <a:rPr lang="en-US" dirty="0">
                <a:solidFill>
                  <a:schemeClr val="bg1">
                    <a:lumMod val="65000"/>
                  </a:schemeClr>
                </a:solidFill>
                <a:latin typeface="Aharoni" panose="02010803020104030203" pitchFamily="2" charset="-79"/>
                <a:cs typeface="Aharoni" panose="02010803020104030203" pitchFamily="2" charset="-79"/>
              </a:rPr>
              <a:t>N</a:t>
            </a:r>
            <a:r>
              <a:rPr lang="en-US" dirty="0" smtClean="0">
                <a:solidFill>
                  <a:schemeClr val="bg1">
                    <a:lumMod val="65000"/>
                  </a:schemeClr>
                </a:solidFill>
                <a:latin typeface="Aharoni" panose="02010803020104030203" pitchFamily="2" charset="-79"/>
                <a:cs typeface="Aharoni" panose="02010803020104030203" pitchFamily="2" charset="-79"/>
              </a:rPr>
              <a:t>etwork </a:t>
            </a:r>
            <a:endParaRPr lang="en-US" dirty="0">
              <a:solidFill>
                <a:schemeClr val="bg1">
                  <a:lumMod val="65000"/>
                </a:schemeClr>
              </a:solidFill>
              <a:latin typeface="Aharoni" panose="02010803020104030203" pitchFamily="2" charset="-79"/>
              <a:cs typeface="Aharoni" panose="02010803020104030203" pitchFamily="2" charset="-79"/>
            </a:endParaRPr>
          </a:p>
          <a:p>
            <a:r>
              <a:rPr lang="en-US" b="1" dirty="0" smtClean="0">
                <a:latin typeface="Aharoni" panose="02010803020104030203" pitchFamily="2" charset="-79"/>
                <a:cs typeface="Aharoni" panose="02010803020104030203" pitchFamily="2" charset="-79"/>
              </a:rPr>
              <a:t>Ensure Safe Routes to Schools </a:t>
            </a:r>
          </a:p>
          <a:p>
            <a:r>
              <a:rPr lang="en-US" dirty="0" smtClean="0">
                <a:solidFill>
                  <a:schemeClr val="bg1">
                    <a:lumMod val="65000"/>
                  </a:schemeClr>
                </a:solidFill>
                <a:latin typeface="Aharoni" panose="02010803020104030203" pitchFamily="2" charset="-79"/>
                <a:cs typeface="Aharoni" panose="02010803020104030203" pitchFamily="2" charset="-79"/>
              </a:rPr>
              <a:t>Remove Barriers to Walking</a:t>
            </a:r>
            <a:endParaRPr lang="en-US" dirty="0">
              <a:solidFill>
                <a:schemeClr val="bg1">
                  <a:lumMod val="6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062453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4. </a:t>
            </a:r>
            <a:r>
              <a:rPr lang="en-US" spc="300" dirty="0" smtClean="0">
                <a:solidFill>
                  <a:schemeClr val="tx2"/>
                </a:solidFill>
                <a:latin typeface="Franklin Gothic Heavy" panose="020B0903020102020204" pitchFamily="34" charset="0"/>
                <a:cs typeface="Aharoni" panose="02010803020104030203" pitchFamily="2" charset="-79"/>
              </a:rPr>
              <a:t>STREETS FOR PEOPLE</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6" name="Content Placeholder 2"/>
          <p:cNvSpPr txBox="1">
            <a:spLocks/>
          </p:cNvSpPr>
          <p:nvPr/>
        </p:nvSpPr>
        <p:spPr>
          <a:xfrm>
            <a:off x="457200" y="685801"/>
            <a:ext cx="8229600" cy="39088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latin typeface="Aharoni" panose="02010803020104030203" pitchFamily="2" charset="-79"/>
                <a:cs typeface="Aharoni" panose="02010803020104030203" pitchFamily="2" charset="-79"/>
              </a:rPr>
              <a:t>Croft Middle School Sidewalks</a:t>
            </a:r>
            <a:endParaRPr lang="en-US" dirty="0">
              <a:latin typeface="Aharoni" panose="02010803020104030203" pitchFamily="2" charset="-79"/>
              <a:cs typeface="Aharoni" panose="02010803020104030203" pitchFamily="2" charset="-79"/>
            </a:endParaRPr>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765" b="10839"/>
          <a:stretch/>
        </p:blipFill>
        <p:spPr bwMode="auto">
          <a:xfrm>
            <a:off x="914400" y="1154858"/>
            <a:ext cx="6705600" cy="343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2860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4. </a:t>
            </a:r>
            <a:r>
              <a:rPr lang="en-US" spc="300" dirty="0" smtClean="0">
                <a:solidFill>
                  <a:schemeClr val="tx2"/>
                </a:solidFill>
                <a:latin typeface="Franklin Gothic Heavy" panose="020B0903020102020204" pitchFamily="34" charset="0"/>
                <a:cs typeface="Aharoni" panose="02010803020104030203" pitchFamily="2" charset="-79"/>
              </a:rPr>
              <a:t>STREETS FOR PEOPLE</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6"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dirty="0" smtClean="0">
                <a:solidFill>
                  <a:schemeClr val="bg1">
                    <a:lumMod val="65000"/>
                  </a:schemeClr>
                </a:solidFill>
                <a:latin typeface="Aharoni" panose="02010803020104030203" pitchFamily="2" charset="-79"/>
                <a:cs typeface="Aharoni" panose="02010803020104030203" pitchFamily="2" charset="-79"/>
              </a:rPr>
              <a:t>Create a Low-stress Bikeway </a:t>
            </a:r>
            <a:r>
              <a:rPr lang="en-US" dirty="0">
                <a:solidFill>
                  <a:schemeClr val="bg1">
                    <a:lumMod val="65000"/>
                  </a:schemeClr>
                </a:solidFill>
                <a:latin typeface="Aharoni" panose="02010803020104030203" pitchFamily="2" charset="-79"/>
                <a:cs typeface="Aharoni" panose="02010803020104030203" pitchFamily="2" charset="-79"/>
              </a:rPr>
              <a:t>N</a:t>
            </a:r>
            <a:r>
              <a:rPr lang="en-US" dirty="0" smtClean="0">
                <a:solidFill>
                  <a:schemeClr val="bg1">
                    <a:lumMod val="65000"/>
                  </a:schemeClr>
                </a:solidFill>
                <a:latin typeface="Aharoni" panose="02010803020104030203" pitchFamily="2" charset="-79"/>
                <a:cs typeface="Aharoni" panose="02010803020104030203" pitchFamily="2" charset="-79"/>
              </a:rPr>
              <a:t>etwork </a:t>
            </a:r>
            <a:endParaRPr lang="en-US" dirty="0">
              <a:solidFill>
                <a:schemeClr val="bg1">
                  <a:lumMod val="65000"/>
                </a:schemeClr>
              </a:solidFill>
              <a:latin typeface="Aharoni" panose="02010803020104030203" pitchFamily="2" charset="-79"/>
              <a:cs typeface="Aharoni" panose="02010803020104030203" pitchFamily="2" charset="-79"/>
            </a:endParaRPr>
          </a:p>
          <a:p>
            <a:r>
              <a:rPr lang="en-US" dirty="0" smtClean="0">
                <a:solidFill>
                  <a:schemeClr val="bg1">
                    <a:lumMod val="65000"/>
                  </a:schemeClr>
                </a:solidFill>
                <a:latin typeface="Aharoni" panose="02010803020104030203" pitchFamily="2" charset="-79"/>
                <a:cs typeface="Aharoni" panose="02010803020104030203" pitchFamily="2" charset="-79"/>
              </a:rPr>
              <a:t>Ensure Safe Routes to Schools </a:t>
            </a:r>
          </a:p>
          <a:p>
            <a:r>
              <a:rPr lang="en-US" b="1" dirty="0" smtClean="0">
                <a:latin typeface="Aharoni" panose="02010803020104030203" pitchFamily="2" charset="-79"/>
                <a:cs typeface="Aharoni" panose="02010803020104030203" pitchFamily="2" charset="-79"/>
              </a:rPr>
              <a:t>Remove Barriers to Walking</a:t>
            </a:r>
            <a:endParaRPr lang="en-US"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48368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686800" cy="594122"/>
          </a:xfrm>
        </p:spPr>
        <p:txBody>
          <a:bodyPr>
            <a:normAutofit fontScale="90000"/>
          </a:bodyPr>
          <a:lstStyle/>
          <a:p>
            <a:pPr marL="682625" indent="-682625" algn="l"/>
            <a:r>
              <a:rPr lang="en-US" spc="300" dirty="0" smtClean="0">
                <a:solidFill>
                  <a:srgbClr val="AD9030"/>
                </a:solidFill>
                <a:latin typeface="Franklin Gothic Heavy" panose="020B0903020102020204" pitchFamily="34" charset="0"/>
                <a:cs typeface="Aharoni" panose="02010803020104030203" pitchFamily="2" charset="-79"/>
              </a:rPr>
              <a:t>5. </a:t>
            </a:r>
            <a:r>
              <a:rPr lang="en-US" sz="4200" spc="300" dirty="0" smtClean="0">
                <a:solidFill>
                  <a:schemeClr val="tx2"/>
                </a:solidFill>
                <a:latin typeface="Franklin Gothic Heavy" panose="020B0903020102020204" pitchFamily="34" charset="0"/>
                <a:cs typeface="Aharoni" panose="02010803020104030203" pitchFamily="2" charset="-79"/>
              </a:rPr>
              <a:t>CONNECTED TRANSPORTATION</a:t>
            </a:r>
            <a:endParaRPr lang="en-US" sz="4200" spc="300" dirty="0">
              <a:solidFill>
                <a:schemeClr val="tx2"/>
              </a:solidFill>
              <a:latin typeface="Franklin Gothic Heavy" panose="020B0903020102020204" pitchFamily="34" charset="0"/>
              <a:cs typeface="Aharoni" panose="02010803020104030203" pitchFamily="2" charset="-79"/>
            </a:endParaRPr>
          </a:p>
        </p:txBody>
      </p:sp>
      <p:sp>
        <p:nvSpPr>
          <p:cNvPr id="6"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b="1" dirty="0" smtClean="0">
                <a:latin typeface="Aharoni" panose="02010803020104030203" pitchFamily="2" charset="-79"/>
                <a:cs typeface="Aharoni" panose="02010803020104030203" pitchFamily="2" charset="-79"/>
              </a:rPr>
              <a:t>Ensure Optimal Use of </a:t>
            </a:r>
            <a:r>
              <a:rPr lang="en-US" b="1" dirty="0">
                <a:latin typeface="Aharoni" panose="02010803020104030203" pitchFamily="2" charset="-79"/>
                <a:cs typeface="Aharoni" panose="02010803020104030203" pitchFamily="2" charset="-79"/>
              </a:rPr>
              <a:t>O</a:t>
            </a:r>
            <a:r>
              <a:rPr lang="en-US" b="1" dirty="0" smtClean="0">
                <a:latin typeface="Aharoni" panose="02010803020104030203" pitchFamily="2" charset="-79"/>
                <a:cs typeface="Aharoni" panose="02010803020104030203" pitchFamily="2" charset="-79"/>
              </a:rPr>
              <a:t>ur Streets</a:t>
            </a:r>
          </a:p>
          <a:p>
            <a:r>
              <a:rPr lang="en-US" dirty="0" smtClean="0">
                <a:solidFill>
                  <a:schemeClr val="bg1">
                    <a:lumMod val="65000"/>
                  </a:schemeClr>
                </a:solidFill>
                <a:latin typeface="Aharoni" panose="02010803020104030203" pitchFamily="2" charset="-79"/>
                <a:cs typeface="Aharoni" panose="02010803020104030203" pitchFamily="2" charset="-79"/>
              </a:rPr>
              <a:t>Nashville Complete Trips </a:t>
            </a:r>
          </a:p>
          <a:p>
            <a:r>
              <a:rPr lang="en-US" dirty="0" smtClean="0">
                <a:solidFill>
                  <a:schemeClr val="bg1">
                    <a:lumMod val="65000"/>
                  </a:schemeClr>
                </a:solidFill>
                <a:latin typeface="Aharoni" panose="02010803020104030203" pitchFamily="2" charset="-79"/>
                <a:cs typeface="Aharoni" panose="02010803020104030203" pitchFamily="2" charset="-79"/>
              </a:rPr>
              <a:t>Expand Innovative Transportation Options</a:t>
            </a:r>
          </a:p>
        </p:txBody>
      </p:sp>
    </p:spTree>
    <p:extLst>
      <p:ext uri="{BB962C8B-B14F-4D97-AF65-F5344CB8AC3E}">
        <p14:creationId xmlns:p14="http://schemas.microsoft.com/office/powerpoint/2010/main" val="15547620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686800" cy="594122"/>
          </a:xfrm>
        </p:spPr>
        <p:txBody>
          <a:bodyPr>
            <a:normAutofit fontScale="90000"/>
          </a:bodyPr>
          <a:lstStyle/>
          <a:p>
            <a:pPr marL="682625" indent="-682625" algn="l"/>
            <a:r>
              <a:rPr lang="en-US" spc="300" dirty="0" smtClean="0">
                <a:solidFill>
                  <a:srgbClr val="AD9030"/>
                </a:solidFill>
                <a:latin typeface="Franklin Gothic Heavy" panose="020B0903020102020204" pitchFamily="34" charset="0"/>
                <a:cs typeface="Aharoni" panose="02010803020104030203" pitchFamily="2" charset="-79"/>
              </a:rPr>
              <a:t>5. </a:t>
            </a:r>
            <a:r>
              <a:rPr lang="en-US" sz="4200" spc="300" dirty="0" smtClean="0">
                <a:solidFill>
                  <a:schemeClr val="tx2"/>
                </a:solidFill>
                <a:latin typeface="Franklin Gothic Heavy" panose="020B0903020102020204" pitchFamily="34" charset="0"/>
                <a:cs typeface="Aharoni" panose="02010803020104030203" pitchFamily="2" charset="-79"/>
              </a:rPr>
              <a:t>CONNECTED TRANSPORTATION</a:t>
            </a:r>
            <a:endParaRPr lang="en-US" sz="4200" spc="300" dirty="0">
              <a:solidFill>
                <a:schemeClr val="tx2"/>
              </a:solidFill>
              <a:latin typeface="Franklin Gothic Heavy" panose="020B0903020102020204" pitchFamily="34" charset="0"/>
              <a:cs typeface="Aharoni" panose="02010803020104030203" pitchFamily="2" charset="-79"/>
            </a:endParaRPr>
          </a:p>
        </p:txBody>
      </p:sp>
      <p:sp>
        <p:nvSpPr>
          <p:cNvPr id="6" name="Content Placeholder 2"/>
          <p:cNvSpPr txBox="1">
            <a:spLocks/>
          </p:cNvSpPr>
          <p:nvPr/>
        </p:nvSpPr>
        <p:spPr>
          <a:xfrm>
            <a:off x="457200" y="685801"/>
            <a:ext cx="8229600" cy="39088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latin typeface="Aharoni" panose="02010803020104030203" pitchFamily="2" charset="-79"/>
                <a:cs typeface="Aharoni" panose="02010803020104030203" pitchFamily="2" charset="-79"/>
              </a:rPr>
              <a:t>Murfreesboro Transit Signal Priority </a:t>
            </a:r>
            <a:endParaRPr lang="en-US" dirty="0">
              <a:latin typeface="Aharoni" panose="02010803020104030203" pitchFamily="2" charset="-79"/>
              <a:cs typeface="Aharoni" panose="02010803020104030203" pitchFamily="2" charset="-79"/>
            </a:endParaRPr>
          </a:p>
        </p:txBody>
      </p:sp>
      <p:pic>
        <p:nvPicPr>
          <p:cNvPr id="7" name="Picture 6"/>
          <p:cNvPicPr>
            <a:picLocks noGrp="1" noChangeAspect="1" noChangeArrowheads="1"/>
          </p:cNvPicPr>
          <p:nvPr/>
        </p:nvPicPr>
        <p:blipFill rotWithShape="1">
          <a:blip r:embed="rId3" cstate="print">
            <a:extLst>
              <a:ext uri="{28A0092B-C50C-407E-A947-70E740481C1C}">
                <a14:useLocalDpi xmlns:a14="http://schemas.microsoft.com/office/drawing/2010/main" val="0"/>
              </a:ext>
            </a:extLst>
          </a:blip>
          <a:srcRect t="10623" b="24637"/>
          <a:stretch/>
        </p:blipFill>
        <p:spPr bwMode="auto">
          <a:xfrm>
            <a:off x="914400" y="1277487"/>
            <a:ext cx="6745817" cy="327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6873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686800" cy="594122"/>
          </a:xfrm>
        </p:spPr>
        <p:txBody>
          <a:bodyPr>
            <a:normAutofit fontScale="90000"/>
          </a:bodyPr>
          <a:lstStyle/>
          <a:p>
            <a:pPr marL="682625" indent="-682625" algn="l"/>
            <a:r>
              <a:rPr lang="en-US" spc="300" dirty="0" smtClean="0">
                <a:solidFill>
                  <a:srgbClr val="AD9030"/>
                </a:solidFill>
                <a:latin typeface="Franklin Gothic Heavy" panose="020B0903020102020204" pitchFamily="34" charset="0"/>
                <a:cs typeface="Aharoni" panose="02010803020104030203" pitchFamily="2" charset="-79"/>
              </a:rPr>
              <a:t>5. </a:t>
            </a:r>
            <a:r>
              <a:rPr lang="en-US" sz="4200" spc="300" dirty="0" smtClean="0">
                <a:solidFill>
                  <a:schemeClr val="tx2"/>
                </a:solidFill>
                <a:latin typeface="Franklin Gothic Heavy" panose="020B0903020102020204" pitchFamily="34" charset="0"/>
                <a:cs typeface="Aharoni" panose="02010803020104030203" pitchFamily="2" charset="-79"/>
              </a:rPr>
              <a:t>CONNECTED TRANSPORTATION</a:t>
            </a:r>
            <a:endParaRPr lang="en-US" sz="4200" spc="300" dirty="0">
              <a:solidFill>
                <a:schemeClr val="tx2"/>
              </a:solidFill>
              <a:latin typeface="Franklin Gothic Heavy" panose="020B0903020102020204" pitchFamily="34" charset="0"/>
              <a:cs typeface="Aharoni" panose="02010803020104030203" pitchFamily="2" charset="-79"/>
            </a:endParaRPr>
          </a:p>
        </p:txBody>
      </p:sp>
      <p:sp>
        <p:nvSpPr>
          <p:cNvPr id="6"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dirty="0" smtClean="0">
                <a:solidFill>
                  <a:schemeClr val="bg1">
                    <a:lumMod val="65000"/>
                  </a:schemeClr>
                </a:solidFill>
                <a:latin typeface="Aharoni" panose="02010803020104030203" pitchFamily="2" charset="-79"/>
                <a:cs typeface="Aharoni" panose="02010803020104030203" pitchFamily="2" charset="-79"/>
              </a:rPr>
              <a:t>Ensure Optimal Use of </a:t>
            </a:r>
            <a:r>
              <a:rPr lang="en-US" dirty="0">
                <a:solidFill>
                  <a:schemeClr val="bg1">
                    <a:lumMod val="65000"/>
                  </a:schemeClr>
                </a:solidFill>
                <a:latin typeface="Aharoni" panose="02010803020104030203" pitchFamily="2" charset="-79"/>
                <a:cs typeface="Aharoni" panose="02010803020104030203" pitchFamily="2" charset="-79"/>
              </a:rPr>
              <a:t>O</a:t>
            </a:r>
            <a:r>
              <a:rPr lang="en-US" dirty="0" smtClean="0">
                <a:solidFill>
                  <a:schemeClr val="bg1">
                    <a:lumMod val="65000"/>
                  </a:schemeClr>
                </a:solidFill>
                <a:latin typeface="Aharoni" panose="02010803020104030203" pitchFamily="2" charset="-79"/>
                <a:cs typeface="Aharoni" panose="02010803020104030203" pitchFamily="2" charset="-79"/>
              </a:rPr>
              <a:t>ur Streets</a:t>
            </a:r>
          </a:p>
          <a:p>
            <a:r>
              <a:rPr lang="en-US" b="1" dirty="0" smtClean="0">
                <a:latin typeface="Aharoni" panose="02010803020104030203" pitchFamily="2" charset="-79"/>
                <a:cs typeface="Aharoni" panose="02010803020104030203" pitchFamily="2" charset="-79"/>
              </a:rPr>
              <a:t>Nashville Complete Trips </a:t>
            </a:r>
          </a:p>
          <a:p>
            <a:r>
              <a:rPr lang="en-US" dirty="0" smtClean="0">
                <a:solidFill>
                  <a:schemeClr val="bg1">
                    <a:lumMod val="65000"/>
                  </a:schemeClr>
                </a:solidFill>
                <a:latin typeface="Aharoni" panose="02010803020104030203" pitchFamily="2" charset="-79"/>
                <a:cs typeface="Aharoni" panose="02010803020104030203" pitchFamily="2" charset="-79"/>
              </a:rPr>
              <a:t>Expand Innovative Transportation Options</a:t>
            </a:r>
          </a:p>
        </p:txBody>
      </p:sp>
    </p:spTree>
    <p:extLst>
      <p:ext uri="{BB962C8B-B14F-4D97-AF65-F5344CB8AC3E}">
        <p14:creationId xmlns:p14="http://schemas.microsoft.com/office/powerpoint/2010/main" val="33205317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686800" cy="594122"/>
          </a:xfrm>
        </p:spPr>
        <p:txBody>
          <a:bodyPr>
            <a:normAutofit fontScale="90000"/>
          </a:bodyPr>
          <a:lstStyle/>
          <a:p>
            <a:pPr marL="682625" indent="-682625" algn="l"/>
            <a:r>
              <a:rPr lang="en-US" spc="300" dirty="0" smtClean="0">
                <a:solidFill>
                  <a:srgbClr val="AD9030"/>
                </a:solidFill>
                <a:latin typeface="Franklin Gothic Heavy" panose="020B0903020102020204" pitchFamily="34" charset="0"/>
                <a:cs typeface="Aharoni" panose="02010803020104030203" pitchFamily="2" charset="-79"/>
              </a:rPr>
              <a:t>5. </a:t>
            </a:r>
            <a:r>
              <a:rPr lang="en-US" sz="4200" spc="300" dirty="0" smtClean="0">
                <a:solidFill>
                  <a:schemeClr val="tx2"/>
                </a:solidFill>
                <a:latin typeface="Franklin Gothic Heavy" panose="020B0903020102020204" pitchFamily="34" charset="0"/>
                <a:cs typeface="Aharoni" panose="02010803020104030203" pitchFamily="2" charset="-79"/>
              </a:rPr>
              <a:t>CONNECTED TRANSPORTATION</a:t>
            </a:r>
            <a:endParaRPr lang="en-US" sz="4200" spc="300" dirty="0">
              <a:solidFill>
                <a:schemeClr val="tx2"/>
              </a:solidFill>
              <a:latin typeface="Franklin Gothic Heavy" panose="020B0903020102020204" pitchFamily="34" charset="0"/>
              <a:cs typeface="Aharoni" panose="02010803020104030203" pitchFamily="2" charset="-79"/>
            </a:endParaRPr>
          </a:p>
        </p:txBody>
      </p:sp>
      <p:sp>
        <p:nvSpPr>
          <p:cNvPr id="4" name="TextBox 3"/>
          <p:cNvSpPr txBox="1"/>
          <p:nvPr/>
        </p:nvSpPr>
        <p:spPr>
          <a:xfrm>
            <a:off x="457200" y="677883"/>
            <a:ext cx="8382000" cy="861774"/>
          </a:xfrm>
          <a:prstGeom prst="rect">
            <a:avLst/>
          </a:prstGeom>
          <a:noFill/>
        </p:spPr>
        <p:txBody>
          <a:bodyPr wrap="square" rtlCol="0">
            <a:spAutoFit/>
          </a:bodyPr>
          <a:lstStyle/>
          <a:p>
            <a:r>
              <a:rPr lang="en-US" sz="3200" dirty="0" smtClean="0">
                <a:latin typeface="Aharoni" panose="02010803020104030203" pitchFamily="2" charset="-79"/>
                <a:cs typeface="Aharoni" panose="02010803020104030203" pitchFamily="2" charset="-79"/>
              </a:rPr>
              <a:t>Nashville Complete Trips Program</a:t>
            </a:r>
            <a:endParaRPr lang="en-US" sz="3200" dirty="0">
              <a:latin typeface="Aharoni" panose="02010803020104030203" pitchFamily="2" charset="-79"/>
              <a:cs typeface="Aharoni" panose="02010803020104030203" pitchFamily="2" charset="-79"/>
            </a:endParaRP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1" y="1255407"/>
            <a:ext cx="4343400" cy="3401512"/>
          </a:xfrm>
          <a:prstGeom prst="rect">
            <a:avLst/>
          </a:prstGeom>
        </p:spPr>
      </p:pic>
    </p:spTree>
    <p:extLst>
      <p:ext uri="{BB962C8B-B14F-4D97-AF65-F5344CB8AC3E}">
        <p14:creationId xmlns:p14="http://schemas.microsoft.com/office/powerpoint/2010/main" val="17656620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686800" cy="594122"/>
          </a:xfrm>
        </p:spPr>
        <p:txBody>
          <a:bodyPr>
            <a:normAutofit fontScale="90000"/>
          </a:bodyPr>
          <a:lstStyle/>
          <a:p>
            <a:pPr marL="682625" indent="-682625" algn="l"/>
            <a:r>
              <a:rPr lang="en-US" spc="300" dirty="0" smtClean="0">
                <a:solidFill>
                  <a:srgbClr val="AD9030"/>
                </a:solidFill>
                <a:latin typeface="Franklin Gothic Heavy" panose="020B0903020102020204" pitchFamily="34" charset="0"/>
                <a:cs typeface="Aharoni" panose="02010803020104030203" pitchFamily="2" charset="-79"/>
              </a:rPr>
              <a:t>5. </a:t>
            </a:r>
            <a:r>
              <a:rPr lang="en-US" sz="4200" spc="300" dirty="0" smtClean="0">
                <a:solidFill>
                  <a:schemeClr val="tx2"/>
                </a:solidFill>
                <a:latin typeface="Franklin Gothic Heavy" panose="020B0903020102020204" pitchFamily="34" charset="0"/>
                <a:cs typeface="Aharoni" panose="02010803020104030203" pitchFamily="2" charset="-79"/>
              </a:rPr>
              <a:t>CONNECTED TRANSPORTATION</a:t>
            </a:r>
            <a:endParaRPr lang="en-US" sz="4200" spc="300" dirty="0">
              <a:solidFill>
                <a:schemeClr val="tx2"/>
              </a:solidFill>
              <a:latin typeface="Franklin Gothic Heavy" panose="020B0903020102020204" pitchFamily="34" charset="0"/>
              <a:cs typeface="Aharoni" panose="02010803020104030203" pitchFamily="2" charset="-79"/>
            </a:endParaRPr>
          </a:p>
        </p:txBody>
      </p:sp>
      <p:sp>
        <p:nvSpPr>
          <p:cNvPr id="6"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dirty="0" smtClean="0">
                <a:solidFill>
                  <a:schemeClr val="bg1">
                    <a:lumMod val="65000"/>
                  </a:schemeClr>
                </a:solidFill>
                <a:latin typeface="Aharoni" panose="02010803020104030203" pitchFamily="2" charset="-79"/>
                <a:cs typeface="Aharoni" panose="02010803020104030203" pitchFamily="2" charset="-79"/>
              </a:rPr>
              <a:t>Ensure Optimal Use of </a:t>
            </a:r>
            <a:r>
              <a:rPr lang="en-US" dirty="0">
                <a:solidFill>
                  <a:schemeClr val="bg1">
                    <a:lumMod val="65000"/>
                  </a:schemeClr>
                </a:solidFill>
                <a:latin typeface="Aharoni" panose="02010803020104030203" pitchFamily="2" charset="-79"/>
                <a:cs typeface="Aharoni" panose="02010803020104030203" pitchFamily="2" charset="-79"/>
              </a:rPr>
              <a:t>O</a:t>
            </a:r>
            <a:r>
              <a:rPr lang="en-US" dirty="0" smtClean="0">
                <a:solidFill>
                  <a:schemeClr val="bg1">
                    <a:lumMod val="65000"/>
                  </a:schemeClr>
                </a:solidFill>
                <a:latin typeface="Aharoni" panose="02010803020104030203" pitchFamily="2" charset="-79"/>
                <a:cs typeface="Aharoni" panose="02010803020104030203" pitchFamily="2" charset="-79"/>
              </a:rPr>
              <a:t>ur Streets</a:t>
            </a:r>
          </a:p>
          <a:p>
            <a:r>
              <a:rPr lang="en-US" dirty="0" smtClean="0">
                <a:solidFill>
                  <a:schemeClr val="bg1">
                    <a:lumMod val="65000"/>
                  </a:schemeClr>
                </a:solidFill>
                <a:latin typeface="Aharoni" panose="02010803020104030203" pitchFamily="2" charset="-79"/>
                <a:cs typeface="Aharoni" panose="02010803020104030203" pitchFamily="2" charset="-79"/>
              </a:rPr>
              <a:t>Nashville Complete Trips </a:t>
            </a:r>
          </a:p>
          <a:p>
            <a:r>
              <a:rPr lang="en-US" b="1" dirty="0" smtClean="0">
                <a:latin typeface="Aharoni" panose="02010803020104030203" pitchFamily="2" charset="-79"/>
                <a:cs typeface="Aharoni" panose="02010803020104030203" pitchFamily="2" charset="-79"/>
              </a:rPr>
              <a:t>Expand Innovative Transportation Options</a:t>
            </a:r>
          </a:p>
        </p:txBody>
      </p:sp>
    </p:spTree>
    <p:extLst>
      <p:ext uri="{BB962C8B-B14F-4D97-AF65-F5344CB8AC3E}">
        <p14:creationId xmlns:p14="http://schemas.microsoft.com/office/powerpoint/2010/main" val="19710656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686800" cy="594122"/>
          </a:xfrm>
        </p:spPr>
        <p:txBody>
          <a:bodyPr>
            <a:normAutofit fontScale="90000"/>
          </a:bodyPr>
          <a:lstStyle/>
          <a:p>
            <a:pPr marL="682625" indent="-682625" algn="l"/>
            <a:r>
              <a:rPr lang="en-US" spc="300" dirty="0" smtClean="0">
                <a:solidFill>
                  <a:srgbClr val="AD9030"/>
                </a:solidFill>
                <a:latin typeface="Franklin Gothic Heavy" panose="020B0903020102020204" pitchFamily="34" charset="0"/>
                <a:cs typeface="Aharoni" panose="02010803020104030203" pitchFamily="2" charset="-79"/>
              </a:rPr>
              <a:t>5. </a:t>
            </a:r>
            <a:r>
              <a:rPr lang="en-US" sz="4200" spc="300" dirty="0" smtClean="0">
                <a:solidFill>
                  <a:schemeClr val="tx2"/>
                </a:solidFill>
                <a:latin typeface="Franklin Gothic Heavy" panose="020B0903020102020204" pitchFamily="34" charset="0"/>
                <a:cs typeface="Aharoni" panose="02010803020104030203" pitchFamily="2" charset="-79"/>
              </a:rPr>
              <a:t>CONNECTED TRANSPORTATION</a:t>
            </a:r>
            <a:endParaRPr lang="en-US" sz="4200" spc="300" dirty="0">
              <a:solidFill>
                <a:schemeClr val="tx2"/>
              </a:solidFill>
              <a:latin typeface="Franklin Gothic Heavy" panose="020B0903020102020204" pitchFamily="34" charset="0"/>
              <a:cs typeface="Aharoni" panose="02010803020104030203" pitchFamily="2" charset="-79"/>
            </a:endParaRPr>
          </a:p>
        </p:txBody>
      </p:sp>
      <p:sp>
        <p:nvSpPr>
          <p:cNvPr id="6" name="Content Placeholder 2"/>
          <p:cNvSpPr txBox="1">
            <a:spLocks/>
          </p:cNvSpPr>
          <p:nvPr/>
        </p:nvSpPr>
        <p:spPr>
          <a:xfrm>
            <a:off x="457200" y="685801"/>
            <a:ext cx="8229600" cy="39088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latin typeface="Aharoni" panose="02010803020104030203" pitchFamily="2" charset="-79"/>
                <a:cs typeface="Aharoni" panose="02010803020104030203" pitchFamily="2" charset="-79"/>
              </a:rPr>
              <a:t>MTA Mobility-on-Demand Pilots</a:t>
            </a:r>
            <a:endParaRPr lang="en-US" dirty="0">
              <a:latin typeface="Aharoni" panose="02010803020104030203" pitchFamily="2" charset="-79"/>
              <a:cs typeface="Aharoni" panose="02010803020104030203" pitchFamily="2" charset="-79"/>
            </a:endParaRPr>
          </a:p>
        </p:txBody>
      </p:sp>
      <p:pic>
        <p:nvPicPr>
          <p:cNvPr id="7"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200150"/>
            <a:ext cx="7162800" cy="3364423"/>
          </a:xfrm>
          <a:prstGeom prst="rect">
            <a:avLst/>
          </a:prstGeom>
        </p:spPr>
      </p:pic>
    </p:spTree>
    <p:extLst>
      <p:ext uri="{BB962C8B-B14F-4D97-AF65-F5344CB8AC3E}">
        <p14:creationId xmlns:p14="http://schemas.microsoft.com/office/powerpoint/2010/main" val="3050999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3680222"/>
          </a:xfrm>
        </p:spPr>
        <p:txBody>
          <a:bodyPr>
            <a:normAutofit lnSpcReduction="10000"/>
          </a:bodyPr>
          <a:lstStyle/>
          <a:p>
            <a:pPr marL="0" indent="0">
              <a:lnSpc>
                <a:spcPct val="150000"/>
              </a:lnSpc>
              <a:buNone/>
            </a:pPr>
            <a:r>
              <a:rPr lang="en-US" sz="3500" dirty="0" smtClean="0">
                <a:solidFill>
                  <a:schemeClr val="tx1">
                    <a:lumMod val="75000"/>
                    <a:lumOff val="25000"/>
                  </a:schemeClr>
                </a:solidFill>
                <a:latin typeface="Franklin Gothic Heavy" panose="020B0903020102020204" pitchFamily="34" charset="0"/>
                <a:cs typeface="Aharoni" panose="02010803020104030203" pitchFamily="2" charset="-79"/>
              </a:rPr>
              <a:t>Transportation </a:t>
            </a:r>
            <a:r>
              <a:rPr lang="en-US" sz="3500" dirty="0">
                <a:solidFill>
                  <a:schemeClr val="tx1">
                    <a:lumMod val="75000"/>
                    <a:lumOff val="25000"/>
                  </a:schemeClr>
                </a:solidFill>
                <a:latin typeface="Franklin Gothic Heavy" panose="020B0903020102020204" pitchFamily="34" charset="0"/>
                <a:cs typeface="Aharoni" panose="02010803020104030203" pitchFamily="2" charset="-79"/>
              </a:rPr>
              <a:t>Action </a:t>
            </a:r>
            <a:r>
              <a:rPr lang="en-US" sz="3500" dirty="0" smtClean="0">
                <a:solidFill>
                  <a:schemeClr val="tx1">
                    <a:lumMod val="75000"/>
                    <a:lumOff val="25000"/>
                  </a:schemeClr>
                </a:solidFill>
                <a:latin typeface="Franklin Gothic Heavy" panose="020B0903020102020204" pitchFamily="34" charset="0"/>
                <a:cs typeface="Aharoni" panose="02010803020104030203" pitchFamily="2" charset="-79"/>
              </a:rPr>
              <a:t>Agenda  </a:t>
            </a:r>
          </a:p>
          <a:p>
            <a:r>
              <a:rPr lang="en-US" b="1" dirty="0" smtClean="0">
                <a:latin typeface="Aharoni" panose="02010803020104030203" pitchFamily="2" charset="-79"/>
                <a:cs typeface="Aharoni" panose="02010803020104030203" pitchFamily="2" charset="-79"/>
              </a:rPr>
              <a:t>Public Transit</a:t>
            </a:r>
          </a:p>
          <a:p>
            <a:r>
              <a:rPr lang="en-US" dirty="0" smtClean="0">
                <a:solidFill>
                  <a:schemeClr val="bg1">
                    <a:lumMod val="65000"/>
                  </a:schemeClr>
                </a:solidFill>
                <a:latin typeface="Aharoni" panose="02010803020104030203" pitchFamily="2" charset="-79"/>
                <a:cs typeface="Aharoni" panose="02010803020104030203" pitchFamily="2" charset="-79"/>
              </a:rPr>
              <a:t>Vision Zero</a:t>
            </a:r>
          </a:p>
          <a:p>
            <a:r>
              <a:rPr lang="en-US" dirty="0" smtClean="0">
                <a:solidFill>
                  <a:schemeClr val="bg1">
                    <a:lumMod val="65000"/>
                  </a:schemeClr>
                </a:solidFill>
                <a:latin typeface="Aharoni" panose="02010803020104030203" pitchFamily="2" charset="-79"/>
                <a:cs typeface="Aharoni" panose="02010803020104030203" pitchFamily="2" charset="-79"/>
              </a:rPr>
              <a:t>Streets for People</a:t>
            </a:r>
          </a:p>
          <a:p>
            <a:r>
              <a:rPr lang="en-US" dirty="0" smtClean="0">
                <a:solidFill>
                  <a:schemeClr val="bg1">
                    <a:lumMod val="65000"/>
                  </a:schemeClr>
                </a:solidFill>
                <a:latin typeface="Aharoni" panose="02010803020104030203" pitchFamily="2" charset="-79"/>
                <a:cs typeface="Aharoni" panose="02010803020104030203" pitchFamily="2" charset="-79"/>
              </a:rPr>
              <a:t>Connected Transportation</a:t>
            </a:r>
          </a:p>
          <a:p>
            <a:r>
              <a:rPr lang="en-US" dirty="0" smtClean="0">
                <a:solidFill>
                  <a:schemeClr val="bg1">
                    <a:lumMod val="65000"/>
                  </a:schemeClr>
                </a:solidFill>
                <a:latin typeface="Aharoni" panose="02010803020104030203" pitchFamily="2" charset="-79"/>
                <a:cs typeface="Aharoni" panose="02010803020104030203" pitchFamily="2" charset="-79"/>
              </a:rPr>
              <a:t>Getting it Done</a:t>
            </a:r>
          </a:p>
        </p:txBody>
      </p:sp>
      <p:sp>
        <p:nvSpPr>
          <p:cNvPr id="4" name="Title 1"/>
          <p:cNvSpPr txBox="1">
            <a:spLocks/>
          </p:cNvSpPr>
          <p:nvPr/>
        </p:nvSpPr>
        <p:spPr>
          <a:xfrm>
            <a:off x="457200" y="114300"/>
            <a:ext cx="8229600" cy="59412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pc="300" smtClean="0">
                <a:solidFill>
                  <a:srgbClr val="AD9030"/>
                </a:solidFill>
                <a:latin typeface="Franklin Gothic Heavy" panose="020B0903020102020204" pitchFamily="34" charset="0"/>
                <a:cs typeface="Aharoni" panose="02010803020104030203" pitchFamily="2" charset="-79"/>
              </a:rPr>
              <a:t>1. </a:t>
            </a:r>
            <a:r>
              <a:rPr lang="en-US" spc="300" smtClean="0">
                <a:solidFill>
                  <a:schemeClr val="tx2"/>
                </a:solidFill>
                <a:latin typeface="Franklin Gothic Heavy" panose="020B0903020102020204" pitchFamily="34" charset="0"/>
                <a:cs typeface="Aharoni" panose="02010803020104030203" pitchFamily="2" charset="-79"/>
              </a:rPr>
              <a:t>INTRODUCTION</a:t>
            </a:r>
            <a:endParaRPr lang="en-US" spc="300" dirty="0">
              <a:solidFill>
                <a:schemeClr val="tx2"/>
              </a:solidFill>
              <a:latin typeface="Franklin Gothic Heavy" panose="020B0903020102020204" pitchFamily="34" charset="0"/>
              <a:cs typeface="Aharoni" panose="02010803020104030203" pitchFamily="2" charset="-79"/>
            </a:endParaRPr>
          </a:p>
        </p:txBody>
      </p:sp>
    </p:spTree>
    <p:extLst>
      <p:ext uri="{BB962C8B-B14F-4D97-AF65-F5344CB8AC3E}">
        <p14:creationId xmlns:p14="http://schemas.microsoft.com/office/powerpoint/2010/main" val="22387393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6. </a:t>
            </a:r>
            <a:r>
              <a:rPr lang="en-US" spc="300" dirty="0" smtClean="0">
                <a:solidFill>
                  <a:schemeClr val="tx2"/>
                </a:solidFill>
                <a:latin typeface="Franklin Gothic Heavy" panose="020B0903020102020204" pitchFamily="34" charset="0"/>
                <a:cs typeface="Aharoni" panose="02010803020104030203" pitchFamily="2" charset="-79"/>
              </a:rPr>
              <a:t>GETTING IT DONE</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5"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dirty="0" smtClean="0">
                <a:latin typeface="Aharoni" panose="02010803020104030203" pitchFamily="2" charset="-79"/>
                <a:cs typeface="Aharoni" panose="02010803020104030203" pitchFamily="2" charset="-79"/>
              </a:rPr>
              <a:t>Rally Around a Common Vision</a:t>
            </a:r>
          </a:p>
          <a:p>
            <a:r>
              <a:rPr lang="en-US" dirty="0" smtClean="0">
                <a:solidFill>
                  <a:schemeClr val="bg1">
                    <a:lumMod val="65000"/>
                  </a:schemeClr>
                </a:solidFill>
                <a:latin typeface="Aharoni" panose="02010803020104030203" pitchFamily="2" charset="-79"/>
                <a:cs typeface="Aharoni" panose="02010803020104030203" pitchFamily="2" charset="-79"/>
              </a:rPr>
              <a:t>Growth Doesn’t Equal Gridlock</a:t>
            </a:r>
          </a:p>
          <a:p>
            <a:r>
              <a:rPr lang="en-US" dirty="0" smtClean="0">
                <a:solidFill>
                  <a:schemeClr val="bg1">
                    <a:lumMod val="65000"/>
                  </a:schemeClr>
                </a:solidFill>
                <a:latin typeface="Aharoni" panose="02010803020104030203" pitchFamily="2" charset="-79"/>
                <a:cs typeface="Aharoni" panose="02010803020104030203" pitchFamily="2" charset="-79"/>
              </a:rPr>
              <a:t>Deliver </a:t>
            </a:r>
            <a:r>
              <a:rPr lang="en-US" dirty="0">
                <a:solidFill>
                  <a:schemeClr val="bg1">
                    <a:lumMod val="65000"/>
                  </a:schemeClr>
                </a:solidFill>
                <a:latin typeface="Aharoni" panose="02010803020104030203" pitchFamily="2" charset="-79"/>
                <a:cs typeface="Aharoni" panose="02010803020104030203" pitchFamily="2" charset="-79"/>
              </a:rPr>
              <a:t>Outstanding Roadways</a:t>
            </a:r>
          </a:p>
          <a:p>
            <a:r>
              <a:rPr lang="en-US" dirty="0" smtClean="0">
                <a:solidFill>
                  <a:schemeClr val="bg1">
                    <a:lumMod val="65000"/>
                  </a:schemeClr>
                </a:solidFill>
                <a:latin typeface="Aharoni" panose="02010803020104030203" pitchFamily="2" charset="-79"/>
                <a:cs typeface="Aharoni" panose="02010803020104030203" pitchFamily="2" charset="-79"/>
              </a:rPr>
              <a:t>Passing a Transit Funding Referendum in 2018</a:t>
            </a:r>
            <a:endParaRPr lang="en-US" dirty="0">
              <a:solidFill>
                <a:schemeClr val="bg1">
                  <a:lumMod val="6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9107788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6. </a:t>
            </a:r>
            <a:r>
              <a:rPr lang="en-US" spc="300" dirty="0" smtClean="0">
                <a:solidFill>
                  <a:schemeClr val="tx2"/>
                </a:solidFill>
                <a:latin typeface="Franklin Gothic Heavy" panose="020B0903020102020204" pitchFamily="34" charset="0"/>
                <a:cs typeface="Aharoni" panose="02010803020104030203" pitchFamily="2" charset="-79"/>
              </a:rPr>
              <a:t>GETTING IT DONE</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5"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dirty="0" smtClean="0">
                <a:solidFill>
                  <a:schemeClr val="bg1">
                    <a:lumMod val="65000"/>
                  </a:schemeClr>
                </a:solidFill>
                <a:latin typeface="Aharoni" panose="02010803020104030203" pitchFamily="2" charset="-79"/>
                <a:cs typeface="Aharoni" panose="02010803020104030203" pitchFamily="2" charset="-79"/>
              </a:rPr>
              <a:t>Rally Around a Common Vision</a:t>
            </a:r>
          </a:p>
          <a:p>
            <a:r>
              <a:rPr lang="en-US" b="1" dirty="0" smtClean="0">
                <a:latin typeface="Aharoni" panose="02010803020104030203" pitchFamily="2" charset="-79"/>
                <a:cs typeface="Aharoni" panose="02010803020104030203" pitchFamily="2" charset="-79"/>
              </a:rPr>
              <a:t>Growth Doesn’t Equal Gridlock</a:t>
            </a:r>
          </a:p>
          <a:p>
            <a:r>
              <a:rPr lang="en-US" dirty="0" smtClean="0">
                <a:solidFill>
                  <a:schemeClr val="bg1">
                    <a:lumMod val="65000"/>
                  </a:schemeClr>
                </a:solidFill>
                <a:latin typeface="Aharoni" panose="02010803020104030203" pitchFamily="2" charset="-79"/>
                <a:cs typeface="Aharoni" panose="02010803020104030203" pitchFamily="2" charset="-79"/>
              </a:rPr>
              <a:t>Deliver </a:t>
            </a:r>
            <a:r>
              <a:rPr lang="en-US" dirty="0">
                <a:solidFill>
                  <a:schemeClr val="bg1">
                    <a:lumMod val="65000"/>
                  </a:schemeClr>
                </a:solidFill>
                <a:latin typeface="Aharoni" panose="02010803020104030203" pitchFamily="2" charset="-79"/>
                <a:cs typeface="Aharoni" panose="02010803020104030203" pitchFamily="2" charset="-79"/>
              </a:rPr>
              <a:t>Outstanding Roadways</a:t>
            </a:r>
          </a:p>
          <a:p>
            <a:r>
              <a:rPr lang="en-US" dirty="0" smtClean="0">
                <a:solidFill>
                  <a:schemeClr val="bg1">
                    <a:lumMod val="65000"/>
                  </a:schemeClr>
                </a:solidFill>
                <a:latin typeface="Aharoni" panose="02010803020104030203" pitchFamily="2" charset="-79"/>
                <a:cs typeface="Aharoni" panose="02010803020104030203" pitchFamily="2" charset="-79"/>
              </a:rPr>
              <a:t>Passing a Transit Funding Referendum in 2018</a:t>
            </a:r>
            <a:endParaRPr lang="en-US" dirty="0">
              <a:solidFill>
                <a:schemeClr val="bg1">
                  <a:lumMod val="6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5475868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6. </a:t>
            </a:r>
            <a:r>
              <a:rPr lang="en-US" spc="300" dirty="0" smtClean="0">
                <a:solidFill>
                  <a:schemeClr val="tx2"/>
                </a:solidFill>
                <a:latin typeface="Franklin Gothic Heavy" panose="020B0903020102020204" pitchFamily="34" charset="0"/>
                <a:cs typeface="Aharoni" panose="02010803020104030203" pitchFamily="2" charset="-79"/>
              </a:rPr>
              <a:t>GETTING IT DONE</a:t>
            </a:r>
            <a:endParaRPr lang="en-US" spc="300" dirty="0">
              <a:solidFill>
                <a:schemeClr val="tx2"/>
              </a:solidFill>
              <a:latin typeface="Franklin Gothic Heavy" panose="020B0903020102020204" pitchFamily="34" charset="0"/>
              <a:cs typeface="Aharoni" panose="02010803020104030203" pitchFamily="2" charset="-79"/>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699" b="12889"/>
          <a:stretch/>
        </p:blipFill>
        <p:spPr>
          <a:xfrm>
            <a:off x="1066800" y="1163170"/>
            <a:ext cx="7036232" cy="3351680"/>
          </a:xfrm>
          <a:prstGeom prst="rect">
            <a:avLst/>
          </a:prstGeom>
        </p:spPr>
      </p:pic>
      <p:sp>
        <p:nvSpPr>
          <p:cNvPr id="5" name="Content Placeholder 2"/>
          <p:cNvSpPr txBox="1">
            <a:spLocks/>
          </p:cNvSpPr>
          <p:nvPr/>
        </p:nvSpPr>
        <p:spPr>
          <a:xfrm>
            <a:off x="457200" y="685801"/>
            <a:ext cx="8229600" cy="39088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latin typeface="Aharoni" panose="02010803020104030203" pitchFamily="2" charset="-79"/>
                <a:cs typeface="Aharoni" panose="02010803020104030203" pitchFamily="2" charset="-79"/>
              </a:rPr>
              <a:t>Growth Doesn’t Equal Gridlock</a:t>
            </a:r>
            <a:endParaRPr lang="en-US"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3092892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6. </a:t>
            </a:r>
            <a:r>
              <a:rPr lang="en-US" spc="300" dirty="0" smtClean="0">
                <a:solidFill>
                  <a:schemeClr val="tx2"/>
                </a:solidFill>
                <a:latin typeface="Franklin Gothic Heavy" panose="020B0903020102020204" pitchFamily="34" charset="0"/>
                <a:cs typeface="Aharoni" panose="02010803020104030203" pitchFamily="2" charset="-79"/>
              </a:rPr>
              <a:t>GETTING IT DONE</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3"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dirty="0" smtClean="0">
                <a:solidFill>
                  <a:schemeClr val="bg1">
                    <a:lumMod val="65000"/>
                  </a:schemeClr>
                </a:solidFill>
                <a:latin typeface="Aharoni" panose="02010803020104030203" pitchFamily="2" charset="-79"/>
                <a:cs typeface="Aharoni" panose="02010803020104030203" pitchFamily="2" charset="-79"/>
              </a:rPr>
              <a:t>Rally Around a Common Vision</a:t>
            </a:r>
          </a:p>
          <a:p>
            <a:r>
              <a:rPr lang="en-US" dirty="0" smtClean="0">
                <a:solidFill>
                  <a:schemeClr val="bg1">
                    <a:lumMod val="65000"/>
                  </a:schemeClr>
                </a:solidFill>
                <a:latin typeface="Aharoni" panose="02010803020104030203" pitchFamily="2" charset="-79"/>
                <a:cs typeface="Aharoni" panose="02010803020104030203" pitchFamily="2" charset="-79"/>
              </a:rPr>
              <a:t>Growth Doesn’t Equal Gridlock</a:t>
            </a:r>
          </a:p>
          <a:p>
            <a:r>
              <a:rPr lang="en-US" b="1" dirty="0" smtClean="0">
                <a:latin typeface="Aharoni" panose="02010803020104030203" pitchFamily="2" charset="-79"/>
                <a:cs typeface="Aharoni" panose="02010803020104030203" pitchFamily="2" charset="-79"/>
              </a:rPr>
              <a:t>Deliver </a:t>
            </a:r>
            <a:r>
              <a:rPr lang="en-US" b="1" dirty="0">
                <a:latin typeface="Aharoni" panose="02010803020104030203" pitchFamily="2" charset="-79"/>
                <a:cs typeface="Aharoni" panose="02010803020104030203" pitchFamily="2" charset="-79"/>
              </a:rPr>
              <a:t>Outstanding Roadways</a:t>
            </a:r>
          </a:p>
          <a:p>
            <a:r>
              <a:rPr lang="en-US" dirty="0" smtClean="0">
                <a:solidFill>
                  <a:schemeClr val="bg1">
                    <a:lumMod val="65000"/>
                  </a:schemeClr>
                </a:solidFill>
                <a:latin typeface="Aharoni" panose="02010803020104030203" pitchFamily="2" charset="-79"/>
                <a:cs typeface="Aharoni" panose="02010803020104030203" pitchFamily="2" charset="-79"/>
              </a:rPr>
              <a:t>Passing a Transit Funding Referendum in 2018</a:t>
            </a:r>
            <a:endParaRPr lang="en-US" dirty="0">
              <a:solidFill>
                <a:schemeClr val="bg1">
                  <a:lumMod val="6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9077372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6. </a:t>
            </a:r>
            <a:r>
              <a:rPr lang="en-US" spc="300" dirty="0" smtClean="0">
                <a:solidFill>
                  <a:schemeClr val="tx2"/>
                </a:solidFill>
                <a:latin typeface="Franklin Gothic Heavy" panose="020B0903020102020204" pitchFamily="34" charset="0"/>
                <a:cs typeface="Aharoni" panose="02010803020104030203" pitchFamily="2" charset="-79"/>
              </a:rPr>
              <a:t>GETTING IT DONE</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5" name="Content Placeholder 2"/>
          <p:cNvSpPr>
            <a:spLocks noGrp="1"/>
          </p:cNvSpPr>
          <p:nvPr>
            <p:ph idx="1"/>
          </p:nvPr>
        </p:nvSpPr>
        <p:spPr>
          <a:xfrm>
            <a:off x="457200" y="800101"/>
            <a:ext cx="8229600" cy="3794522"/>
          </a:xfrm>
        </p:spPr>
        <p:txBody>
          <a:bodyPr>
            <a:normAutofit/>
          </a:bodyPr>
          <a:lstStyle/>
          <a:p>
            <a:pPr marL="0" indent="0">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endParaRPr lang="en-US" dirty="0">
              <a:solidFill>
                <a:schemeClr val="tx1">
                  <a:lumMod val="75000"/>
                  <a:lumOff val="25000"/>
                </a:schemeClr>
              </a:solidFill>
              <a:latin typeface="Franklin Gothic Heavy" panose="020B0903020102020204" pitchFamily="34" charset="0"/>
              <a:cs typeface="Aharoni" panose="02010803020104030203" pitchFamily="2" charset="-79"/>
            </a:endParaRPr>
          </a:p>
          <a:p>
            <a:r>
              <a:rPr lang="en-US" dirty="0" smtClean="0">
                <a:solidFill>
                  <a:schemeClr val="bg1">
                    <a:lumMod val="65000"/>
                  </a:schemeClr>
                </a:solidFill>
                <a:latin typeface="Aharoni" panose="02010803020104030203" pitchFamily="2" charset="-79"/>
                <a:cs typeface="Aharoni" panose="02010803020104030203" pitchFamily="2" charset="-79"/>
              </a:rPr>
              <a:t>Rally Around a Common Vision</a:t>
            </a:r>
          </a:p>
          <a:p>
            <a:r>
              <a:rPr lang="en-US" dirty="0" smtClean="0">
                <a:solidFill>
                  <a:schemeClr val="bg1">
                    <a:lumMod val="65000"/>
                  </a:schemeClr>
                </a:solidFill>
                <a:latin typeface="Aharoni" panose="02010803020104030203" pitchFamily="2" charset="-79"/>
                <a:cs typeface="Aharoni" panose="02010803020104030203" pitchFamily="2" charset="-79"/>
              </a:rPr>
              <a:t>Growth Doesn’t Equal Gridlock</a:t>
            </a:r>
          </a:p>
          <a:p>
            <a:r>
              <a:rPr lang="en-US" dirty="0" smtClean="0">
                <a:solidFill>
                  <a:schemeClr val="bg1">
                    <a:lumMod val="65000"/>
                  </a:schemeClr>
                </a:solidFill>
                <a:latin typeface="Aharoni" panose="02010803020104030203" pitchFamily="2" charset="-79"/>
                <a:cs typeface="Aharoni" panose="02010803020104030203" pitchFamily="2" charset="-79"/>
              </a:rPr>
              <a:t>Deliver </a:t>
            </a:r>
            <a:r>
              <a:rPr lang="en-US" dirty="0">
                <a:solidFill>
                  <a:schemeClr val="bg1">
                    <a:lumMod val="65000"/>
                  </a:schemeClr>
                </a:solidFill>
                <a:latin typeface="Aharoni" panose="02010803020104030203" pitchFamily="2" charset="-79"/>
                <a:cs typeface="Aharoni" panose="02010803020104030203" pitchFamily="2" charset="-79"/>
              </a:rPr>
              <a:t>Outstanding Roadways</a:t>
            </a:r>
          </a:p>
          <a:p>
            <a:r>
              <a:rPr lang="en-US" b="1" dirty="0" smtClean="0">
                <a:latin typeface="Aharoni" panose="02010803020104030203" pitchFamily="2" charset="-79"/>
                <a:cs typeface="Aharoni" panose="02010803020104030203" pitchFamily="2" charset="-79"/>
              </a:rPr>
              <a:t>Passing a Transit Funding Referendum in 2018</a:t>
            </a:r>
            <a:endParaRPr lang="en-US"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65918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6. </a:t>
            </a:r>
            <a:r>
              <a:rPr lang="en-US" spc="300" dirty="0" smtClean="0">
                <a:solidFill>
                  <a:schemeClr val="tx2"/>
                </a:solidFill>
                <a:latin typeface="Franklin Gothic Heavy" panose="020B0903020102020204" pitchFamily="34" charset="0"/>
                <a:cs typeface="Aharoni" panose="02010803020104030203" pitchFamily="2" charset="-79"/>
              </a:rPr>
              <a:t>GETTING IT DONE</a:t>
            </a:r>
            <a:endParaRPr lang="en-US" spc="300" dirty="0">
              <a:solidFill>
                <a:schemeClr val="tx2"/>
              </a:solidFill>
              <a:latin typeface="Franklin Gothic Heavy" panose="020B0903020102020204" pitchFamily="34" charset="0"/>
              <a:cs typeface="Aharoni" panose="02010803020104030203" pitchFamily="2" charset="-79"/>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5158"/>
          <a:stretch/>
        </p:blipFill>
        <p:spPr>
          <a:xfrm>
            <a:off x="990600" y="1162598"/>
            <a:ext cx="7239000" cy="3453338"/>
          </a:xfrm>
          <a:prstGeom prst="rect">
            <a:avLst/>
          </a:prstGeom>
        </p:spPr>
      </p:pic>
      <p:sp>
        <p:nvSpPr>
          <p:cNvPr id="5" name="Content Placeholder 2"/>
          <p:cNvSpPr txBox="1">
            <a:spLocks/>
          </p:cNvSpPr>
          <p:nvPr/>
        </p:nvSpPr>
        <p:spPr>
          <a:xfrm>
            <a:off x="457200" y="685801"/>
            <a:ext cx="8229600" cy="39088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latin typeface="Aharoni" panose="02010803020104030203" pitchFamily="2" charset="-79"/>
                <a:cs typeface="Aharoni" panose="02010803020104030203" pitchFamily="2" charset="-79"/>
              </a:rPr>
              <a:t>Transit Funding Referendum in 2018</a:t>
            </a:r>
            <a:endParaRPr lang="en-US"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9077372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32129"/>
            <a:ext cx="8229600" cy="857250"/>
          </a:xfrm>
        </p:spPr>
        <p:txBody>
          <a:bodyPr/>
          <a:lstStyle/>
          <a:p>
            <a:r>
              <a:rPr lang="en-US" dirty="0" smtClean="0"/>
              <a:t>Questions?</a:t>
            </a:r>
            <a:endParaRPr lang="en-US" dirty="0"/>
          </a:p>
        </p:txBody>
      </p:sp>
      <p:pic>
        <p:nvPicPr>
          <p:cNvPr id="1026" name="Picture 2" descr="Image result for nashville traff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69" y="915973"/>
            <a:ext cx="8763000" cy="3563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44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3680222"/>
          </a:xfrm>
        </p:spPr>
        <p:txBody>
          <a:bodyPr>
            <a:normAutofit lnSpcReduction="10000"/>
          </a:bodyPr>
          <a:lstStyle/>
          <a:p>
            <a:pPr marL="0" indent="0">
              <a:lnSpc>
                <a:spcPct val="150000"/>
              </a:lnSpc>
              <a:buNone/>
            </a:pPr>
            <a:r>
              <a:rPr lang="en-US" sz="3500" dirty="0" smtClean="0">
                <a:solidFill>
                  <a:schemeClr val="tx1">
                    <a:lumMod val="75000"/>
                    <a:lumOff val="25000"/>
                  </a:schemeClr>
                </a:solidFill>
                <a:latin typeface="Franklin Gothic Heavy" panose="020B0903020102020204" pitchFamily="34" charset="0"/>
                <a:cs typeface="Aharoni" panose="02010803020104030203" pitchFamily="2" charset="-79"/>
              </a:rPr>
              <a:t>Transportation </a:t>
            </a:r>
            <a:r>
              <a:rPr lang="en-US" sz="3500" dirty="0">
                <a:solidFill>
                  <a:schemeClr val="tx1">
                    <a:lumMod val="75000"/>
                    <a:lumOff val="25000"/>
                  </a:schemeClr>
                </a:solidFill>
                <a:latin typeface="Franklin Gothic Heavy" panose="020B0903020102020204" pitchFamily="34" charset="0"/>
                <a:cs typeface="Aharoni" panose="02010803020104030203" pitchFamily="2" charset="-79"/>
              </a:rPr>
              <a:t>Action </a:t>
            </a:r>
            <a:r>
              <a:rPr lang="en-US" sz="3500" dirty="0" smtClean="0">
                <a:solidFill>
                  <a:schemeClr val="tx1">
                    <a:lumMod val="75000"/>
                    <a:lumOff val="25000"/>
                  </a:schemeClr>
                </a:solidFill>
                <a:latin typeface="Franklin Gothic Heavy" panose="020B0903020102020204" pitchFamily="34" charset="0"/>
                <a:cs typeface="Aharoni" panose="02010803020104030203" pitchFamily="2" charset="-79"/>
              </a:rPr>
              <a:t>Agenda  </a:t>
            </a:r>
          </a:p>
          <a:p>
            <a:r>
              <a:rPr lang="en-US" dirty="0" smtClean="0">
                <a:solidFill>
                  <a:schemeClr val="bg1">
                    <a:lumMod val="65000"/>
                  </a:schemeClr>
                </a:solidFill>
                <a:latin typeface="Aharoni" panose="02010803020104030203" pitchFamily="2" charset="-79"/>
                <a:cs typeface="Aharoni" panose="02010803020104030203" pitchFamily="2" charset="-79"/>
              </a:rPr>
              <a:t>Public Transit</a:t>
            </a:r>
          </a:p>
          <a:p>
            <a:r>
              <a:rPr lang="en-US" b="1" dirty="0" smtClean="0">
                <a:latin typeface="Aharoni" panose="02010803020104030203" pitchFamily="2" charset="-79"/>
                <a:cs typeface="Aharoni" panose="02010803020104030203" pitchFamily="2" charset="-79"/>
              </a:rPr>
              <a:t>Vision Zero</a:t>
            </a:r>
          </a:p>
          <a:p>
            <a:r>
              <a:rPr lang="en-US" dirty="0" smtClean="0">
                <a:solidFill>
                  <a:schemeClr val="bg1">
                    <a:lumMod val="65000"/>
                  </a:schemeClr>
                </a:solidFill>
                <a:latin typeface="Aharoni" panose="02010803020104030203" pitchFamily="2" charset="-79"/>
                <a:cs typeface="Aharoni" panose="02010803020104030203" pitchFamily="2" charset="-79"/>
              </a:rPr>
              <a:t>Streets for People</a:t>
            </a:r>
          </a:p>
          <a:p>
            <a:r>
              <a:rPr lang="en-US" dirty="0" smtClean="0">
                <a:solidFill>
                  <a:schemeClr val="bg1">
                    <a:lumMod val="65000"/>
                  </a:schemeClr>
                </a:solidFill>
                <a:latin typeface="Aharoni" panose="02010803020104030203" pitchFamily="2" charset="-79"/>
                <a:cs typeface="Aharoni" panose="02010803020104030203" pitchFamily="2" charset="-79"/>
              </a:rPr>
              <a:t>Connected Transportation</a:t>
            </a:r>
          </a:p>
          <a:p>
            <a:r>
              <a:rPr lang="en-US" dirty="0" smtClean="0">
                <a:solidFill>
                  <a:schemeClr val="bg1">
                    <a:lumMod val="65000"/>
                  </a:schemeClr>
                </a:solidFill>
                <a:latin typeface="Aharoni" panose="02010803020104030203" pitchFamily="2" charset="-79"/>
                <a:cs typeface="Aharoni" panose="02010803020104030203" pitchFamily="2" charset="-79"/>
              </a:rPr>
              <a:t>Getting it Done</a:t>
            </a:r>
          </a:p>
        </p:txBody>
      </p:sp>
      <p:sp>
        <p:nvSpPr>
          <p:cNvPr id="4" name="Title 1"/>
          <p:cNvSpPr txBox="1">
            <a:spLocks/>
          </p:cNvSpPr>
          <p:nvPr/>
        </p:nvSpPr>
        <p:spPr>
          <a:xfrm>
            <a:off x="457200" y="114300"/>
            <a:ext cx="8229600" cy="59412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pc="300" smtClean="0">
                <a:solidFill>
                  <a:srgbClr val="AD9030"/>
                </a:solidFill>
                <a:latin typeface="Franklin Gothic Heavy" panose="020B0903020102020204" pitchFamily="34" charset="0"/>
                <a:cs typeface="Aharoni" panose="02010803020104030203" pitchFamily="2" charset="-79"/>
              </a:rPr>
              <a:t>1. </a:t>
            </a:r>
            <a:r>
              <a:rPr lang="en-US" spc="300" smtClean="0">
                <a:solidFill>
                  <a:schemeClr val="tx2"/>
                </a:solidFill>
                <a:latin typeface="Franklin Gothic Heavy" panose="020B0903020102020204" pitchFamily="34" charset="0"/>
                <a:cs typeface="Aharoni" panose="02010803020104030203" pitchFamily="2" charset="-79"/>
              </a:rPr>
              <a:t>INTRODUCTION</a:t>
            </a:r>
            <a:endParaRPr lang="en-US" spc="300" dirty="0">
              <a:solidFill>
                <a:schemeClr val="tx2"/>
              </a:solidFill>
              <a:latin typeface="Franklin Gothic Heavy" panose="020B0903020102020204" pitchFamily="34" charset="0"/>
              <a:cs typeface="Aharoni" panose="02010803020104030203" pitchFamily="2" charset="-79"/>
            </a:endParaRPr>
          </a:p>
        </p:txBody>
      </p:sp>
    </p:spTree>
    <p:extLst>
      <p:ext uri="{BB962C8B-B14F-4D97-AF65-F5344CB8AC3E}">
        <p14:creationId xmlns:p14="http://schemas.microsoft.com/office/powerpoint/2010/main" val="13327816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3680222"/>
          </a:xfrm>
        </p:spPr>
        <p:txBody>
          <a:bodyPr>
            <a:normAutofit lnSpcReduction="10000"/>
          </a:bodyPr>
          <a:lstStyle/>
          <a:p>
            <a:pPr marL="0" indent="0">
              <a:lnSpc>
                <a:spcPct val="150000"/>
              </a:lnSpc>
              <a:buNone/>
            </a:pPr>
            <a:r>
              <a:rPr lang="en-US" sz="3500" dirty="0" smtClean="0">
                <a:solidFill>
                  <a:schemeClr val="tx1">
                    <a:lumMod val="75000"/>
                    <a:lumOff val="25000"/>
                  </a:schemeClr>
                </a:solidFill>
                <a:latin typeface="Franklin Gothic Heavy" panose="020B0903020102020204" pitchFamily="34" charset="0"/>
                <a:cs typeface="Aharoni" panose="02010803020104030203" pitchFamily="2" charset="-79"/>
              </a:rPr>
              <a:t>Transportation </a:t>
            </a:r>
            <a:r>
              <a:rPr lang="en-US" sz="3500" dirty="0">
                <a:solidFill>
                  <a:schemeClr val="tx1">
                    <a:lumMod val="75000"/>
                    <a:lumOff val="25000"/>
                  </a:schemeClr>
                </a:solidFill>
                <a:latin typeface="Franklin Gothic Heavy" panose="020B0903020102020204" pitchFamily="34" charset="0"/>
                <a:cs typeface="Aharoni" panose="02010803020104030203" pitchFamily="2" charset="-79"/>
              </a:rPr>
              <a:t>Action </a:t>
            </a:r>
            <a:r>
              <a:rPr lang="en-US" sz="3500" dirty="0" smtClean="0">
                <a:solidFill>
                  <a:schemeClr val="tx1">
                    <a:lumMod val="75000"/>
                    <a:lumOff val="25000"/>
                  </a:schemeClr>
                </a:solidFill>
                <a:latin typeface="Franklin Gothic Heavy" panose="020B0903020102020204" pitchFamily="34" charset="0"/>
                <a:cs typeface="Aharoni" panose="02010803020104030203" pitchFamily="2" charset="-79"/>
              </a:rPr>
              <a:t>Agenda  </a:t>
            </a:r>
          </a:p>
          <a:p>
            <a:r>
              <a:rPr lang="en-US" dirty="0" smtClean="0">
                <a:solidFill>
                  <a:schemeClr val="bg1">
                    <a:lumMod val="65000"/>
                  </a:schemeClr>
                </a:solidFill>
                <a:latin typeface="Aharoni" panose="02010803020104030203" pitchFamily="2" charset="-79"/>
                <a:cs typeface="Aharoni" panose="02010803020104030203" pitchFamily="2" charset="-79"/>
              </a:rPr>
              <a:t>Public Transit</a:t>
            </a:r>
          </a:p>
          <a:p>
            <a:r>
              <a:rPr lang="en-US" dirty="0" smtClean="0">
                <a:solidFill>
                  <a:schemeClr val="bg1">
                    <a:lumMod val="65000"/>
                  </a:schemeClr>
                </a:solidFill>
                <a:latin typeface="Aharoni" panose="02010803020104030203" pitchFamily="2" charset="-79"/>
                <a:cs typeface="Aharoni" panose="02010803020104030203" pitchFamily="2" charset="-79"/>
              </a:rPr>
              <a:t>Vision Zero</a:t>
            </a:r>
          </a:p>
          <a:p>
            <a:r>
              <a:rPr lang="en-US" b="1" dirty="0" smtClean="0">
                <a:latin typeface="Aharoni" panose="02010803020104030203" pitchFamily="2" charset="-79"/>
                <a:cs typeface="Aharoni" panose="02010803020104030203" pitchFamily="2" charset="-79"/>
              </a:rPr>
              <a:t>Streets for People</a:t>
            </a:r>
          </a:p>
          <a:p>
            <a:r>
              <a:rPr lang="en-US" dirty="0" smtClean="0">
                <a:solidFill>
                  <a:schemeClr val="bg1">
                    <a:lumMod val="65000"/>
                  </a:schemeClr>
                </a:solidFill>
                <a:latin typeface="Aharoni" panose="02010803020104030203" pitchFamily="2" charset="-79"/>
                <a:cs typeface="Aharoni" panose="02010803020104030203" pitchFamily="2" charset="-79"/>
              </a:rPr>
              <a:t>Connected Transportation</a:t>
            </a:r>
          </a:p>
          <a:p>
            <a:r>
              <a:rPr lang="en-US" dirty="0" smtClean="0">
                <a:solidFill>
                  <a:schemeClr val="bg1">
                    <a:lumMod val="65000"/>
                  </a:schemeClr>
                </a:solidFill>
                <a:latin typeface="Aharoni" panose="02010803020104030203" pitchFamily="2" charset="-79"/>
                <a:cs typeface="Aharoni" panose="02010803020104030203" pitchFamily="2" charset="-79"/>
              </a:rPr>
              <a:t>Getting it Done</a:t>
            </a:r>
          </a:p>
        </p:txBody>
      </p:sp>
      <p:sp>
        <p:nvSpPr>
          <p:cNvPr id="4" name="Title 1"/>
          <p:cNvSpPr txBox="1">
            <a:spLocks/>
          </p:cNvSpPr>
          <p:nvPr/>
        </p:nvSpPr>
        <p:spPr>
          <a:xfrm>
            <a:off x="457200" y="114300"/>
            <a:ext cx="8229600" cy="59412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pc="300" smtClean="0">
                <a:solidFill>
                  <a:srgbClr val="AD9030"/>
                </a:solidFill>
                <a:latin typeface="Franklin Gothic Heavy" panose="020B0903020102020204" pitchFamily="34" charset="0"/>
                <a:cs typeface="Aharoni" panose="02010803020104030203" pitchFamily="2" charset="-79"/>
              </a:rPr>
              <a:t>1. </a:t>
            </a:r>
            <a:r>
              <a:rPr lang="en-US" spc="300" smtClean="0">
                <a:solidFill>
                  <a:schemeClr val="tx2"/>
                </a:solidFill>
                <a:latin typeface="Franklin Gothic Heavy" panose="020B0903020102020204" pitchFamily="34" charset="0"/>
                <a:cs typeface="Aharoni" panose="02010803020104030203" pitchFamily="2" charset="-79"/>
              </a:rPr>
              <a:t>INTRODUCTION</a:t>
            </a:r>
            <a:endParaRPr lang="en-US" spc="300" dirty="0">
              <a:solidFill>
                <a:schemeClr val="tx2"/>
              </a:solidFill>
              <a:latin typeface="Franklin Gothic Heavy" panose="020B0903020102020204" pitchFamily="34" charset="0"/>
              <a:cs typeface="Aharoni" panose="02010803020104030203" pitchFamily="2" charset="-79"/>
            </a:endParaRPr>
          </a:p>
        </p:txBody>
      </p:sp>
    </p:spTree>
    <p:extLst>
      <p:ext uri="{BB962C8B-B14F-4D97-AF65-F5344CB8AC3E}">
        <p14:creationId xmlns:p14="http://schemas.microsoft.com/office/powerpoint/2010/main" val="11431120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3680222"/>
          </a:xfrm>
        </p:spPr>
        <p:txBody>
          <a:bodyPr>
            <a:normAutofit lnSpcReduction="10000"/>
          </a:bodyPr>
          <a:lstStyle/>
          <a:p>
            <a:pPr marL="0" indent="0">
              <a:lnSpc>
                <a:spcPct val="150000"/>
              </a:lnSpc>
              <a:buNone/>
            </a:pPr>
            <a:r>
              <a:rPr lang="en-US" sz="3500" dirty="0" smtClean="0">
                <a:solidFill>
                  <a:schemeClr val="tx1">
                    <a:lumMod val="75000"/>
                    <a:lumOff val="25000"/>
                  </a:schemeClr>
                </a:solidFill>
                <a:latin typeface="Franklin Gothic Heavy" panose="020B0903020102020204" pitchFamily="34" charset="0"/>
                <a:cs typeface="Aharoni" panose="02010803020104030203" pitchFamily="2" charset="-79"/>
              </a:rPr>
              <a:t>Transportation </a:t>
            </a:r>
            <a:r>
              <a:rPr lang="en-US" sz="3500" dirty="0">
                <a:solidFill>
                  <a:schemeClr val="tx1">
                    <a:lumMod val="75000"/>
                    <a:lumOff val="25000"/>
                  </a:schemeClr>
                </a:solidFill>
                <a:latin typeface="Franklin Gothic Heavy" panose="020B0903020102020204" pitchFamily="34" charset="0"/>
                <a:cs typeface="Aharoni" panose="02010803020104030203" pitchFamily="2" charset="-79"/>
              </a:rPr>
              <a:t>Action </a:t>
            </a:r>
            <a:r>
              <a:rPr lang="en-US" sz="3500" dirty="0" smtClean="0">
                <a:solidFill>
                  <a:schemeClr val="tx1">
                    <a:lumMod val="75000"/>
                    <a:lumOff val="25000"/>
                  </a:schemeClr>
                </a:solidFill>
                <a:latin typeface="Franklin Gothic Heavy" panose="020B0903020102020204" pitchFamily="34" charset="0"/>
                <a:cs typeface="Aharoni" panose="02010803020104030203" pitchFamily="2" charset="-79"/>
              </a:rPr>
              <a:t>Agenda  </a:t>
            </a:r>
          </a:p>
          <a:p>
            <a:r>
              <a:rPr lang="en-US" dirty="0" smtClean="0">
                <a:solidFill>
                  <a:schemeClr val="bg1">
                    <a:lumMod val="65000"/>
                  </a:schemeClr>
                </a:solidFill>
                <a:latin typeface="Aharoni" panose="02010803020104030203" pitchFamily="2" charset="-79"/>
                <a:cs typeface="Aharoni" panose="02010803020104030203" pitchFamily="2" charset="-79"/>
              </a:rPr>
              <a:t>Public Transit</a:t>
            </a:r>
          </a:p>
          <a:p>
            <a:r>
              <a:rPr lang="en-US" dirty="0" smtClean="0">
                <a:solidFill>
                  <a:schemeClr val="bg1">
                    <a:lumMod val="65000"/>
                  </a:schemeClr>
                </a:solidFill>
                <a:latin typeface="Aharoni" panose="02010803020104030203" pitchFamily="2" charset="-79"/>
                <a:cs typeface="Aharoni" panose="02010803020104030203" pitchFamily="2" charset="-79"/>
              </a:rPr>
              <a:t>Vision Zero</a:t>
            </a:r>
          </a:p>
          <a:p>
            <a:r>
              <a:rPr lang="en-US" dirty="0" smtClean="0">
                <a:solidFill>
                  <a:schemeClr val="bg1">
                    <a:lumMod val="65000"/>
                  </a:schemeClr>
                </a:solidFill>
                <a:latin typeface="Aharoni" panose="02010803020104030203" pitchFamily="2" charset="-79"/>
                <a:cs typeface="Aharoni" panose="02010803020104030203" pitchFamily="2" charset="-79"/>
              </a:rPr>
              <a:t>Streets for People</a:t>
            </a:r>
          </a:p>
          <a:p>
            <a:r>
              <a:rPr lang="en-US" b="1" dirty="0" smtClean="0">
                <a:latin typeface="Aharoni" panose="02010803020104030203" pitchFamily="2" charset="-79"/>
                <a:cs typeface="Aharoni" panose="02010803020104030203" pitchFamily="2" charset="-79"/>
              </a:rPr>
              <a:t>Connected Transportation</a:t>
            </a:r>
          </a:p>
          <a:p>
            <a:r>
              <a:rPr lang="en-US" dirty="0" smtClean="0">
                <a:solidFill>
                  <a:schemeClr val="bg1">
                    <a:lumMod val="65000"/>
                  </a:schemeClr>
                </a:solidFill>
                <a:latin typeface="Aharoni" panose="02010803020104030203" pitchFamily="2" charset="-79"/>
                <a:cs typeface="Aharoni" panose="02010803020104030203" pitchFamily="2" charset="-79"/>
              </a:rPr>
              <a:t>Getting it Done</a:t>
            </a:r>
          </a:p>
        </p:txBody>
      </p:sp>
      <p:sp>
        <p:nvSpPr>
          <p:cNvPr id="4" name="Title 1"/>
          <p:cNvSpPr txBox="1">
            <a:spLocks/>
          </p:cNvSpPr>
          <p:nvPr/>
        </p:nvSpPr>
        <p:spPr>
          <a:xfrm>
            <a:off x="457200" y="114300"/>
            <a:ext cx="8229600" cy="59412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pc="300" smtClean="0">
                <a:solidFill>
                  <a:srgbClr val="AD9030"/>
                </a:solidFill>
                <a:latin typeface="Franklin Gothic Heavy" panose="020B0903020102020204" pitchFamily="34" charset="0"/>
                <a:cs typeface="Aharoni" panose="02010803020104030203" pitchFamily="2" charset="-79"/>
              </a:rPr>
              <a:t>1. </a:t>
            </a:r>
            <a:r>
              <a:rPr lang="en-US" spc="300" smtClean="0">
                <a:solidFill>
                  <a:schemeClr val="tx2"/>
                </a:solidFill>
                <a:latin typeface="Franklin Gothic Heavy" panose="020B0903020102020204" pitchFamily="34" charset="0"/>
                <a:cs typeface="Aharoni" panose="02010803020104030203" pitchFamily="2" charset="-79"/>
              </a:rPr>
              <a:t>INTRODUCTION</a:t>
            </a:r>
            <a:endParaRPr lang="en-US" spc="300" dirty="0">
              <a:solidFill>
                <a:schemeClr val="tx2"/>
              </a:solidFill>
              <a:latin typeface="Franklin Gothic Heavy" panose="020B0903020102020204" pitchFamily="34" charset="0"/>
              <a:cs typeface="Aharoni" panose="02010803020104030203" pitchFamily="2" charset="-79"/>
            </a:endParaRPr>
          </a:p>
        </p:txBody>
      </p:sp>
    </p:spTree>
    <p:extLst>
      <p:ext uri="{BB962C8B-B14F-4D97-AF65-F5344CB8AC3E}">
        <p14:creationId xmlns:p14="http://schemas.microsoft.com/office/powerpoint/2010/main" val="2985264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3680222"/>
          </a:xfrm>
        </p:spPr>
        <p:txBody>
          <a:bodyPr>
            <a:normAutofit lnSpcReduction="10000"/>
          </a:bodyPr>
          <a:lstStyle/>
          <a:p>
            <a:pPr marL="0" indent="0">
              <a:lnSpc>
                <a:spcPct val="150000"/>
              </a:lnSpc>
              <a:buNone/>
            </a:pPr>
            <a:r>
              <a:rPr lang="en-US" sz="3500" dirty="0" smtClean="0">
                <a:solidFill>
                  <a:schemeClr val="tx1">
                    <a:lumMod val="75000"/>
                    <a:lumOff val="25000"/>
                  </a:schemeClr>
                </a:solidFill>
                <a:latin typeface="Franklin Gothic Heavy" panose="020B0903020102020204" pitchFamily="34" charset="0"/>
                <a:cs typeface="Aharoni" panose="02010803020104030203" pitchFamily="2" charset="-79"/>
              </a:rPr>
              <a:t>Transportation </a:t>
            </a:r>
            <a:r>
              <a:rPr lang="en-US" sz="3500" dirty="0">
                <a:solidFill>
                  <a:schemeClr val="tx1">
                    <a:lumMod val="75000"/>
                    <a:lumOff val="25000"/>
                  </a:schemeClr>
                </a:solidFill>
                <a:latin typeface="Franklin Gothic Heavy" panose="020B0903020102020204" pitchFamily="34" charset="0"/>
                <a:cs typeface="Aharoni" panose="02010803020104030203" pitchFamily="2" charset="-79"/>
              </a:rPr>
              <a:t>Action </a:t>
            </a:r>
            <a:r>
              <a:rPr lang="en-US" sz="3500" dirty="0" smtClean="0">
                <a:solidFill>
                  <a:schemeClr val="tx1">
                    <a:lumMod val="75000"/>
                    <a:lumOff val="25000"/>
                  </a:schemeClr>
                </a:solidFill>
                <a:latin typeface="Franklin Gothic Heavy" panose="020B0903020102020204" pitchFamily="34" charset="0"/>
                <a:cs typeface="Aharoni" panose="02010803020104030203" pitchFamily="2" charset="-79"/>
              </a:rPr>
              <a:t>Agenda  </a:t>
            </a:r>
          </a:p>
          <a:p>
            <a:r>
              <a:rPr lang="en-US" dirty="0" smtClean="0">
                <a:solidFill>
                  <a:schemeClr val="bg1">
                    <a:lumMod val="65000"/>
                  </a:schemeClr>
                </a:solidFill>
                <a:latin typeface="Aharoni" panose="02010803020104030203" pitchFamily="2" charset="-79"/>
                <a:cs typeface="Aharoni" panose="02010803020104030203" pitchFamily="2" charset="-79"/>
              </a:rPr>
              <a:t>Public Transit</a:t>
            </a:r>
          </a:p>
          <a:p>
            <a:r>
              <a:rPr lang="en-US" dirty="0" smtClean="0">
                <a:solidFill>
                  <a:schemeClr val="bg1">
                    <a:lumMod val="65000"/>
                  </a:schemeClr>
                </a:solidFill>
                <a:latin typeface="Aharoni" panose="02010803020104030203" pitchFamily="2" charset="-79"/>
                <a:cs typeface="Aharoni" panose="02010803020104030203" pitchFamily="2" charset="-79"/>
              </a:rPr>
              <a:t>Vision Zero</a:t>
            </a:r>
          </a:p>
          <a:p>
            <a:r>
              <a:rPr lang="en-US" dirty="0" smtClean="0">
                <a:solidFill>
                  <a:schemeClr val="bg1">
                    <a:lumMod val="65000"/>
                  </a:schemeClr>
                </a:solidFill>
                <a:latin typeface="Aharoni" panose="02010803020104030203" pitchFamily="2" charset="-79"/>
                <a:cs typeface="Aharoni" panose="02010803020104030203" pitchFamily="2" charset="-79"/>
              </a:rPr>
              <a:t>Streets for People</a:t>
            </a:r>
          </a:p>
          <a:p>
            <a:r>
              <a:rPr lang="en-US" dirty="0" smtClean="0">
                <a:solidFill>
                  <a:schemeClr val="bg1">
                    <a:lumMod val="65000"/>
                  </a:schemeClr>
                </a:solidFill>
                <a:latin typeface="Aharoni" panose="02010803020104030203" pitchFamily="2" charset="-79"/>
                <a:cs typeface="Aharoni" panose="02010803020104030203" pitchFamily="2" charset="-79"/>
              </a:rPr>
              <a:t>Connected Transportation</a:t>
            </a:r>
          </a:p>
          <a:p>
            <a:r>
              <a:rPr lang="en-US" b="1" dirty="0" smtClean="0">
                <a:latin typeface="Aharoni" panose="02010803020104030203" pitchFamily="2" charset="-79"/>
                <a:cs typeface="Aharoni" panose="02010803020104030203" pitchFamily="2" charset="-79"/>
              </a:rPr>
              <a:t>Getting it Done</a:t>
            </a:r>
          </a:p>
        </p:txBody>
      </p:sp>
      <p:sp>
        <p:nvSpPr>
          <p:cNvPr id="4" name="Title 1"/>
          <p:cNvSpPr txBox="1">
            <a:spLocks/>
          </p:cNvSpPr>
          <p:nvPr/>
        </p:nvSpPr>
        <p:spPr>
          <a:xfrm>
            <a:off x="457200" y="114300"/>
            <a:ext cx="8229600" cy="59412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pc="300" smtClean="0">
                <a:solidFill>
                  <a:srgbClr val="AD9030"/>
                </a:solidFill>
                <a:latin typeface="Franklin Gothic Heavy" panose="020B0903020102020204" pitchFamily="34" charset="0"/>
                <a:cs typeface="Aharoni" panose="02010803020104030203" pitchFamily="2" charset="-79"/>
              </a:rPr>
              <a:t>1. </a:t>
            </a:r>
            <a:r>
              <a:rPr lang="en-US" spc="300" smtClean="0">
                <a:solidFill>
                  <a:schemeClr val="tx2"/>
                </a:solidFill>
                <a:latin typeface="Franklin Gothic Heavy" panose="020B0903020102020204" pitchFamily="34" charset="0"/>
                <a:cs typeface="Aharoni" panose="02010803020104030203" pitchFamily="2" charset="-79"/>
              </a:rPr>
              <a:t>INTRODUCTION</a:t>
            </a:r>
            <a:endParaRPr lang="en-US" spc="300" dirty="0">
              <a:solidFill>
                <a:schemeClr val="tx2"/>
              </a:solidFill>
              <a:latin typeface="Franklin Gothic Heavy" panose="020B0903020102020204" pitchFamily="34" charset="0"/>
              <a:cs typeface="Aharoni" panose="02010803020104030203" pitchFamily="2" charset="-79"/>
            </a:endParaRPr>
          </a:p>
        </p:txBody>
      </p:sp>
    </p:spTree>
    <p:extLst>
      <p:ext uri="{BB962C8B-B14F-4D97-AF65-F5344CB8AC3E}">
        <p14:creationId xmlns:p14="http://schemas.microsoft.com/office/powerpoint/2010/main" val="10406636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2"/>
          </a:xfrm>
        </p:spPr>
        <p:txBody>
          <a:bodyPr>
            <a:normAutofit fontScale="90000"/>
          </a:bodyPr>
          <a:lstStyle/>
          <a:p>
            <a:pPr algn="l"/>
            <a:r>
              <a:rPr lang="en-US" spc="300" dirty="0" smtClean="0">
                <a:solidFill>
                  <a:srgbClr val="AD9030"/>
                </a:solidFill>
                <a:latin typeface="Franklin Gothic Heavy" panose="020B0903020102020204" pitchFamily="34" charset="0"/>
                <a:cs typeface="Aharoni" panose="02010803020104030203" pitchFamily="2" charset="-79"/>
              </a:rPr>
              <a:t>2. </a:t>
            </a:r>
            <a:r>
              <a:rPr lang="en-US" spc="300" dirty="0" smtClean="0">
                <a:solidFill>
                  <a:schemeClr val="tx2"/>
                </a:solidFill>
                <a:latin typeface="Franklin Gothic Heavy" panose="020B0903020102020204" pitchFamily="34" charset="0"/>
                <a:cs typeface="Aharoni" panose="02010803020104030203" pitchFamily="2" charset="-79"/>
              </a:rPr>
              <a:t>PUBLIC TRANSIT</a:t>
            </a:r>
            <a:endParaRPr lang="en-US" spc="300" dirty="0">
              <a:solidFill>
                <a:schemeClr val="tx2"/>
              </a:solidFill>
              <a:latin typeface="Franklin Gothic Heavy" panose="020B0903020102020204" pitchFamily="34" charset="0"/>
              <a:cs typeface="Aharoni" panose="02010803020104030203" pitchFamily="2" charset="-79"/>
            </a:endParaRPr>
          </a:p>
        </p:txBody>
      </p:sp>
      <p:sp>
        <p:nvSpPr>
          <p:cNvPr id="3" name="Content Placeholder 2"/>
          <p:cNvSpPr>
            <a:spLocks noGrp="1"/>
          </p:cNvSpPr>
          <p:nvPr>
            <p:ph idx="1"/>
          </p:nvPr>
        </p:nvSpPr>
        <p:spPr>
          <a:xfrm>
            <a:off x="457200" y="800101"/>
            <a:ext cx="8229600" cy="3794522"/>
          </a:xfrm>
        </p:spPr>
        <p:txBody>
          <a:bodyPr>
            <a:normAutofit/>
          </a:bodyPr>
          <a:lstStyle/>
          <a:p>
            <a:pPr marL="0" indent="0">
              <a:spcBef>
                <a:spcPts val="0"/>
              </a:spcBef>
              <a:spcAft>
                <a:spcPts val="600"/>
              </a:spcAft>
              <a:buNone/>
            </a:pPr>
            <a:r>
              <a:rPr lang="en-US" dirty="0" smtClean="0">
                <a:solidFill>
                  <a:schemeClr val="tx1">
                    <a:lumMod val="75000"/>
                    <a:lumOff val="25000"/>
                  </a:schemeClr>
                </a:solidFill>
                <a:latin typeface="Franklin Gothic Heavy" panose="020B0903020102020204" pitchFamily="34" charset="0"/>
                <a:cs typeface="Aharoni" panose="02010803020104030203" pitchFamily="2" charset="-79"/>
              </a:rPr>
              <a:t>Action Highlights</a:t>
            </a:r>
          </a:p>
          <a:p>
            <a:pPr>
              <a:spcBef>
                <a:spcPts val="600"/>
              </a:spcBef>
              <a:spcAft>
                <a:spcPts val="600"/>
              </a:spcAft>
            </a:pPr>
            <a:r>
              <a:rPr lang="en-US" b="1" dirty="0" smtClean="0">
                <a:latin typeface="Aharoni" panose="02010803020104030203" pitchFamily="2" charset="-79"/>
                <a:cs typeface="Aharoni" panose="02010803020104030203" pitchFamily="2" charset="-79"/>
              </a:rPr>
              <a:t>Better </a:t>
            </a:r>
            <a:r>
              <a:rPr lang="en-US" b="1" dirty="0">
                <a:latin typeface="Aharoni" panose="02010803020104030203" pitchFamily="2" charset="-79"/>
                <a:cs typeface="Aharoni" panose="02010803020104030203" pitchFamily="2" charset="-79"/>
              </a:rPr>
              <a:t>Bus Service</a:t>
            </a:r>
          </a:p>
          <a:p>
            <a:pPr>
              <a:spcBef>
                <a:spcPts val="600"/>
              </a:spcBef>
              <a:spcAft>
                <a:spcPts val="600"/>
              </a:spcAft>
            </a:pPr>
            <a:r>
              <a:rPr lang="en-US" dirty="0" smtClean="0">
                <a:solidFill>
                  <a:schemeClr val="bg1">
                    <a:lumMod val="65000"/>
                  </a:schemeClr>
                </a:solidFill>
                <a:latin typeface="Aharoni" panose="02010803020104030203" pitchFamily="2" charset="-79"/>
                <a:cs typeface="Aharoni" panose="02010803020104030203" pitchFamily="2" charset="-79"/>
              </a:rPr>
              <a:t>Upgrade the Bus Fleet</a:t>
            </a:r>
          </a:p>
          <a:p>
            <a:pPr>
              <a:spcBef>
                <a:spcPts val="600"/>
              </a:spcBef>
              <a:spcAft>
                <a:spcPts val="600"/>
              </a:spcAft>
            </a:pPr>
            <a:r>
              <a:rPr lang="en-US" dirty="0" smtClean="0">
                <a:solidFill>
                  <a:schemeClr val="bg1">
                    <a:lumMod val="65000"/>
                  </a:schemeClr>
                </a:solidFill>
                <a:latin typeface="Aharoni" panose="02010803020104030203" pitchFamily="2" charset="-79"/>
                <a:cs typeface="Aharoni" panose="02010803020104030203" pitchFamily="2" charset="-79"/>
              </a:rPr>
              <a:t>Start Work on High Capacity Corridors</a:t>
            </a:r>
            <a:endParaRPr lang="en-US" dirty="0">
              <a:solidFill>
                <a:schemeClr val="bg1">
                  <a:lumMod val="6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86282383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ving the Music C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ving Music City Template">
      <a:majorFont>
        <a:latin typeface="Franklin Gothic Heavy"/>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Moving the Music City</Template>
  <TotalTime>1097</TotalTime>
  <Words>3507</Words>
  <Application>Microsoft Office PowerPoint</Application>
  <PresentationFormat>On-screen Show (16:9)</PresentationFormat>
  <Paragraphs>432</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Moving the Music City</vt:lpstr>
      <vt:lpstr>PowerPoint Presentation</vt:lpstr>
      <vt:lpstr>1. INTRODUCTION</vt:lpstr>
      <vt:lpstr>1. INTRODUCTION</vt:lpstr>
      <vt:lpstr>PowerPoint Presentation</vt:lpstr>
      <vt:lpstr>PowerPoint Presentation</vt:lpstr>
      <vt:lpstr>PowerPoint Presentation</vt:lpstr>
      <vt:lpstr>PowerPoint Presentation</vt:lpstr>
      <vt:lpstr>PowerPoint Presentation</vt:lpstr>
      <vt:lpstr>2. PUBLIC TRANSIT</vt:lpstr>
      <vt:lpstr>2. PUBLIC TRANSIT</vt:lpstr>
      <vt:lpstr>2. PUBLIC TRANSIT</vt:lpstr>
      <vt:lpstr>2. PUBLIC TRANSIT</vt:lpstr>
      <vt:lpstr>2. PUBLIC TRANSIT</vt:lpstr>
      <vt:lpstr>2. PUBLIC TRANSIT</vt:lpstr>
      <vt:lpstr>2. PUBLIC TRANSIT</vt:lpstr>
      <vt:lpstr>2. PUBLIC TRANSIT</vt:lpstr>
      <vt:lpstr>2. PUBLIC TRANSIT</vt:lpstr>
      <vt:lpstr>2. PUBLIC TRANSIT</vt:lpstr>
      <vt:lpstr>2. PUBLIC TRANSIT</vt:lpstr>
      <vt:lpstr>3. VISION ZERO</vt:lpstr>
      <vt:lpstr>3. VISION ZERO</vt:lpstr>
      <vt:lpstr>3. VISION ZERO</vt:lpstr>
      <vt:lpstr>3. VISION ZERO</vt:lpstr>
      <vt:lpstr>3. VISION ZERO</vt:lpstr>
      <vt:lpstr>3. VISION ZERO</vt:lpstr>
      <vt:lpstr>3. VISION ZERO</vt:lpstr>
      <vt:lpstr>3. VISION ZERO</vt:lpstr>
      <vt:lpstr>4. STREETS FOR PEOPLE</vt:lpstr>
      <vt:lpstr>4. STREETS FOR PEOPLE</vt:lpstr>
      <vt:lpstr>4. STREETS FOR PEOPLE</vt:lpstr>
      <vt:lpstr>4. STREETS FOR PEOPLE</vt:lpstr>
      <vt:lpstr>4. STREETS FOR PEOPLE</vt:lpstr>
      <vt:lpstr>4. STREETS FOR PEOPLE</vt:lpstr>
      <vt:lpstr>5. CONNECTED TRANSPORTATION</vt:lpstr>
      <vt:lpstr>5. CONNECTED TRANSPORTATION</vt:lpstr>
      <vt:lpstr>5. CONNECTED TRANSPORTATION</vt:lpstr>
      <vt:lpstr>5. CONNECTED TRANSPORTATION</vt:lpstr>
      <vt:lpstr>5. CONNECTED TRANSPORTATION</vt:lpstr>
      <vt:lpstr>5. CONNECTED TRANSPORTATION</vt:lpstr>
      <vt:lpstr>6. GETTING IT DONE</vt:lpstr>
      <vt:lpstr>6. GETTING IT DONE</vt:lpstr>
      <vt:lpstr>6. GETTING IT DONE</vt:lpstr>
      <vt:lpstr>6. GETTING IT DONE</vt:lpstr>
      <vt:lpstr>6. GETTING IT DONE</vt:lpstr>
      <vt:lpstr>6. GETTING IT DONE</vt:lpstr>
      <vt:lpstr>Questions?</vt:lpstr>
    </vt:vector>
  </TitlesOfParts>
  <Company>Metropolitan Government of Nashville &amp; Davidson Cty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McCullough, Stephanie</dc:creator>
  <cp:lastModifiedBy>Mary Beth Ikard, APR</cp:lastModifiedBy>
  <cp:revision>96</cp:revision>
  <cp:lastPrinted>2017-05-23T19:41:30Z</cp:lastPrinted>
  <dcterms:created xsi:type="dcterms:W3CDTF">2017-04-28T19:58:59Z</dcterms:created>
  <dcterms:modified xsi:type="dcterms:W3CDTF">2017-07-27T22:30:22Z</dcterms:modified>
</cp:coreProperties>
</file>