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6" r:id="rId1"/>
  </p:sldMasterIdLst>
  <p:notesMasterIdLst>
    <p:notesMasterId r:id="rId18"/>
  </p:notesMasterIdLst>
  <p:sldIdLst>
    <p:sldId id="256" r:id="rId2"/>
    <p:sldId id="293" r:id="rId3"/>
    <p:sldId id="325" r:id="rId4"/>
    <p:sldId id="302" r:id="rId5"/>
    <p:sldId id="321" r:id="rId6"/>
    <p:sldId id="317" r:id="rId7"/>
    <p:sldId id="324" r:id="rId8"/>
    <p:sldId id="319" r:id="rId9"/>
    <p:sldId id="320" r:id="rId10"/>
    <p:sldId id="270" r:id="rId11"/>
    <p:sldId id="322" r:id="rId12"/>
    <p:sldId id="318" r:id="rId13"/>
    <p:sldId id="314" r:id="rId14"/>
    <p:sldId id="304" r:id="rId15"/>
    <p:sldId id="268" r:id="rId16"/>
    <p:sldId id="269" r:id="rId1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56" userDrawn="1">
          <p15:clr>
            <a:srgbClr val="A4A3A4"/>
          </p15:clr>
        </p15:guide>
        <p15:guide id="2" pos="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 Hudler"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2857" autoAdjust="0"/>
  </p:normalViewPr>
  <p:slideViewPr>
    <p:cSldViewPr snapToGrid="0" snapToObjects="1">
      <p:cViewPr varScale="1">
        <p:scale>
          <a:sx n="53" d="100"/>
          <a:sy n="53" d="100"/>
        </p:scale>
        <p:origin x="108" y="630"/>
      </p:cViewPr>
      <p:guideLst>
        <p:guide orient="horz" pos="456"/>
        <p:guide pos="81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90" d="100"/>
          <a:sy n="90" d="100"/>
        </p:scale>
        <p:origin x="3800" y="3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1"/>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1"/>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1"/>
            <a:ext cx="5608319" cy="418338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755208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701040" y="4415791"/>
            <a:ext cx="5608319" cy="418338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70" name="Shape 270"/>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376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that we needed to have a better plan to address our future mobility, the RTA got</a:t>
            </a:r>
            <a:r>
              <a:rPr lang="en-US" baseline="0" dirty="0"/>
              <a:t> input </a:t>
            </a:r>
            <a:r>
              <a:rPr lang="en-US" baseline="0" dirty="0" smtClean="0"/>
              <a:t>about people’s needs and desires from </a:t>
            </a:r>
            <a:r>
              <a:rPr lang="en-US" baseline="0" dirty="0"/>
              <a:t>more than 20,000 engagements across the </a:t>
            </a:r>
            <a:r>
              <a:rPr lang="en-US" baseline="0" dirty="0" smtClean="0"/>
              <a:t>10-county</a:t>
            </a:r>
            <a:r>
              <a:rPr lang="en-US" dirty="0" smtClean="0"/>
              <a:t> area.   </a:t>
            </a:r>
            <a:r>
              <a:rPr lang="en-US" baseline="0" dirty="0" smtClean="0"/>
              <a:t>Coupled </a:t>
            </a:r>
            <a:r>
              <a:rPr lang="en-US" baseline="0" dirty="0"/>
              <a:t>with strong technical advice, we created and adopted a general plan for transit for </a:t>
            </a:r>
            <a:r>
              <a:rPr lang="en-US" dirty="0"/>
              <a:t>the</a:t>
            </a:r>
            <a:r>
              <a:rPr lang="en-US" baseline="0" dirty="0"/>
              <a:t> region.   The plan’s been adopted, but the needed funding mechanism is not in place.   What did the plan see as great possibilities</a:t>
            </a:r>
            <a:r>
              <a:rPr lang="en-US" dirty="0"/>
              <a:t> for Clarksville?</a:t>
            </a:r>
            <a:r>
              <a:rPr lang="en-US" baseline="0" dirty="0"/>
              <a:t>   Having streamlined bus services &amp; more frequent and longer service hours for transit are clearly opportunities.  Better connections locally enables more who would like to take transit, if it were more convenient.</a:t>
            </a:r>
          </a:p>
          <a:p>
            <a:r>
              <a:rPr lang="en-US" baseline="0" dirty="0"/>
              <a:t>People were excited about the idea of train service, if it could be economically feasible, something that </a:t>
            </a:r>
            <a:r>
              <a:rPr lang="en-US" dirty="0"/>
              <a:t>is </a:t>
            </a:r>
            <a:r>
              <a:rPr lang="en-US" baseline="0" dirty="0"/>
              <a:t>being taken into consideration.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713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looked at many</a:t>
            </a:r>
            <a:r>
              <a:rPr lang="en-US" baseline="0" dirty="0"/>
              <a:t> </a:t>
            </a:r>
            <a:r>
              <a:rPr lang="en-US" baseline="0" dirty="0" err="1"/>
              <a:t>alternatives,learned</a:t>
            </a:r>
            <a:r>
              <a:rPr lang="en-US" baseline="0" dirty="0"/>
              <a:t> locally preferred alternative is using #4,</a:t>
            </a:r>
          </a:p>
          <a:p>
            <a:r>
              <a:rPr lang="en-US" baseline="0" dirty="0"/>
              <a:t>Nashville &amp; Western bed between Nashville &amp; Ashland City but there isn’t a good connection to Clarksville, and to get the right of way would be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786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Clarksville’s Park and Ride program</a:t>
            </a:r>
            <a:r>
              <a:rPr lang="en-US" baseline="0" dirty="0"/>
              <a:t> has been a great success, with as many as 300 riders using it daily since it opened last year—more than 5,000 passenger trips per month</a:t>
            </a:r>
            <a:r>
              <a:rPr lang="en-US" baseline="0" dirty="0" smtClean="0"/>
              <a:t>.   The growth of riders since the new location has increased by 13%</a:t>
            </a:r>
            <a:endParaRPr lang="en-US" baseline="0" dirty="0"/>
          </a:p>
          <a:p>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158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Communities </a:t>
            </a:r>
            <a:r>
              <a:rPr lang="en-US" baseline="0" dirty="0"/>
              <a:t>with strong transit are starting to leverage their Park &amp; Rides with new </a:t>
            </a:r>
            <a:r>
              <a:rPr lang="en-US" baseline="0" dirty="0" smtClean="0"/>
              <a:t>privately-funded </a:t>
            </a:r>
            <a:r>
              <a:rPr lang="en-US" baseline="0" dirty="0"/>
              <a:t>developments, </a:t>
            </a:r>
            <a:r>
              <a:rPr lang="en-US" baseline="0" dirty="0" smtClean="0"/>
              <a:t>transforming the areas into a Transit </a:t>
            </a:r>
            <a:r>
              <a:rPr lang="en-US" baseline="0" dirty="0"/>
              <a:t>Oriented </a:t>
            </a:r>
            <a:r>
              <a:rPr lang="en-US" baseline="0" dirty="0" smtClean="0"/>
              <a:t>Developments, </a:t>
            </a:r>
            <a:r>
              <a:rPr lang="en-US" baseline="0" dirty="0"/>
              <a:t>with mixed use commercial and residential that appeal to those who like the convenience</a:t>
            </a:r>
            <a:r>
              <a:rPr lang="mr-IN" baseline="0" dirty="0"/>
              <a:t>…</a:t>
            </a:r>
            <a:r>
              <a:rPr lang="en-US" baseline="0" dirty="0"/>
              <a:t>.Here’s a conceptual drawing of </a:t>
            </a:r>
            <a:r>
              <a:rPr lang="en-US" baseline="0" dirty="0" smtClean="0"/>
              <a:t>one of these</a:t>
            </a:r>
            <a:r>
              <a:rPr lang="mr-IN" baseline="0" dirty="0" smtClean="0"/>
              <a:t>…</a:t>
            </a:r>
            <a:r>
              <a:rPr lang="en-US" baseline="0" dirty="0"/>
              <a:t>.think of it as a Park &amp; Ride on Steroids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3193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future improvement possibilities include:</a:t>
            </a:r>
          </a:p>
          <a:p>
            <a:endParaRPr lang="en-US" baseline="0" dirty="0"/>
          </a:p>
          <a:p>
            <a:pPr marL="0">
              <a:spcBef>
                <a:spcPts val="0"/>
              </a:spcBef>
              <a:spcAft>
                <a:spcPts val="1200"/>
              </a:spcAft>
              <a:buClrTx/>
              <a:tabLst>
                <a:tab pos="342900" algn="l"/>
              </a:tabLst>
            </a:pPr>
            <a:r>
              <a:rPr lang="en-US" sz="1200" b="0" i="0" u="none" strike="noStrike" kern="1200" cap="none" dirty="0">
                <a:solidFill>
                  <a:srgbClr val="043660"/>
                </a:solidFill>
                <a:latin typeface="Calibri"/>
                <a:ea typeface="Calibri"/>
                <a:cs typeface="Calibri"/>
                <a:sym typeface="Calibri"/>
              </a:rPr>
              <a:t>Improve 94X Clarksville Express bus service—again, with more than</a:t>
            </a:r>
            <a:r>
              <a:rPr lang="en-US" sz="1200" b="0" i="0" u="none" strike="noStrike" kern="1200" cap="none" baseline="0" dirty="0">
                <a:solidFill>
                  <a:srgbClr val="043660"/>
                </a:solidFill>
                <a:latin typeface="Calibri"/>
                <a:ea typeface="Calibri"/>
                <a:cs typeface="Calibri"/>
                <a:sym typeface="Calibri"/>
              </a:rPr>
              <a:t> 5,000 rides a month, we know it’s popular</a:t>
            </a:r>
            <a:endParaRPr lang="en-US" sz="1200" b="0" i="0" u="none" strike="noStrike" kern="1200" cap="none" dirty="0">
              <a:solidFill>
                <a:srgbClr val="043660"/>
              </a:solidFill>
              <a:latin typeface="Calibri"/>
              <a:ea typeface="Calibri"/>
              <a:cs typeface="Calibri"/>
              <a:sym typeface="Calibri"/>
            </a:endParaRPr>
          </a:p>
          <a:p>
            <a:pPr marL="0">
              <a:spcBef>
                <a:spcPts val="0"/>
              </a:spcBef>
              <a:spcAft>
                <a:spcPts val="1200"/>
              </a:spcAft>
              <a:buClrTx/>
              <a:tabLst>
                <a:tab pos="342900" algn="l"/>
              </a:tabLst>
            </a:pPr>
            <a:r>
              <a:rPr lang="en-US" sz="1200" b="0" i="0" u="none" strike="noStrike" kern="1200" cap="none" dirty="0">
                <a:solidFill>
                  <a:srgbClr val="043660"/>
                </a:solidFill>
                <a:latin typeface="Calibri"/>
                <a:ea typeface="Calibri"/>
                <a:cs typeface="Calibri"/>
                <a:sym typeface="Calibri"/>
              </a:rPr>
              <a:t>Incorporate North Nashville connections</a:t>
            </a:r>
          </a:p>
          <a:p>
            <a:pPr marL="0">
              <a:spcBef>
                <a:spcPts val="0"/>
              </a:spcBef>
              <a:spcAft>
                <a:spcPts val="1200"/>
              </a:spcAft>
              <a:buClrTx/>
              <a:tabLst>
                <a:tab pos="342900" algn="l"/>
              </a:tabLst>
            </a:pPr>
            <a:r>
              <a:rPr lang="en-US" sz="1200" b="0" i="0" u="none" strike="noStrike" kern="1200" cap="none" dirty="0">
                <a:solidFill>
                  <a:srgbClr val="043660"/>
                </a:solidFill>
                <a:latin typeface="Calibri"/>
                <a:ea typeface="Calibri"/>
                <a:cs typeface="Calibri"/>
                <a:sym typeface="Calibri"/>
              </a:rPr>
              <a:t>Explore more Greenway opportunities</a:t>
            </a:r>
          </a:p>
          <a:p>
            <a:pPr marL="0">
              <a:spcBef>
                <a:spcPts val="0"/>
              </a:spcBef>
              <a:spcAft>
                <a:spcPts val="1200"/>
              </a:spcAft>
              <a:buClrTx/>
              <a:tabLst>
                <a:tab pos="342900" algn="l"/>
              </a:tabLst>
            </a:pPr>
            <a:r>
              <a:rPr lang="en-US" dirty="0">
                <a:solidFill>
                  <a:srgbClr val="043660"/>
                </a:solidFill>
              </a:rPr>
              <a:t>Implement Bus on Shoulder to shorten the commute time </a:t>
            </a:r>
            <a:endParaRPr lang="en-US" sz="1200" b="0" i="0" u="none" strike="noStrike" kern="1200" cap="none" dirty="0">
              <a:solidFill>
                <a:srgbClr val="043660"/>
              </a:solidFill>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3AFCBA90-1614-4BE5-9FC8-2A979E9EBBC5}" type="slidenum">
              <a:rPr lang="en-US" smtClean="0"/>
              <a:pPr/>
              <a:t>14</a:t>
            </a:fld>
            <a:endParaRPr lang="en-US" dirty="0"/>
          </a:p>
        </p:txBody>
      </p:sp>
    </p:spTree>
    <p:extLst>
      <p:ext uri="{BB962C8B-B14F-4D97-AF65-F5344CB8AC3E}">
        <p14:creationId xmlns:p14="http://schemas.microsoft.com/office/powerpoint/2010/main" val="2570350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8" name="Shape 378"/>
          <p:cNvSpPr txBox="1">
            <a:spLocks noGrp="1"/>
          </p:cNvSpPr>
          <p:nvPr>
            <p:ph type="body" idx="1"/>
          </p:nvPr>
        </p:nvSpPr>
        <p:spPr>
          <a:xfrm>
            <a:off x="701040" y="4415791"/>
            <a:ext cx="5608319" cy="418338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9" name="Shape 379"/>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270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01040" y="4415791"/>
            <a:ext cx="5608319" cy="418338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406400" y="64135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38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701040" y="4415791"/>
            <a:ext cx="5608319" cy="4183380"/>
          </a:xfrm>
          <a:prstGeom prst="rect">
            <a:avLst/>
          </a:prstGeom>
          <a:noFill/>
          <a:ln>
            <a:noFill/>
          </a:ln>
        </p:spPr>
        <p:txBody>
          <a:bodyPr lIns="93150" tIns="46575" rIns="93150" bIns="46575" anchor="t" anchorCtr="0">
            <a:noAutofit/>
          </a:bodyPr>
          <a:lstStyle/>
          <a:p>
            <a:pPr marL="0" marR="0" lvl="0" indent="0" algn="ctr" rtl="0">
              <a:spcBef>
                <a:spcPts val="0"/>
              </a:spcBef>
              <a:buClr>
                <a:schemeClr val="dk1"/>
              </a:buClr>
              <a:buSzPct val="25000"/>
              <a:buFont typeface="Arial"/>
              <a:buNone/>
            </a:pPr>
            <a:r>
              <a:rPr lang="en-US" sz="1200" b="0" i="0" u="none" strike="noStrike" cap="none" dirty="0">
                <a:solidFill>
                  <a:schemeClr val="dk1"/>
                </a:solidFill>
                <a:latin typeface="Arial"/>
                <a:ea typeface="Arial"/>
                <a:cs typeface="Arial"/>
                <a:sym typeface="Arial"/>
              </a:rPr>
              <a:t>“People, it seems, find it hard to believe that the cure for congestion is not more facilities for congestion.”</a:t>
            </a:r>
          </a:p>
          <a:p>
            <a:pPr marL="0" marR="0" lvl="0" indent="0" algn="l" rtl="0">
              <a:spcBef>
                <a:spcPts val="0"/>
              </a:spcBef>
              <a:buSzPct val="25000"/>
              <a:buNone/>
            </a:pPr>
            <a:endParaRPr sz="1600" b="0" i="0" u="none" strike="noStrike" cap="none" dirty="0">
              <a:solidFill>
                <a:schemeClr val="dk1"/>
              </a:solidFill>
              <a:latin typeface="Arial"/>
              <a:ea typeface="Arial"/>
              <a:cs typeface="Arial"/>
              <a:sym typeface="Arial"/>
            </a:endParaRPr>
          </a:p>
          <a:p>
            <a:pPr marL="0" marR="0" lvl="0" indent="0" algn="l" rtl="0">
              <a:spcBef>
                <a:spcPts val="0"/>
              </a:spcBef>
              <a:buSzPct val="25000"/>
              <a:buNone/>
            </a:pPr>
            <a:r>
              <a:rPr lang="en-US" sz="900" b="0" i="0" u="none" strike="noStrike" cap="none" dirty="0">
                <a:solidFill>
                  <a:schemeClr val="dk1"/>
                </a:solidFill>
                <a:latin typeface="Arial"/>
                <a:ea typeface="Arial"/>
                <a:cs typeface="Arial"/>
                <a:sym typeface="Arial"/>
              </a:rPr>
              <a:t>Lewis Mumford, </a:t>
            </a:r>
            <a:r>
              <a:rPr lang="en-US" sz="900" b="0" i="1" u="none" strike="noStrike" cap="none" dirty="0">
                <a:solidFill>
                  <a:schemeClr val="dk1"/>
                </a:solidFill>
                <a:latin typeface="Arial"/>
                <a:ea typeface="Arial"/>
                <a:cs typeface="Arial"/>
                <a:sym typeface="Arial"/>
              </a:rPr>
              <a:t>New Yorker, </a:t>
            </a:r>
            <a:r>
              <a:rPr lang="en-US" sz="900" b="0" i="0" u="none" strike="noStrike" cap="none" dirty="0">
                <a:solidFill>
                  <a:srgbClr val="FF0000"/>
                </a:solidFill>
                <a:latin typeface="Arial"/>
                <a:ea typeface="Arial"/>
                <a:cs typeface="Arial"/>
                <a:sym typeface="Arial"/>
              </a:rPr>
              <a:t>1955</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ctr" rtl="0">
              <a:spcBef>
                <a:spcPts val="0"/>
              </a:spcBef>
              <a:buClr>
                <a:schemeClr val="dk1"/>
              </a:buClr>
              <a:buSzPct val="25000"/>
              <a:buFont typeface="Calibri"/>
              <a:buNone/>
            </a:pPr>
            <a:endParaRPr sz="1200" b="0" i="0" u="none" strike="noStrike" cap="none" dirty="0">
              <a:solidFill>
                <a:schemeClr val="dk1"/>
              </a:solidFill>
              <a:latin typeface="Arial"/>
              <a:ea typeface="Arial"/>
              <a:cs typeface="Arial"/>
              <a:sym typeface="Arial"/>
            </a:endParaRPr>
          </a:p>
          <a:p>
            <a:pPr marL="0" marR="0" lvl="0" indent="0" algn="ctr" rtl="0">
              <a:spcBef>
                <a:spcPts val="0"/>
              </a:spcBef>
              <a:buClr>
                <a:schemeClr val="dk1"/>
              </a:buClr>
              <a:buSzPct val="25000"/>
              <a:buFont typeface="Arial"/>
              <a:buNone/>
            </a:pPr>
            <a:r>
              <a:rPr lang="en-US" sz="1200" b="0" i="0" u="none" strike="noStrike" cap="none" dirty="0">
                <a:solidFill>
                  <a:schemeClr val="dk1"/>
                </a:solidFill>
                <a:latin typeface="Arial"/>
                <a:ea typeface="Arial"/>
                <a:cs typeface="Arial"/>
                <a:sym typeface="Arial"/>
              </a:rPr>
              <a:t>Down's Law of Peak-Hour Traffic Congestion</a:t>
            </a:r>
          </a:p>
          <a:p>
            <a:pPr marL="0" marR="0" lvl="0" indent="0" algn="ctr" rtl="0">
              <a:spcBef>
                <a:spcPts val="0"/>
              </a:spcBef>
              <a:buClr>
                <a:schemeClr val="dk1"/>
              </a:buClr>
              <a:buSzPct val="25000"/>
              <a:buFont typeface="Arial"/>
              <a:buNone/>
            </a:pPr>
            <a:r>
              <a:rPr lang="en-US" sz="1200" b="0" i="0" u="none" strike="noStrike" cap="none" dirty="0">
                <a:solidFill>
                  <a:schemeClr val="dk1"/>
                </a:solidFill>
                <a:latin typeface="Arial"/>
                <a:ea typeface="Arial"/>
                <a:cs typeface="Arial"/>
                <a:sym typeface="Arial"/>
              </a:rPr>
              <a:t>"This Law states that on urban commuter expressways, peak-hour traffic congestion rises to meet maximum capacity.“</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900" b="0" i="0" u="none" strike="noStrike" cap="none" dirty="0">
                <a:solidFill>
                  <a:schemeClr val="dk1"/>
                </a:solidFill>
                <a:latin typeface="Arial"/>
                <a:ea typeface="Arial"/>
                <a:cs typeface="Arial"/>
                <a:sym typeface="Arial"/>
              </a:rPr>
              <a:t>A. Downs, Traffic Quarterly, </a:t>
            </a:r>
            <a:r>
              <a:rPr lang="en-US" sz="900" b="0" i="0" u="none" strike="noStrike" cap="none" dirty="0" err="1">
                <a:solidFill>
                  <a:schemeClr val="dk1"/>
                </a:solidFill>
                <a:latin typeface="Arial"/>
                <a:ea typeface="Arial"/>
                <a:cs typeface="Arial"/>
                <a:sym typeface="Arial"/>
              </a:rPr>
              <a:t>Eno</a:t>
            </a:r>
            <a:r>
              <a:rPr lang="en-US" sz="900" b="0" i="0" u="none" strike="noStrike" cap="none" dirty="0">
                <a:solidFill>
                  <a:schemeClr val="dk1"/>
                </a:solidFill>
                <a:latin typeface="Arial"/>
                <a:ea typeface="Arial"/>
                <a:cs typeface="Arial"/>
                <a:sym typeface="Arial"/>
              </a:rPr>
              <a:t> Transportation Foundation, </a:t>
            </a:r>
            <a:r>
              <a:rPr lang="en-US" sz="900" b="0" i="0" u="none" strike="noStrike" cap="none" dirty="0">
                <a:solidFill>
                  <a:srgbClr val="FF0000"/>
                </a:solidFill>
                <a:latin typeface="Arial"/>
                <a:ea typeface="Arial"/>
                <a:cs typeface="Arial"/>
                <a:sym typeface="Arial"/>
              </a:rPr>
              <a:t>1962</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76" name="Shape 276"/>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03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701040" y="4415791"/>
            <a:ext cx="5608319" cy="4183380"/>
          </a:xfrm>
          <a:prstGeom prst="rect">
            <a:avLst/>
          </a:prstGeom>
          <a:noFill/>
          <a:ln>
            <a:noFill/>
          </a:ln>
        </p:spPr>
        <p:txBody>
          <a:bodyPr lIns="93150" tIns="46575" rIns="93150" bIns="46575" anchor="t" anchorCtr="0">
            <a:noAutofit/>
          </a:bodyPr>
          <a:lstStyle/>
          <a:p>
            <a:pPr lvl="0">
              <a:buSzPct val="25000"/>
            </a:pPr>
            <a:r>
              <a:rPr lang="en-US" sz="1600" dirty="0"/>
              <a:t>Clarksville’s growth has</a:t>
            </a:r>
            <a:r>
              <a:rPr lang="en-US" sz="1600" baseline="0" dirty="0"/>
              <a:t> been in the news recently. The city is the </a:t>
            </a:r>
            <a:r>
              <a:rPr lang="en-US" sz="1600" baseline="0" dirty="0" smtClean="0"/>
              <a:t>5</a:t>
            </a:r>
            <a:r>
              <a:rPr lang="en-US" sz="1600" baseline="30000" dirty="0" smtClean="0"/>
              <a:t>th</a:t>
            </a:r>
            <a:r>
              <a:rPr lang="en-US" sz="1600" baseline="0" dirty="0" smtClean="0"/>
              <a:t> largest in the state.  </a:t>
            </a:r>
            <a:r>
              <a:rPr lang="en-US" sz="1600" baseline="0" dirty="0"/>
              <a:t>The 2016 </a:t>
            </a:r>
            <a:r>
              <a:rPr lang="en-US" sz="1600" dirty="0"/>
              <a:t>Woods &amp; Poole projects</a:t>
            </a:r>
            <a:r>
              <a:rPr lang="en-US" sz="1600" baseline="0" dirty="0"/>
              <a:t> that by </a:t>
            </a:r>
            <a:r>
              <a:rPr lang="en-US" sz="1600" dirty="0"/>
              <a:t>2040,</a:t>
            </a:r>
            <a:r>
              <a:rPr lang="en-US" sz="1600" baseline="0" dirty="0"/>
              <a:t> Clarksville/Montgomery will have more than 308,000 people—that’s an increase of more than 135,452 people or 78% since 2010.    </a:t>
            </a:r>
          </a:p>
          <a:p>
            <a:pPr lvl="0">
              <a:buSzPct val="25000"/>
            </a:pPr>
            <a:endParaRPr lang="en-US" sz="1600" baseline="0" dirty="0"/>
          </a:p>
          <a:p>
            <a:pPr lvl="0">
              <a:buSzPct val="25000"/>
            </a:pPr>
            <a:r>
              <a:rPr lang="en-US" sz="1600" baseline="0" dirty="0"/>
              <a:t>Also to impact congestion is the robust employment market of Montgomery jobs from 2010 to 2040</a:t>
            </a:r>
            <a:endParaRPr lang="en-US" sz="1600" dirty="0"/>
          </a:p>
          <a:p>
            <a:pPr lvl="0">
              <a:buSzPct val="25000"/>
            </a:pPr>
            <a:endParaRPr sz="1600" b="0" i="0" u="none" strike="noStrike" cap="none" dirty="0">
              <a:solidFill>
                <a:schemeClr val="dk1"/>
              </a:solidFill>
              <a:sym typeface="Calibri"/>
            </a:endParaRPr>
          </a:p>
        </p:txBody>
      </p:sp>
      <p:sp>
        <p:nvSpPr>
          <p:cNvPr id="285" name="Shape 285"/>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365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73100"/>
            <a:ext cx="6197600" cy="3486150"/>
          </a:xfrm>
        </p:spPr>
      </p:sp>
      <p:sp>
        <p:nvSpPr>
          <p:cNvPr id="3" name="Notes Placeholder 2"/>
          <p:cNvSpPr>
            <a:spLocks noGrp="1"/>
          </p:cNvSpPr>
          <p:nvPr>
            <p:ph type="body" idx="1"/>
          </p:nvPr>
        </p:nvSpPr>
        <p:spPr/>
        <p:txBody>
          <a:bodyPr/>
          <a:lstStyle/>
          <a:p>
            <a:r>
              <a:rPr lang="en-US" baseline="0" dirty="0"/>
              <a:t>Our community is blessed with low housing costs and a good quality of life. </a:t>
            </a:r>
            <a:r>
              <a:rPr lang="en-US" baseline="0" dirty="0" smtClean="0"/>
              <a:t>In fact, Clarksville recently was just named as one of the top 25 places to build your “FOREVER HOME” because of this.  But a new, compounded </a:t>
            </a:r>
            <a:r>
              <a:rPr lang="en-US" baseline="0" dirty="0"/>
              <a:t>metric </a:t>
            </a:r>
            <a:r>
              <a:rPr lang="en-US" baseline="0" dirty="0" smtClean="0"/>
              <a:t>is becoming </a:t>
            </a:r>
            <a:r>
              <a:rPr lang="en-US" baseline="0" dirty="0"/>
              <a:t>more popular for analyzing an area’s affordability:  </a:t>
            </a:r>
            <a:r>
              <a:rPr lang="en-US" baseline="0" dirty="0" smtClean="0"/>
              <a:t> </a:t>
            </a:r>
            <a:r>
              <a:rPr lang="en-US" baseline="0" dirty="0"/>
              <a:t>the cost of housing PLUS THE AVERAGE COST OF A </a:t>
            </a:r>
            <a:r>
              <a:rPr lang="en-US" baseline="0" dirty="0" smtClean="0"/>
              <a:t>COMMUTE.  </a:t>
            </a:r>
            <a:r>
              <a:rPr lang="en-US" baseline="0" dirty="0"/>
              <a:t>We want to be affordable overall.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00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noticed you are spending more time in traffic these days, you are</a:t>
            </a:r>
            <a:r>
              <a:rPr lang="en-US" baseline="0" dirty="0"/>
              <a:t> no</a:t>
            </a:r>
            <a:r>
              <a:rPr lang="en-US" dirty="0"/>
              <a:t>t alone.  The Greater</a:t>
            </a:r>
            <a:r>
              <a:rPr lang="en-US" baseline="0" dirty="0"/>
              <a:t> Nashville Chamber just released their 2017 Vital Signs report, which tells us that 78% of the region’s residents reported they are experiencing more traffic now than a year ago.  That’s sharply up from the 62% that were asked this question last year.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52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1040" y="4415791"/>
            <a:ext cx="5608319" cy="418338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a:t>
            </a:r>
            <a:r>
              <a:rPr lang="en-US" sz="1200" b="0" i="0" u="none" strike="noStrike" cap="none" baseline="0" dirty="0">
                <a:solidFill>
                  <a:schemeClr val="dk1"/>
                </a:solidFill>
                <a:latin typeface="Calibri"/>
                <a:ea typeface="Calibri"/>
                <a:cs typeface="Calibri"/>
                <a:sym typeface="Calibri"/>
              </a:rPr>
              <a:t> can’t pave our way out of congestion, even if we could afford to do that.  The real opportunity is to fit more commuters in less space.    Different modes transport different numbers of people in the same space.    </a:t>
            </a:r>
            <a:r>
              <a:rPr lang="en-US" sz="1200" b="0" i="0" u="none" strike="noStrike" cap="none" baseline="0" dirty="0" smtClean="0">
                <a:solidFill>
                  <a:schemeClr val="dk1"/>
                </a:solidFill>
                <a:latin typeface="Calibri"/>
                <a:ea typeface="Calibri"/>
                <a:cs typeface="Calibri"/>
                <a:sym typeface="Calibri"/>
              </a:rPr>
              <a:t>In one hour, </a:t>
            </a:r>
            <a:r>
              <a:rPr lang="en-US" sz="1200" b="0" i="0" u="none" strike="noStrike" cap="none" dirty="0" smtClean="0">
                <a:solidFill>
                  <a:schemeClr val="dk1"/>
                </a:solidFill>
                <a:latin typeface="Calibri"/>
                <a:ea typeface="Calibri"/>
                <a:cs typeface="Calibri"/>
                <a:sym typeface="Calibri"/>
              </a:rPr>
              <a:t>One </a:t>
            </a:r>
            <a:r>
              <a:rPr lang="en-US" sz="1200" b="0" i="0" u="none" strike="noStrike" cap="none" dirty="0">
                <a:solidFill>
                  <a:schemeClr val="dk1"/>
                </a:solidFill>
                <a:latin typeface="Calibri"/>
                <a:ea typeface="Calibri"/>
                <a:cs typeface="Calibri"/>
                <a:sym typeface="Calibri"/>
              </a:rPr>
              <a:t>Lane of a Road Can </a:t>
            </a:r>
            <a:r>
              <a:rPr lang="en-US" sz="1200" b="0" i="0" u="none" strike="noStrike" cap="none" dirty="0" smtClean="0">
                <a:solidFill>
                  <a:schemeClr val="dk1"/>
                </a:solidFill>
                <a:latin typeface="Calibri"/>
                <a:ea typeface="Calibri"/>
                <a:cs typeface="Calibri"/>
                <a:sym typeface="Calibri"/>
              </a:rPr>
              <a:t>Carry</a:t>
            </a:r>
            <a:r>
              <a:rPr lang="en-US" sz="1200" b="0" i="0" u="none" strike="noStrike" cap="none" baseline="0" dirty="0" smtClean="0">
                <a:solidFill>
                  <a:schemeClr val="dk1"/>
                </a:solidFill>
                <a:latin typeface="Calibri"/>
                <a:ea typeface="Calibri"/>
                <a:cs typeface="Calibri"/>
                <a:sym typeface="Calibri"/>
              </a:rPr>
              <a:t>:</a:t>
            </a:r>
            <a:endParaRPr lang="en-US" sz="1200" b="0" i="0" u="none" strike="noStrike" cap="none" baseline="0" dirty="0">
              <a:solidFill>
                <a:schemeClr val="dk1"/>
              </a:solidFill>
              <a:latin typeface="Calibri"/>
              <a:ea typeface="Calibri"/>
              <a:cs typeface="Calibri"/>
              <a:sym typeface="Calibri"/>
            </a:endParaRPr>
          </a:p>
          <a:p>
            <a:pPr marL="171450" marR="0" lvl="0" indent="-171450" algn="l" rtl="0">
              <a:spcBef>
                <a:spcPts val="0"/>
              </a:spcBef>
              <a:buSzPct val="25000"/>
              <a:buFont typeface="Arial" charset="0"/>
              <a:buChar char="•"/>
            </a:pPr>
            <a:r>
              <a:rPr lang="en-US" sz="1200" b="0" i="0" u="none" strike="noStrike" cap="none" baseline="0" dirty="0">
                <a:solidFill>
                  <a:schemeClr val="dk1"/>
                </a:solidFill>
                <a:latin typeface="Calibri"/>
                <a:ea typeface="Calibri"/>
                <a:cs typeface="Calibri"/>
                <a:sym typeface="Calibri"/>
              </a:rPr>
              <a:t>600-1600 people, if they are commuting by car</a:t>
            </a:r>
          </a:p>
          <a:p>
            <a:pPr marL="171450" marR="0" lvl="0" indent="-171450" algn="l" rtl="0">
              <a:spcBef>
                <a:spcPts val="0"/>
              </a:spcBef>
              <a:buSzPct val="25000"/>
              <a:buFont typeface="Arial" charset="0"/>
              <a:buChar char="•"/>
            </a:pPr>
            <a:r>
              <a:rPr lang="en-US" sz="1200" b="0" i="0" u="none" strike="noStrike" cap="none" baseline="0" dirty="0">
                <a:solidFill>
                  <a:schemeClr val="dk1"/>
                </a:solidFill>
                <a:latin typeface="Calibri"/>
                <a:ea typeface="Calibri"/>
                <a:cs typeface="Calibri"/>
                <a:sym typeface="Calibri"/>
              </a:rPr>
              <a:t>1,000-2800 if  part of that road’s traffic is mixed with frequent buses;</a:t>
            </a:r>
          </a:p>
          <a:p>
            <a:pPr marL="171450" marR="0" lvl="0" indent="-171450" algn="l" rtl="0">
              <a:spcBef>
                <a:spcPts val="0"/>
              </a:spcBef>
              <a:buSzPct val="25000"/>
              <a:buFont typeface="Arial" charset="0"/>
              <a:buChar char="•"/>
            </a:pPr>
            <a:r>
              <a:rPr lang="en-US" sz="1200" b="0" i="0" u="none" strike="noStrike" cap="none" baseline="0" dirty="0">
                <a:solidFill>
                  <a:schemeClr val="dk1"/>
                </a:solidFill>
                <a:latin typeface="Calibri"/>
                <a:ea typeface="Calibri"/>
                <a:cs typeface="Calibri"/>
                <a:sym typeface="Calibri"/>
              </a:rPr>
              <a:t>Up to  8,000 people if there is a dedicated transit lane.  </a:t>
            </a:r>
          </a:p>
          <a:p>
            <a:pPr marL="171450" marR="0" lvl="0" indent="-171450" algn="l" rtl="0">
              <a:spcBef>
                <a:spcPts val="0"/>
              </a:spcBef>
              <a:buSzPct val="25000"/>
              <a:buFont typeface="Arial" charset="0"/>
              <a:buChar char="•"/>
            </a:pPr>
            <a:r>
              <a:rPr lang="en-US" sz="1200" b="0" i="0" u="none" strike="noStrike" cap="none" baseline="0" dirty="0">
                <a:solidFill>
                  <a:schemeClr val="dk1"/>
                </a:solidFill>
                <a:latin typeface="Calibri"/>
                <a:ea typeface="Calibri"/>
                <a:cs typeface="Calibri"/>
                <a:sym typeface="Calibri"/>
              </a:rPr>
              <a:t>Even more, A high capacity fixed guideway can take up to 25,000 on that same area as the one lane of road.</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Cars: 600-1600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Mixed traffic with frequent buses: 1,000 – 2,800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Dedicated transit lane: 4,000-8,000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High Capacity Fixed Guideway: 10,000-25,000</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Source NACTO Transit Street Design Guide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302" name="Shape 302"/>
          <p:cNvSpPr txBox="1">
            <a:spLocks noGrp="1"/>
          </p:cNvSpPr>
          <p:nvPr>
            <p:ph type="sldNum" idx="12"/>
          </p:nvPr>
        </p:nvSpPr>
        <p:spPr>
          <a:xfrm>
            <a:off x="3970938"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844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the explosion of new jobs and the population growth expected, density is projected to increase in Clarksville/Montgomery Co and the areas that feed into it.  With density, comes congestion, but with density comes opportunity for developing more effective public transportation systems.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75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a:solidFill>
                  <a:schemeClr val="accent2">
                    <a:lumMod val="75000"/>
                  </a:schemeClr>
                </a:solidFill>
              </a:rPr>
              <a:t>It’s no accident that Clarksville</a:t>
            </a:r>
            <a:r>
              <a:rPr lang="en-US" baseline="0">
                <a:solidFill>
                  <a:schemeClr val="accent2">
                    <a:lumMod val="75000"/>
                  </a:schemeClr>
                </a:solidFill>
              </a:rPr>
              <a:t> is faring well in getting toward the top of TDOT’s list of road projects. </a:t>
            </a:r>
          </a:p>
          <a:p>
            <a:pPr marL="342900" indent="-342900"/>
            <a:r>
              <a:rPr lang="en-US" baseline="0">
                <a:solidFill>
                  <a:schemeClr val="accent2">
                    <a:lumMod val="75000"/>
                  </a:schemeClr>
                </a:solidFill>
              </a:rPr>
              <a:t>The city has taken a proactive approach to addressing congestion in several key road improvement projects. Residents </a:t>
            </a:r>
          </a:p>
          <a:p>
            <a:pPr marL="342900" indent="-342900"/>
            <a:r>
              <a:rPr lang="en-US" baseline="0">
                <a:solidFill>
                  <a:schemeClr val="accent2">
                    <a:lumMod val="75000"/>
                  </a:schemeClr>
                </a:solidFill>
              </a:rPr>
              <a:t>gave input on congestion issues in Northeast Clarksville, and improvements are underway for Warfield Boulevard and Trenton Road.</a:t>
            </a:r>
            <a:endParaRPr lang="en-US">
              <a:solidFill>
                <a:schemeClr val="accent2">
                  <a:lumMod val="75000"/>
                </a:schemeClr>
              </a:solidFill>
            </a:endParaRPr>
          </a:p>
          <a:p>
            <a:pPr marL="342900" indent="-342900"/>
            <a:r>
              <a:rPr lang="en-US">
                <a:solidFill>
                  <a:schemeClr val="accent2">
                    <a:lumMod val="75000"/>
                  </a:schemeClr>
                </a:solidFill>
              </a:rPr>
              <a:t>	</a:t>
            </a:r>
          </a:p>
          <a:p>
            <a:pPr marL="342900" indent="-342900"/>
            <a:endParaRPr lang="en-US">
              <a:solidFill>
                <a:schemeClr val="accent2">
                  <a:lumMod val="75000"/>
                </a:schemeClr>
              </a:solidFil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411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Partnerships don’t end with</a:t>
            </a:r>
            <a:r>
              <a:rPr lang="en-US" baseline="0" dirty="0"/>
              <a:t> just TDOT</a:t>
            </a:r>
            <a:r>
              <a:rPr lang="mr-IN" dirty="0"/>
              <a:t>…</a:t>
            </a:r>
            <a:r>
              <a:rPr lang="en-US" dirty="0"/>
              <a:t>.to</a:t>
            </a:r>
            <a:r>
              <a:rPr lang="en-US" baseline="0" dirty="0"/>
              <a:t> help our residents with longer commutes, additional options are integrated into Clarksville’s transit system.  The Van Star program provides affordable vanpool options. providing the vehicles for vanpool commuters. There are 19 of these running daily.  And RTA’s Relax and Ride system has given those commuting into Nashville the chance to be more productive during their ride.  </a:t>
            </a:r>
          </a:p>
          <a:p>
            <a:r>
              <a:rPr lang="en-US" baseline="0" dirty="0"/>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5834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2"/>
        <p:cNvGrpSpPr/>
        <p:nvPr/>
      </p:nvGrpSpPr>
      <p:grpSpPr>
        <a:xfrm>
          <a:off x="0" y="0"/>
          <a:ext cx="0" cy="0"/>
          <a:chOff x="0" y="0"/>
          <a:chExt cx="0" cy="0"/>
        </a:xfrm>
      </p:grpSpPr>
      <p:sp>
        <p:nvSpPr>
          <p:cNvPr id="13" name="Shape 13"/>
          <p:cNvSpPr/>
          <p:nvPr/>
        </p:nvSpPr>
        <p:spPr>
          <a:xfrm>
            <a:off x="1" y="5165769"/>
            <a:ext cx="12191999" cy="1714307"/>
          </a:xfrm>
          <a:prstGeom prst="rect">
            <a:avLst/>
          </a:prstGeom>
          <a:solidFill>
            <a:srgbClr val="73CEDF">
              <a:alpha val="65882"/>
            </a:srgbClr>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a:solidFill>
                <a:schemeClr val="lt1"/>
              </a:solidFill>
              <a:latin typeface="Georgia"/>
              <a:ea typeface="Georgia"/>
              <a:cs typeface="Georgia"/>
              <a:sym typeface="Georgia"/>
            </a:endParaRPr>
          </a:p>
        </p:txBody>
      </p:sp>
      <p:sp>
        <p:nvSpPr>
          <p:cNvPr id="14" name="Shape 14"/>
          <p:cNvSpPr txBox="1">
            <a:spLocks noGrp="1"/>
          </p:cNvSpPr>
          <p:nvPr>
            <p:ph type="ctrTitle"/>
          </p:nvPr>
        </p:nvSpPr>
        <p:spPr>
          <a:xfrm>
            <a:off x="215902" y="5702302"/>
            <a:ext cx="6642100" cy="53339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Arial"/>
              <a:buNone/>
              <a:defRPr sz="3000" b="0" i="0" u="none" strike="noStrike" cap="none">
                <a:solidFill>
                  <a:schemeClr val="lt1"/>
                </a:solidFill>
                <a:latin typeface="Arial"/>
                <a:ea typeface="Arial"/>
                <a:cs typeface="Arial"/>
                <a:sym typeface="A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15" name="Shape 15"/>
          <p:cNvSpPr txBox="1">
            <a:spLocks noGrp="1"/>
          </p:cNvSpPr>
          <p:nvPr>
            <p:ph type="body" idx="1"/>
          </p:nvPr>
        </p:nvSpPr>
        <p:spPr>
          <a:xfrm>
            <a:off x="215900" y="6172200"/>
            <a:ext cx="1447800" cy="381000"/>
          </a:xfrm>
          <a:prstGeom prst="rect">
            <a:avLst/>
          </a:prstGeom>
          <a:noFill/>
          <a:ln>
            <a:noFill/>
          </a:ln>
        </p:spPr>
        <p:txBody>
          <a:bodyPr lIns="91425" tIns="91425" rIns="91425" bIns="91425" anchor="t" anchorCtr="0"/>
          <a:lstStyle>
            <a:lvl1pPr marL="0" marR="0" lvl="0" indent="0" algn="l" rtl="0">
              <a:lnSpc>
                <a:spcPct val="80000"/>
              </a:lnSpc>
              <a:spcBef>
                <a:spcPts val="0"/>
              </a:spcBef>
              <a:buClr>
                <a:schemeClr val="accent2"/>
              </a:buClr>
              <a:buFont typeface="Noto Sans Symbols"/>
              <a:buNone/>
              <a:defRPr sz="1650" b="0" i="0" u="none" strike="noStrike" cap="none">
                <a:solidFill>
                  <a:srgbClr val="FFFFFF"/>
                </a:solidFill>
                <a:latin typeface="Arial"/>
                <a:ea typeface="Arial"/>
                <a:cs typeface="Arial"/>
                <a:sym typeface="Arial"/>
              </a:defRPr>
            </a:lvl1pPr>
            <a:lvl2pPr marL="557213" marR="0" lvl="1" indent="-100013" algn="l" rtl="0">
              <a:spcBef>
                <a:spcPts val="360"/>
              </a:spcBef>
              <a:buClr>
                <a:schemeClr val="accent2"/>
              </a:buClr>
              <a:buSzPct val="100000"/>
              <a:buFont typeface="Arial"/>
              <a:buChar char="–"/>
              <a:defRPr sz="1800" b="0" i="0" u="none" strike="noStrike" cap="none">
                <a:solidFill>
                  <a:srgbClr val="595959"/>
                </a:solidFill>
                <a:latin typeface="Questrial"/>
                <a:ea typeface="Questrial"/>
                <a:cs typeface="Questrial"/>
                <a:sym typeface="Questrial"/>
              </a:defRPr>
            </a:lvl2pPr>
            <a:lvl3pPr marL="857250" marR="0" lvl="2" indent="-76200" algn="l" rtl="0">
              <a:spcBef>
                <a:spcPts val="300"/>
              </a:spcBef>
              <a:buClr>
                <a:schemeClr val="accent2"/>
              </a:buClr>
              <a:buSzPct val="100000"/>
              <a:buFont typeface="Arial"/>
              <a:buChar char="•"/>
              <a:defRPr sz="1500" b="0" i="0" u="none" strike="noStrike" cap="none">
                <a:solidFill>
                  <a:srgbClr val="595959"/>
                </a:solidFill>
                <a:latin typeface="Questrial"/>
                <a:ea typeface="Questrial"/>
                <a:cs typeface="Questrial"/>
                <a:sym typeface="Questrial"/>
              </a:defRPr>
            </a:lvl3pPr>
            <a:lvl4pPr marL="1200150" marR="0" lvl="3" indent="-85725" algn="l" rtl="0">
              <a:spcBef>
                <a:spcPts val="270"/>
              </a:spcBef>
              <a:buClr>
                <a:schemeClr val="accent2"/>
              </a:buClr>
              <a:buSzPct val="100000"/>
              <a:buFont typeface="Arial"/>
              <a:buChar char="–"/>
              <a:defRPr sz="1350" b="0" i="0" u="none" strike="noStrike" cap="none">
                <a:solidFill>
                  <a:srgbClr val="595959"/>
                </a:solidFill>
                <a:latin typeface="Questrial"/>
                <a:ea typeface="Questrial"/>
                <a:cs typeface="Questrial"/>
                <a:sym typeface="Questrial"/>
              </a:defRPr>
            </a:lvl4pPr>
            <a:lvl5pPr marL="1543050" marR="0" lvl="4" indent="-85725" algn="l" rtl="0">
              <a:spcBef>
                <a:spcPts val="270"/>
              </a:spcBef>
              <a:buClr>
                <a:schemeClr val="accent2"/>
              </a:buClr>
              <a:buSzPct val="100000"/>
              <a:buFont typeface="Arial"/>
              <a:buChar char="»"/>
              <a:defRPr sz="1350" b="0" i="0" u="none" strike="noStrike" cap="none">
                <a:solidFill>
                  <a:srgbClr val="595959"/>
                </a:solidFill>
                <a:latin typeface="Questrial"/>
                <a:ea typeface="Questrial"/>
                <a:cs typeface="Questrial"/>
                <a:sym typeface="Quest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pic>
        <p:nvPicPr>
          <p:cNvPr id="16" name="Shape 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240897" y="5354835"/>
            <a:ext cx="1704935" cy="1337827"/>
          </a:xfrm>
          <a:prstGeom prst="rect">
            <a:avLst/>
          </a:prstGeom>
          <a:noFill/>
          <a:ln>
            <a:noFill/>
          </a:ln>
        </p:spPr>
      </p:pic>
      <p:pic>
        <p:nvPicPr>
          <p:cNvPr id="17" name="Shape 17" descr="C:\Users\jnavarette\Desktop\RTA Recs Map 160819-1.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33351"/>
            <a:ext cx="12192000" cy="529911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Shape 18"/>
        <p:cNvGrpSpPr/>
        <p:nvPr/>
      </p:nvGrpSpPr>
      <p:grpSpPr>
        <a:xfrm>
          <a:off x="0" y="0"/>
          <a:ext cx="0" cy="0"/>
          <a:chOff x="0" y="0"/>
          <a:chExt cx="0" cy="0"/>
        </a:xfrm>
      </p:grpSpPr>
      <p:pic>
        <p:nvPicPr>
          <p:cNvPr id="19" name="Shape 19" descr="nMotion PP Page Footer.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6143110"/>
            <a:ext cx="12192000" cy="714894"/>
          </a:xfrm>
          <a:prstGeom prst="rect">
            <a:avLst/>
          </a:prstGeom>
          <a:noFill/>
          <a:ln>
            <a:noFill/>
          </a:ln>
        </p:spPr>
      </p:pic>
      <p:pic>
        <p:nvPicPr>
          <p:cNvPr id="20" name="Shape 20" descr="nMotion PP Page Heade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209"/>
            <a:ext cx="12192000" cy="875607"/>
          </a:xfrm>
          <a:prstGeom prst="rect">
            <a:avLst/>
          </a:prstGeom>
          <a:noFill/>
          <a:ln>
            <a:noFill/>
          </a:ln>
        </p:spPr>
      </p:pic>
      <p:sp>
        <p:nvSpPr>
          <p:cNvPr id="21" name="Shape 21"/>
          <p:cNvSpPr txBox="1">
            <a:spLocks noGrp="1"/>
          </p:cNvSpPr>
          <p:nvPr>
            <p:ph type="title"/>
          </p:nvPr>
        </p:nvSpPr>
        <p:spPr>
          <a:xfrm>
            <a:off x="609602" y="0"/>
            <a:ext cx="10972799" cy="762000"/>
          </a:xfrm>
          <a:prstGeom prst="rect">
            <a:avLst/>
          </a:prstGeom>
          <a:noFill/>
          <a:ln>
            <a:noFill/>
          </a:ln>
        </p:spPr>
        <p:txBody>
          <a:bodyPr lIns="91425" tIns="91425" rIns="91425" bIns="91425" anchor="t" anchorCtr="0"/>
          <a:lstStyle>
            <a:lvl1pPr marL="0" marR="0" lvl="0" indent="0" algn="l" rtl="0">
              <a:spcBef>
                <a:spcPts val="0"/>
              </a:spcBef>
              <a:buClr>
                <a:srgbClr val="E10020"/>
              </a:buClr>
              <a:buFont typeface="Arial"/>
              <a:buNone/>
              <a:defRPr sz="2700" b="0" i="0" u="none" strike="noStrike" cap="none">
                <a:solidFill>
                  <a:srgbClr val="E10020"/>
                </a:solidFill>
                <a:latin typeface="Arial"/>
                <a:ea typeface="Arial"/>
                <a:cs typeface="Arial"/>
                <a:sym typeface="A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22" name="Shape 22"/>
          <p:cNvSpPr txBox="1">
            <a:spLocks noGrp="1"/>
          </p:cNvSpPr>
          <p:nvPr>
            <p:ph type="body" idx="1"/>
          </p:nvPr>
        </p:nvSpPr>
        <p:spPr>
          <a:xfrm>
            <a:off x="609602" y="990600"/>
            <a:ext cx="10972799" cy="5135564"/>
          </a:xfrm>
          <a:prstGeom prst="rect">
            <a:avLst/>
          </a:prstGeom>
          <a:noFill/>
          <a:ln>
            <a:noFill/>
          </a:ln>
        </p:spPr>
        <p:txBody>
          <a:bodyPr lIns="91425" tIns="91425" rIns="91425" bIns="91425" anchor="t" anchorCtr="0"/>
          <a:lstStyle>
            <a:lvl1pPr marL="257175" marR="0" lvl="0" indent="-123825" algn="l" rtl="0">
              <a:spcBef>
                <a:spcPts val="300"/>
              </a:spcBef>
              <a:buClr>
                <a:srgbClr val="0D053A"/>
              </a:buClr>
              <a:buSzPct val="100000"/>
              <a:buFont typeface="Noto Sans Symbols"/>
              <a:buChar char="▪"/>
              <a:defRPr sz="2100" b="0" i="0" u="none" strike="noStrike" cap="none">
                <a:solidFill>
                  <a:srgbClr val="0D053A"/>
                </a:solidFill>
                <a:latin typeface="Arial"/>
                <a:ea typeface="Arial"/>
                <a:cs typeface="Arial"/>
                <a:sym typeface="Arial"/>
              </a:defRPr>
            </a:lvl1pPr>
            <a:lvl2pPr marL="557213" marR="0" lvl="1" indent="-100013" algn="l" rtl="0">
              <a:spcBef>
                <a:spcPts val="300"/>
              </a:spcBef>
              <a:buClr>
                <a:srgbClr val="7F7F7F"/>
              </a:buClr>
              <a:buSzPct val="100000"/>
              <a:buFont typeface="Arial"/>
              <a:buChar char="–"/>
              <a:defRPr sz="1800" b="0" i="0" u="none" strike="noStrike" cap="none">
                <a:solidFill>
                  <a:srgbClr val="7F7F7F"/>
                </a:solidFill>
                <a:latin typeface="Arial"/>
                <a:ea typeface="Arial"/>
                <a:cs typeface="Arial"/>
                <a:sym typeface="Arial"/>
              </a:defRPr>
            </a:lvl2pPr>
            <a:lvl3pPr marL="857250" marR="0" lvl="2" indent="-57150" algn="l" rtl="0">
              <a:spcBef>
                <a:spcPts val="300"/>
              </a:spcBef>
              <a:buClr>
                <a:srgbClr val="7F7F7F"/>
              </a:buClr>
              <a:buSzPct val="100000"/>
              <a:buFont typeface="Merriweather Sans"/>
              <a:buChar char="–"/>
              <a:defRPr sz="1800" b="0" i="0" u="none" strike="noStrike" cap="none">
                <a:solidFill>
                  <a:srgbClr val="7F7F7F"/>
                </a:solidFill>
                <a:latin typeface="Arial"/>
                <a:ea typeface="Arial"/>
                <a:cs typeface="Arial"/>
                <a:sym typeface="Arial"/>
              </a:defRPr>
            </a:lvl3pPr>
            <a:lvl4pPr marL="1200150" marR="0" lvl="3" indent="-95250" algn="l" rtl="0">
              <a:spcBef>
                <a:spcPts val="300"/>
              </a:spcBef>
              <a:buClr>
                <a:srgbClr val="7F7F7F"/>
              </a:buClr>
              <a:buSzPct val="100000"/>
              <a:buFont typeface="Arial"/>
              <a:buChar char="–"/>
              <a:defRPr sz="1200" b="0" i="0" u="none" strike="noStrike" cap="none">
                <a:solidFill>
                  <a:srgbClr val="7F7F7F"/>
                </a:solidFill>
                <a:latin typeface="Arial"/>
                <a:ea typeface="Arial"/>
                <a:cs typeface="Arial"/>
                <a:sym typeface="Arial"/>
              </a:defRPr>
            </a:lvl4pPr>
            <a:lvl5pPr marL="1543050" marR="0" lvl="4" indent="-95250" algn="l" rtl="0">
              <a:spcBef>
                <a:spcPts val="300"/>
              </a:spcBef>
              <a:buClr>
                <a:srgbClr val="7F7F7F"/>
              </a:buClr>
              <a:buSzPct val="100000"/>
              <a:buFont typeface="Arial"/>
              <a:buChar char="»"/>
              <a:defRPr sz="1200" b="0" i="0" u="none" strike="noStrike" cap="none">
                <a:solidFill>
                  <a:srgbClr val="7F7F7F"/>
                </a:solidFill>
                <a:latin typeface="Arial"/>
                <a:ea typeface="Arial"/>
                <a:cs typeface="Arial"/>
                <a:sym typeface="A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sp>
        <p:nvSpPr>
          <p:cNvPr id="23" name="Shape 23"/>
          <p:cNvSpPr/>
          <p:nvPr/>
        </p:nvSpPr>
        <p:spPr>
          <a:xfrm>
            <a:off x="117231" y="6025664"/>
            <a:ext cx="844060" cy="562707"/>
          </a:xfrm>
          <a:prstGeom prst="rect">
            <a:avLst/>
          </a:prstGeom>
          <a:solidFill>
            <a:schemeClr val="l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a:solidFill>
                <a:schemeClr val="lt1"/>
              </a:solidFill>
              <a:latin typeface="Georgia"/>
              <a:ea typeface="Georgia"/>
              <a:cs typeface="Georgia"/>
              <a:sym typeface="Georgia"/>
            </a:endParaRPr>
          </a:p>
        </p:txBody>
      </p:sp>
      <p:sp>
        <p:nvSpPr>
          <p:cNvPr id="24" name="Shape 24"/>
          <p:cNvSpPr txBox="1"/>
          <p:nvPr/>
        </p:nvSpPr>
        <p:spPr>
          <a:xfrm>
            <a:off x="11504024" y="6396782"/>
            <a:ext cx="426720" cy="307777"/>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fld id="{00000000-1234-1234-1234-123412341234}" type="slidenum">
              <a:rPr lang="en-US" sz="1050" b="0" i="0" u="none" strike="noStrike" cap="none">
                <a:solidFill>
                  <a:schemeClr val="lt1"/>
                </a:solidFill>
                <a:latin typeface="Arial"/>
                <a:ea typeface="Arial"/>
                <a:cs typeface="Arial"/>
                <a:sym typeface="Arial"/>
              </a:rPr>
              <a:pPr marL="0" marR="0" lvl="0" indent="0" algn="ctr" rtl="0">
                <a:spcBef>
                  <a:spcPts val="0"/>
                </a:spcBef>
                <a:buSzPct val="25000"/>
                <a:buNone/>
              </a:pPr>
              <a:t>‹#›</a:t>
            </a:fld>
            <a:endParaRPr lang="en-US" sz="1050" b="0" i="0" u="none" strike="noStrike" cap="none" dirty="0">
              <a:solidFill>
                <a:schemeClr val="lt1"/>
              </a:solidFill>
              <a:latin typeface="Arial"/>
              <a:ea typeface="Arial"/>
              <a:cs typeface="Arial"/>
              <a:sym typeface="Arial"/>
            </a:endParaRPr>
          </a:p>
        </p:txBody>
      </p:sp>
      <p:pic>
        <p:nvPicPr>
          <p:cNvPr id="25" name="Shape 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4522" y="5975844"/>
            <a:ext cx="673947" cy="52883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5_Section Header">
    <p:spTree>
      <p:nvGrpSpPr>
        <p:cNvPr id="1" name="Shape 26"/>
        <p:cNvGrpSpPr/>
        <p:nvPr/>
      </p:nvGrpSpPr>
      <p:grpSpPr>
        <a:xfrm>
          <a:off x="0" y="0"/>
          <a:ext cx="0" cy="0"/>
          <a:chOff x="0" y="0"/>
          <a:chExt cx="0" cy="0"/>
        </a:xfrm>
      </p:grpSpPr>
      <p:pic>
        <p:nvPicPr>
          <p:cNvPr id="27" name="Shape 27" descr="nMotion PP Page Header.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5209"/>
            <a:ext cx="12192000" cy="875607"/>
          </a:xfrm>
          <a:prstGeom prst="rect">
            <a:avLst/>
          </a:prstGeom>
          <a:noFill/>
          <a:ln>
            <a:noFill/>
          </a:ln>
        </p:spPr>
      </p:pic>
      <p:sp>
        <p:nvSpPr>
          <p:cNvPr id="28" name="Shape 28"/>
          <p:cNvSpPr txBox="1">
            <a:spLocks noGrp="1"/>
          </p:cNvSpPr>
          <p:nvPr>
            <p:ph type="title"/>
          </p:nvPr>
        </p:nvSpPr>
        <p:spPr>
          <a:xfrm>
            <a:off x="609602" y="0"/>
            <a:ext cx="10972799" cy="762000"/>
          </a:xfrm>
          <a:prstGeom prst="rect">
            <a:avLst/>
          </a:prstGeom>
          <a:noFill/>
          <a:ln>
            <a:noFill/>
          </a:ln>
        </p:spPr>
        <p:txBody>
          <a:bodyPr lIns="91425" tIns="91425" rIns="91425" bIns="91425" anchor="t" anchorCtr="0"/>
          <a:lstStyle>
            <a:lvl1pPr marL="0" marR="0" lvl="0" indent="0" algn="l" rtl="0">
              <a:spcBef>
                <a:spcPts val="0"/>
              </a:spcBef>
              <a:buClr>
                <a:srgbClr val="E10020"/>
              </a:buClr>
              <a:buFont typeface="Arial"/>
              <a:buNone/>
              <a:defRPr sz="2700" b="0" i="0" u="none" strike="noStrike" cap="none">
                <a:solidFill>
                  <a:srgbClr val="E10020"/>
                </a:solidFill>
                <a:latin typeface="Arial"/>
                <a:ea typeface="Arial"/>
                <a:cs typeface="Arial"/>
                <a:sym typeface="A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29" name="Shape 29"/>
          <p:cNvSpPr txBox="1">
            <a:spLocks noGrp="1"/>
          </p:cNvSpPr>
          <p:nvPr>
            <p:ph type="sldNum" idx="12"/>
          </p:nvPr>
        </p:nvSpPr>
        <p:spPr>
          <a:xfrm>
            <a:off x="11667067" y="6448423"/>
            <a:ext cx="508000" cy="336549"/>
          </a:xfrm>
          <a:prstGeom prst="rect">
            <a:avLst/>
          </a:prstGeom>
          <a:noFill/>
          <a:ln>
            <a:noFill/>
          </a:ln>
        </p:spPr>
        <p:txBody>
          <a:bodyPr lIns="91425" tIns="45700" rIns="91425" bIns="45700" anchor="ctr" anchorCtr="0">
            <a:noAutofit/>
          </a:bodyPr>
          <a:lstStyle/>
          <a:p>
            <a:pPr algn="ctr">
              <a:buSzPct val="25000"/>
            </a:pPr>
            <a:fld id="{00000000-1234-1234-1234-123412341234}" type="slidenum">
              <a:rPr lang="en-US" sz="675" smtClean="0">
                <a:solidFill>
                  <a:srgbClr val="7F7F7F"/>
                </a:solidFill>
                <a:latin typeface="Arial Narrow"/>
                <a:ea typeface="Arial Narrow"/>
                <a:cs typeface="Arial Narrow"/>
                <a:sym typeface="Arial Narrow"/>
              </a:rPr>
              <a:pPr algn="ctr">
                <a:buSzPct val="25000"/>
              </a:pPr>
              <a:t>‹#›</a:t>
            </a:fld>
            <a:endParaRPr lang="en-US" sz="675" dirty="0">
              <a:solidFill>
                <a:srgbClr val="7F7F7F"/>
              </a:solidFill>
              <a:latin typeface="Arial Narrow"/>
              <a:ea typeface="Arial Narrow"/>
              <a:cs typeface="Arial Narrow"/>
              <a:sym typeface="Arial Narrow"/>
            </a:endParaRPr>
          </a:p>
        </p:txBody>
      </p:sp>
      <p:sp>
        <p:nvSpPr>
          <p:cNvPr id="30" name="Shape 30"/>
          <p:cNvSpPr txBox="1">
            <a:spLocks noGrp="1"/>
          </p:cNvSpPr>
          <p:nvPr>
            <p:ph type="body" idx="1"/>
          </p:nvPr>
        </p:nvSpPr>
        <p:spPr>
          <a:xfrm>
            <a:off x="609602" y="990600"/>
            <a:ext cx="10972799" cy="5135564"/>
          </a:xfrm>
          <a:prstGeom prst="rect">
            <a:avLst/>
          </a:prstGeom>
          <a:noFill/>
          <a:ln>
            <a:noFill/>
          </a:ln>
        </p:spPr>
        <p:txBody>
          <a:bodyPr lIns="91425" tIns="91425" rIns="91425" bIns="91425" anchor="t" anchorCtr="0"/>
          <a:lstStyle>
            <a:lvl1pPr marL="257175" marR="0" lvl="0" indent="-123825" algn="l" rtl="0">
              <a:spcBef>
                <a:spcPts val="300"/>
              </a:spcBef>
              <a:buClr>
                <a:srgbClr val="0D053A"/>
              </a:buClr>
              <a:buSzPct val="100000"/>
              <a:buFont typeface="Noto Sans Symbols"/>
              <a:buChar char="▪"/>
              <a:defRPr sz="2100" b="0" i="0" u="none" strike="noStrike" cap="none">
                <a:solidFill>
                  <a:srgbClr val="0D053A"/>
                </a:solidFill>
                <a:latin typeface="Arial"/>
                <a:ea typeface="Arial"/>
                <a:cs typeface="Arial"/>
                <a:sym typeface="Arial"/>
              </a:defRPr>
            </a:lvl1pPr>
            <a:lvl2pPr marL="557213" marR="0" lvl="1" indent="-100013" algn="l" rtl="0">
              <a:spcBef>
                <a:spcPts val="300"/>
              </a:spcBef>
              <a:buClr>
                <a:srgbClr val="7F7F7F"/>
              </a:buClr>
              <a:buSzPct val="100000"/>
              <a:buFont typeface="Arial"/>
              <a:buChar char="–"/>
              <a:defRPr sz="1800" b="0" i="0" u="none" strike="noStrike" cap="none">
                <a:solidFill>
                  <a:srgbClr val="7F7F7F"/>
                </a:solidFill>
                <a:latin typeface="Arial"/>
                <a:ea typeface="Arial"/>
                <a:cs typeface="Arial"/>
                <a:sym typeface="Arial"/>
              </a:defRPr>
            </a:lvl2pPr>
            <a:lvl3pPr marL="857250" marR="0" lvl="2" indent="-57150" algn="l" rtl="0">
              <a:spcBef>
                <a:spcPts val="300"/>
              </a:spcBef>
              <a:buClr>
                <a:srgbClr val="7F7F7F"/>
              </a:buClr>
              <a:buSzPct val="100000"/>
              <a:buFont typeface="Merriweather Sans"/>
              <a:buChar char="–"/>
              <a:defRPr sz="1800" b="0" i="0" u="none" strike="noStrike" cap="none">
                <a:solidFill>
                  <a:srgbClr val="7F7F7F"/>
                </a:solidFill>
                <a:latin typeface="Arial"/>
                <a:ea typeface="Arial"/>
                <a:cs typeface="Arial"/>
                <a:sym typeface="Arial"/>
              </a:defRPr>
            </a:lvl3pPr>
            <a:lvl4pPr marL="1200150" marR="0" lvl="3" indent="-95250" algn="l" rtl="0">
              <a:spcBef>
                <a:spcPts val="300"/>
              </a:spcBef>
              <a:buClr>
                <a:srgbClr val="7F7F7F"/>
              </a:buClr>
              <a:buSzPct val="100000"/>
              <a:buFont typeface="Arial"/>
              <a:buChar char="–"/>
              <a:defRPr sz="1200" b="0" i="0" u="none" strike="noStrike" cap="none">
                <a:solidFill>
                  <a:srgbClr val="7F7F7F"/>
                </a:solidFill>
                <a:latin typeface="Arial"/>
                <a:ea typeface="Arial"/>
                <a:cs typeface="Arial"/>
                <a:sym typeface="Arial"/>
              </a:defRPr>
            </a:lvl4pPr>
            <a:lvl5pPr marL="1543050" marR="0" lvl="4" indent="-95250" algn="l" rtl="0">
              <a:spcBef>
                <a:spcPts val="300"/>
              </a:spcBef>
              <a:buClr>
                <a:srgbClr val="7F7F7F"/>
              </a:buClr>
              <a:buSzPct val="100000"/>
              <a:buFont typeface="Arial"/>
              <a:buChar char="»"/>
              <a:defRPr sz="1200" b="0" i="0" u="none" strike="noStrike" cap="none">
                <a:solidFill>
                  <a:srgbClr val="7F7F7F"/>
                </a:solidFill>
                <a:latin typeface="Arial"/>
                <a:ea typeface="Arial"/>
                <a:cs typeface="Arial"/>
                <a:sym typeface="A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losing Slide">
    <p:spTree>
      <p:nvGrpSpPr>
        <p:cNvPr id="1" name="Shape 33"/>
        <p:cNvGrpSpPr/>
        <p:nvPr/>
      </p:nvGrpSpPr>
      <p:grpSpPr>
        <a:xfrm>
          <a:off x="0" y="0"/>
          <a:ext cx="0" cy="0"/>
          <a:chOff x="0" y="0"/>
          <a:chExt cx="0" cy="0"/>
        </a:xfrm>
      </p:grpSpPr>
      <p:sp>
        <p:nvSpPr>
          <p:cNvPr id="34" name="Shape 34"/>
          <p:cNvSpPr txBox="1"/>
          <p:nvPr/>
        </p:nvSpPr>
        <p:spPr>
          <a:xfrm>
            <a:off x="3606802" y="6443994"/>
            <a:ext cx="4978399" cy="246220"/>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r>
              <a:rPr lang="en-US" sz="750" b="0" i="0" u="none" strike="noStrike" cap="none" dirty="0">
                <a:solidFill>
                  <a:srgbClr val="595959"/>
                </a:solidFill>
                <a:latin typeface="Questrial"/>
                <a:ea typeface="Questrial"/>
                <a:cs typeface="Questrial"/>
                <a:sym typeface="Questrial"/>
              </a:rPr>
              <a:t>NELSON\NYGAARD CONSULTING ASSOCIATES © 2012</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Section Head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09602" y="152400"/>
            <a:ext cx="10972799" cy="762000"/>
          </a:xfrm>
          <a:prstGeom prst="rect">
            <a:avLst/>
          </a:prstGeom>
          <a:noFill/>
          <a:ln>
            <a:noFill/>
          </a:ln>
        </p:spPr>
        <p:txBody>
          <a:bodyPr lIns="91425" tIns="91425" rIns="91425" bIns="91425" anchor="t" anchorCtr="0"/>
          <a:lstStyle>
            <a:lvl1pPr marL="0" marR="0" lvl="0" indent="0" algn="l" rtl="0">
              <a:spcBef>
                <a:spcPts val="0"/>
              </a:spcBef>
              <a:buClr>
                <a:srgbClr val="595959"/>
              </a:buClr>
              <a:buFont typeface="Questrial"/>
              <a:buNone/>
              <a:defRPr sz="2400" b="1" i="0" u="none" strike="noStrike" cap="none">
                <a:solidFill>
                  <a:srgbClr val="595959"/>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37" name="Shape 37"/>
          <p:cNvSpPr txBox="1">
            <a:spLocks noGrp="1"/>
          </p:cNvSpPr>
          <p:nvPr>
            <p:ph type="body" idx="1"/>
          </p:nvPr>
        </p:nvSpPr>
        <p:spPr>
          <a:xfrm>
            <a:off x="609602" y="1219204"/>
            <a:ext cx="10972799" cy="4906962"/>
          </a:xfrm>
          <a:prstGeom prst="rect">
            <a:avLst/>
          </a:prstGeom>
          <a:noFill/>
          <a:ln>
            <a:noFill/>
          </a:ln>
        </p:spPr>
        <p:txBody>
          <a:bodyPr lIns="91425" tIns="91425" rIns="91425" bIns="91425" anchor="t" anchorCtr="0"/>
          <a:lstStyle>
            <a:lvl1pPr marL="257175" marR="0" lvl="0" indent="-142875" algn="l" rtl="0">
              <a:spcBef>
                <a:spcPts val="360"/>
              </a:spcBef>
              <a:buClr>
                <a:schemeClr val="accent2"/>
              </a:buClr>
              <a:buSzPct val="100000"/>
              <a:buFont typeface="Noto Sans Symbols"/>
              <a:buChar char="▪"/>
              <a:defRPr sz="1800" b="0" i="0" u="none" strike="noStrike" cap="none">
                <a:solidFill>
                  <a:srgbClr val="595959"/>
                </a:solidFill>
                <a:latin typeface="Georgia"/>
                <a:ea typeface="Georgia"/>
                <a:cs typeface="Georgia"/>
                <a:sym typeface="Georgia"/>
              </a:defRPr>
            </a:lvl1pPr>
            <a:lvl2pPr marL="557213" marR="0" lvl="1" indent="-119063" algn="l" rtl="0">
              <a:spcBef>
                <a:spcPts val="300"/>
              </a:spcBef>
              <a:buClr>
                <a:schemeClr val="accent2"/>
              </a:buClr>
              <a:buSzPct val="100000"/>
              <a:buFont typeface="Arial"/>
              <a:buChar char="–"/>
              <a:defRPr sz="1500" b="0" i="0" u="none" strike="noStrike" cap="none">
                <a:solidFill>
                  <a:srgbClr val="595959"/>
                </a:solidFill>
                <a:latin typeface="Georgia"/>
                <a:ea typeface="Georgia"/>
                <a:cs typeface="Georgia"/>
                <a:sym typeface="Georgia"/>
              </a:defRPr>
            </a:lvl2pPr>
            <a:lvl3pPr marL="857250" marR="0" lvl="2" indent="-85725" algn="l" rtl="0">
              <a:spcBef>
                <a:spcPts val="270"/>
              </a:spcBef>
              <a:buClr>
                <a:schemeClr val="accent2"/>
              </a:buClr>
              <a:buSzPct val="100000"/>
              <a:buFont typeface="Arial"/>
              <a:buChar char="•"/>
              <a:defRPr sz="1350" b="0" i="0" u="none" strike="noStrike" cap="none">
                <a:solidFill>
                  <a:srgbClr val="595959"/>
                </a:solidFill>
                <a:latin typeface="Georgia"/>
                <a:ea typeface="Georgia"/>
                <a:cs typeface="Georgia"/>
                <a:sym typeface="Georgia"/>
              </a:defRPr>
            </a:lvl3pPr>
            <a:lvl4pPr marL="1200150" marR="0" lvl="3" indent="-95250" algn="l" rtl="0">
              <a:spcBef>
                <a:spcPts val="240"/>
              </a:spcBef>
              <a:buClr>
                <a:schemeClr val="accent2"/>
              </a:buClr>
              <a:buSzPct val="100000"/>
              <a:buFont typeface="Arial"/>
              <a:buChar char="–"/>
              <a:defRPr sz="1200" b="0" i="0" u="none" strike="noStrike" cap="none">
                <a:solidFill>
                  <a:srgbClr val="595959"/>
                </a:solidFill>
                <a:latin typeface="Georgia"/>
                <a:ea typeface="Georgia"/>
                <a:cs typeface="Georgia"/>
                <a:sym typeface="Georgia"/>
              </a:defRPr>
            </a:lvl4pPr>
            <a:lvl5pPr marL="1543050" marR="0" lvl="4" indent="-95250" algn="l" rtl="0">
              <a:spcBef>
                <a:spcPts val="240"/>
              </a:spcBef>
              <a:buClr>
                <a:schemeClr val="accent2"/>
              </a:buClr>
              <a:buSzPct val="100000"/>
              <a:buFont typeface="Arial"/>
              <a:buChar char="»"/>
              <a:defRPr sz="1200" b="0" i="0" u="none" strike="noStrike" cap="none">
                <a:solidFill>
                  <a:srgbClr val="595959"/>
                </a:solidFill>
                <a:latin typeface="Georgia"/>
                <a:ea typeface="Georgia"/>
                <a:cs typeface="Georgia"/>
                <a:sym typeface="Georgia"/>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pic>
        <p:nvPicPr>
          <p:cNvPr id="38" name="Shape 38" descr="NN Logo Horizontal Revers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407536" y="6505432"/>
            <a:ext cx="1073264" cy="222074"/>
          </a:xfrm>
          <a:prstGeom prst="rect">
            <a:avLst/>
          </a:prstGeom>
          <a:noFill/>
          <a:ln>
            <a:noFill/>
          </a:ln>
        </p:spPr>
      </p:pic>
      <p:sp>
        <p:nvSpPr>
          <p:cNvPr id="39" name="Shape 39"/>
          <p:cNvSpPr txBox="1">
            <a:spLocks noGrp="1"/>
          </p:cNvSpPr>
          <p:nvPr>
            <p:ph type="sldNum" idx="12"/>
          </p:nvPr>
        </p:nvSpPr>
        <p:spPr>
          <a:xfrm>
            <a:off x="11480800" y="6448423"/>
            <a:ext cx="508000" cy="336549"/>
          </a:xfrm>
          <a:prstGeom prst="rect">
            <a:avLst/>
          </a:prstGeom>
          <a:noFill/>
          <a:ln>
            <a:noFill/>
          </a:ln>
        </p:spPr>
        <p:txBody>
          <a:bodyPr lIns="91425" tIns="45700" rIns="91425" bIns="45700" anchor="ctr" anchorCtr="0">
            <a:noAutofit/>
          </a:bodyPr>
          <a:lstStyle/>
          <a:p>
            <a:pPr algn="ctr">
              <a:buSzPct val="25000"/>
            </a:pPr>
            <a:fld id="{00000000-1234-1234-1234-123412341234}" type="slidenum">
              <a:rPr lang="en-US" sz="675" smtClean="0">
                <a:solidFill>
                  <a:srgbClr val="0078AE"/>
                </a:solidFill>
                <a:latin typeface="Arial Narrow"/>
                <a:ea typeface="Arial Narrow"/>
                <a:cs typeface="Arial Narrow"/>
                <a:sym typeface="Arial Narrow"/>
              </a:rPr>
              <a:pPr algn="ctr">
                <a:buSzPct val="25000"/>
              </a:pPr>
              <a:t>‹#›</a:t>
            </a:fld>
            <a:endParaRPr lang="en-US" sz="675" dirty="0">
              <a:solidFill>
                <a:srgbClr val="0078AE"/>
              </a:solidFill>
              <a:latin typeface="Arial Narrow"/>
              <a:ea typeface="Arial Narrow"/>
              <a:cs typeface="Arial Narrow"/>
              <a:sym typeface="Arial Narrow"/>
            </a:endParaRPr>
          </a:p>
        </p:txBody>
      </p:sp>
      <p:cxnSp>
        <p:nvCxnSpPr>
          <p:cNvPr id="40" name="Shape 40"/>
          <p:cNvCxnSpPr/>
          <p:nvPr/>
        </p:nvCxnSpPr>
        <p:spPr>
          <a:xfrm flipH="1">
            <a:off x="711203" y="990599"/>
            <a:ext cx="10871196" cy="0"/>
          </a:xfrm>
          <a:prstGeom prst="straightConnector1">
            <a:avLst/>
          </a:prstGeom>
          <a:noFill/>
          <a:ln w="22225" cap="flat" cmpd="sng">
            <a:solidFill>
              <a:srgbClr val="3F3F3F"/>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41"/>
        <p:cNvGrpSpPr/>
        <p:nvPr/>
      </p:nvGrpSpPr>
      <p:grpSpPr>
        <a:xfrm>
          <a:off x="0" y="0"/>
          <a:ext cx="0" cy="0"/>
          <a:chOff x="0" y="0"/>
          <a:chExt cx="0" cy="0"/>
        </a:xfrm>
      </p:grpSpPr>
      <p:sp>
        <p:nvSpPr>
          <p:cNvPr id="42" name="Shape 42"/>
          <p:cNvSpPr/>
          <p:nvPr/>
        </p:nvSpPr>
        <p:spPr>
          <a:xfrm>
            <a:off x="0" y="6337812"/>
            <a:ext cx="12192000" cy="520188"/>
          </a:xfrm>
          <a:prstGeom prst="rect">
            <a:avLst/>
          </a:prstGeom>
          <a:solidFill>
            <a:srgbClr val="FFFFFF"/>
          </a:solidFill>
          <a:ln w="9525" cap="flat" cmpd="sng">
            <a:solidFill>
              <a:srgbClr val="FFFFFF"/>
            </a:solidFill>
            <a:prstDash val="solid"/>
            <a:round/>
            <a:headEnd type="none" w="med" len="med"/>
            <a:tailEnd type="none" w="med" len="med"/>
          </a:ln>
          <a:effectLst>
            <a:outerShdw blurRad="39999" dist="23000" dir="5400000" rotWithShape="0">
              <a:srgbClr val="000000">
                <a:alpha val="34901"/>
              </a:srgbClr>
            </a:outerShdw>
          </a:effectLst>
        </p:spPr>
        <p:txBody>
          <a:bodyPr lIns="68569" tIns="34275" rIns="68569" bIns="34275" anchor="ctr" anchorCtr="0">
            <a:noAutofit/>
          </a:bodyPr>
          <a:lstStyle/>
          <a:p>
            <a:pPr marL="0" marR="0" lvl="0" indent="0" algn="ctr" rtl="0">
              <a:spcBef>
                <a:spcPts val="0"/>
              </a:spcBef>
              <a:buNone/>
            </a:pPr>
            <a:endParaRPr sz="1350" b="0" i="0" u="none" strike="noStrike" cap="none">
              <a:solidFill>
                <a:schemeClr val="lt1"/>
              </a:solidFill>
              <a:latin typeface="Georgia"/>
              <a:ea typeface="Georgia"/>
              <a:cs typeface="Georgia"/>
              <a:sym typeface="Georgia"/>
            </a:endParaRPr>
          </a:p>
        </p:txBody>
      </p:sp>
      <p:sp>
        <p:nvSpPr>
          <p:cNvPr id="43" name="Shape 43"/>
          <p:cNvSpPr txBox="1">
            <a:spLocks noGrp="1"/>
          </p:cNvSpPr>
          <p:nvPr>
            <p:ph type="sldNum" idx="12"/>
          </p:nvPr>
        </p:nvSpPr>
        <p:spPr>
          <a:xfrm>
            <a:off x="11480800" y="6448423"/>
            <a:ext cx="508000" cy="336549"/>
          </a:xfrm>
          <a:prstGeom prst="rect">
            <a:avLst/>
          </a:prstGeom>
          <a:noFill/>
          <a:ln>
            <a:noFill/>
          </a:ln>
        </p:spPr>
        <p:txBody>
          <a:bodyPr lIns="91425" tIns="45700" rIns="91425" bIns="45700" anchor="ctr" anchorCtr="0">
            <a:noAutofit/>
          </a:bodyPr>
          <a:lstStyle/>
          <a:p>
            <a:pPr algn="ctr">
              <a:buSzPct val="25000"/>
            </a:pPr>
            <a:fld id="{00000000-1234-1234-1234-123412341234}" type="slidenum">
              <a:rPr lang="en-US" sz="675" smtClean="0">
                <a:solidFill>
                  <a:srgbClr val="7F7F7F"/>
                </a:solidFill>
              </a:rPr>
              <a:pPr algn="ctr">
                <a:buSzPct val="25000"/>
              </a:pPr>
              <a:t>‹#›</a:t>
            </a:fld>
            <a:endParaRPr lang="en-US" sz="675" dirty="0">
              <a:solidFill>
                <a:srgbClr val="7F7F7F"/>
              </a:solidFill>
            </a:endParaRPr>
          </a:p>
        </p:txBody>
      </p:sp>
      <p:sp>
        <p:nvSpPr>
          <p:cNvPr id="44" name="Shape 44"/>
          <p:cNvSpPr txBox="1"/>
          <p:nvPr/>
        </p:nvSpPr>
        <p:spPr>
          <a:xfrm>
            <a:off x="1411012" y="6428725"/>
            <a:ext cx="1289135" cy="246220"/>
          </a:xfrm>
          <a:prstGeom prst="rect">
            <a:avLst/>
          </a:prstGeom>
          <a:noFill/>
          <a:ln>
            <a:noFill/>
          </a:ln>
        </p:spPr>
        <p:txBody>
          <a:bodyPr lIns="68569" tIns="34275" rIns="68569" bIns="34275" anchor="t" anchorCtr="0">
            <a:noAutofit/>
          </a:bodyPr>
          <a:lstStyle/>
          <a:p>
            <a:pPr marL="0" marR="0" lvl="0" indent="0" algn="l" rtl="0">
              <a:spcBef>
                <a:spcPts val="0"/>
              </a:spcBef>
              <a:buSzPct val="25000"/>
              <a:buNone/>
            </a:pPr>
            <a:r>
              <a:rPr lang="en-US" sz="750" b="0" i="0" u="none" strike="noStrike" cap="none" dirty="0">
                <a:solidFill>
                  <a:srgbClr val="FFFFFF"/>
                </a:solidFill>
                <a:latin typeface="Arial"/>
                <a:ea typeface="Arial"/>
                <a:cs typeface="Arial"/>
                <a:sym typeface="Arial"/>
              </a:rPr>
              <a:t>TRANSIT MASTER PLAN</a:t>
            </a:r>
          </a:p>
        </p:txBody>
      </p:sp>
      <p:sp>
        <p:nvSpPr>
          <p:cNvPr id="45" name="Shape 45"/>
          <p:cNvSpPr txBox="1"/>
          <p:nvPr/>
        </p:nvSpPr>
        <p:spPr>
          <a:xfrm>
            <a:off x="1411009" y="6561017"/>
            <a:ext cx="731289" cy="230832"/>
          </a:xfrm>
          <a:prstGeom prst="rect">
            <a:avLst/>
          </a:prstGeom>
          <a:noFill/>
          <a:ln>
            <a:noFill/>
          </a:ln>
        </p:spPr>
        <p:txBody>
          <a:bodyPr lIns="68569" tIns="34275" rIns="68569" bIns="34275" anchor="t" anchorCtr="0">
            <a:noAutofit/>
          </a:bodyPr>
          <a:lstStyle/>
          <a:p>
            <a:pPr marL="0" marR="0" lvl="0" indent="0" algn="l" rtl="0">
              <a:spcBef>
                <a:spcPts val="0"/>
              </a:spcBef>
              <a:buSzPct val="25000"/>
              <a:buNone/>
            </a:pPr>
            <a:r>
              <a:rPr lang="en-US" sz="675" dirty="0">
                <a:solidFill>
                  <a:srgbClr val="FFFFFF"/>
                </a:solidFill>
                <a:latin typeface="Arial"/>
                <a:ea typeface="Arial"/>
                <a:cs typeface="Arial"/>
                <a:sym typeface="Arial"/>
              </a:rPr>
              <a:t>2014 UPDATE</a:t>
            </a:r>
          </a:p>
        </p:txBody>
      </p:sp>
      <p:sp>
        <p:nvSpPr>
          <p:cNvPr id="46" name="Shape 46"/>
          <p:cNvSpPr txBox="1">
            <a:spLocks noGrp="1"/>
          </p:cNvSpPr>
          <p:nvPr>
            <p:ph type="title"/>
          </p:nvPr>
        </p:nvSpPr>
        <p:spPr>
          <a:xfrm>
            <a:off x="609602" y="274644"/>
            <a:ext cx="10972799" cy="674801"/>
          </a:xfrm>
          <a:prstGeom prst="rect">
            <a:avLst/>
          </a:prstGeom>
          <a:noFill/>
          <a:ln>
            <a:noFill/>
          </a:ln>
        </p:spPr>
        <p:txBody>
          <a:bodyPr lIns="91425" tIns="91425" rIns="91425" bIns="91425" anchor="ctr" anchorCtr="0"/>
          <a:lstStyle>
            <a:lvl1pPr marL="0" marR="0" lvl="0" indent="0" algn="l" rtl="0">
              <a:spcBef>
                <a:spcPts val="0"/>
              </a:spcBef>
              <a:buClr>
                <a:srgbClr val="595959"/>
              </a:buClr>
              <a:buFont typeface="Questrial"/>
              <a:buNone/>
              <a:defRPr sz="2100" b="1" i="0" u="none" strike="noStrike" cap="none">
                <a:solidFill>
                  <a:srgbClr val="595959"/>
                </a:solidFill>
                <a:latin typeface="Questrial"/>
                <a:ea typeface="Questrial"/>
                <a:cs typeface="Questrial"/>
                <a:sym typeface="Questria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en-US" smtClean="0"/>
              <a:t>Click to edit Master title style</a:t>
            </a:r>
            <a:endParaRPr/>
          </a:p>
        </p:txBody>
      </p:sp>
      <p:sp>
        <p:nvSpPr>
          <p:cNvPr id="47" name="Shape 47"/>
          <p:cNvSpPr txBox="1">
            <a:spLocks noGrp="1"/>
          </p:cNvSpPr>
          <p:nvPr>
            <p:ph type="body" idx="1"/>
          </p:nvPr>
        </p:nvSpPr>
        <p:spPr>
          <a:xfrm>
            <a:off x="609601" y="1079500"/>
            <a:ext cx="11006667" cy="5118100"/>
          </a:xfrm>
          <a:prstGeom prst="rect">
            <a:avLst/>
          </a:prstGeom>
          <a:noFill/>
          <a:ln>
            <a:noFill/>
          </a:ln>
        </p:spPr>
        <p:txBody>
          <a:bodyPr lIns="91425" tIns="91425" rIns="91425" bIns="91425" anchor="t" anchorCtr="0"/>
          <a:lstStyle>
            <a:lvl1pPr marL="257175" marR="0" lvl="0" indent="-114300" algn="l" rtl="0">
              <a:spcBef>
                <a:spcPts val="450"/>
              </a:spcBef>
              <a:buClr>
                <a:schemeClr val="accent2"/>
              </a:buClr>
              <a:buSzPct val="100000"/>
              <a:buFont typeface="Noto Sans Symbols"/>
              <a:buChar char="▪"/>
              <a:defRPr sz="2250" b="0" i="0" u="none" strike="noStrike" cap="none">
                <a:solidFill>
                  <a:srgbClr val="595959"/>
                </a:solidFill>
                <a:latin typeface="Questrial"/>
                <a:ea typeface="Questrial"/>
                <a:cs typeface="Questrial"/>
                <a:sym typeface="Questrial"/>
              </a:defRPr>
            </a:lvl1pPr>
            <a:lvl2pPr marL="557213" marR="0" lvl="1" indent="-80963" algn="l" rtl="0">
              <a:spcBef>
                <a:spcPts val="450"/>
              </a:spcBef>
              <a:buClr>
                <a:schemeClr val="accent2"/>
              </a:buClr>
              <a:buSzPct val="100000"/>
              <a:buFont typeface="Arial"/>
              <a:buChar char="–"/>
              <a:defRPr sz="2100" b="0" i="0" u="none" strike="noStrike" cap="none">
                <a:solidFill>
                  <a:srgbClr val="595959"/>
                </a:solidFill>
                <a:latin typeface="Questrial"/>
                <a:ea typeface="Questrial"/>
                <a:cs typeface="Questrial"/>
                <a:sym typeface="Questrial"/>
              </a:defRPr>
            </a:lvl2pPr>
            <a:lvl3pPr marL="857250" marR="0" lvl="2" indent="-76200" algn="l" rtl="0">
              <a:spcBef>
                <a:spcPts val="450"/>
              </a:spcBef>
              <a:buClr>
                <a:schemeClr val="accent2"/>
              </a:buClr>
              <a:buSzPct val="100000"/>
              <a:buFont typeface="Arial"/>
              <a:buChar char="•"/>
              <a:defRPr sz="1500" b="0" i="0" u="none" strike="noStrike" cap="none">
                <a:solidFill>
                  <a:srgbClr val="595959"/>
                </a:solidFill>
                <a:latin typeface="Questrial"/>
                <a:ea typeface="Questrial"/>
                <a:cs typeface="Questrial"/>
                <a:sym typeface="Questrial"/>
              </a:defRPr>
            </a:lvl3pPr>
            <a:lvl4pPr marL="1200150" marR="0" lvl="3" indent="-85725" algn="l" rtl="0">
              <a:spcBef>
                <a:spcPts val="450"/>
              </a:spcBef>
              <a:buClr>
                <a:schemeClr val="accent2"/>
              </a:buClr>
              <a:buSzPct val="100000"/>
              <a:buFont typeface="Arial"/>
              <a:buChar char="–"/>
              <a:defRPr sz="1350" b="0" i="0" u="none" strike="noStrike" cap="none">
                <a:solidFill>
                  <a:srgbClr val="595959"/>
                </a:solidFill>
                <a:latin typeface="Questrial"/>
                <a:ea typeface="Questrial"/>
                <a:cs typeface="Questrial"/>
                <a:sym typeface="Questrial"/>
              </a:defRPr>
            </a:lvl4pPr>
            <a:lvl5pPr marL="1543050" marR="0" lvl="4" indent="-85725" algn="l" rtl="0">
              <a:spcBef>
                <a:spcPts val="450"/>
              </a:spcBef>
              <a:buClr>
                <a:schemeClr val="accent2"/>
              </a:buClr>
              <a:buSzPct val="100000"/>
              <a:buFont typeface="Arial"/>
              <a:buChar char="»"/>
              <a:defRPr sz="1350" b="0" i="0" u="none" strike="noStrike" cap="none">
                <a:solidFill>
                  <a:srgbClr val="595959"/>
                </a:solidFill>
                <a:latin typeface="Questrial"/>
                <a:ea typeface="Questrial"/>
                <a:cs typeface="Questrial"/>
                <a:sym typeface="Quest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4" y="4"/>
            <a:ext cx="12191997" cy="6857999"/>
          </a:xfrm>
          <a:prstGeom prst="rect">
            <a:avLst/>
          </a:prstGeom>
          <a:noFill/>
          <a:ln>
            <a:noFill/>
          </a:ln>
        </p:spPr>
      </p:pic>
      <p:sp>
        <p:nvSpPr>
          <p:cNvPr id="57" name="Shape 57"/>
          <p:cNvSpPr txBox="1">
            <a:spLocks noGrp="1"/>
          </p:cNvSpPr>
          <p:nvPr>
            <p:ph type="body" idx="1"/>
          </p:nvPr>
        </p:nvSpPr>
        <p:spPr>
          <a:xfrm>
            <a:off x="609602" y="353794"/>
            <a:ext cx="10972799" cy="4671785"/>
          </a:xfrm>
          <a:prstGeom prst="rect">
            <a:avLst/>
          </a:prstGeom>
          <a:noFill/>
          <a:ln>
            <a:noFill/>
          </a:ln>
        </p:spPr>
        <p:txBody>
          <a:bodyPr lIns="91425" tIns="91425" rIns="91425" bIns="91425" anchor="t" anchorCtr="0"/>
          <a:lstStyle>
            <a:lvl1pPr marL="257175" marR="0" lvl="0" indent="-123825" algn="l" rtl="0">
              <a:spcBef>
                <a:spcPts val="420"/>
              </a:spcBef>
              <a:buClr>
                <a:schemeClr val="accent2"/>
              </a:buClr>
              <a:buSzPct val="100000"/>
              <a:buFont typeface="Noto Sans Symbols"/>
              <a:buChar char="▪"/>
              <a:defRPr sz="2100" b="0" i="0" u="none" strike="noStrike" cap="none">
                <a:solidFill>
                  <a:srgbClr val="595959"/>
                </a:solidFill>
                <a:latin typeface="PT Sans"/>
                <a:ea typeface="PT Sans"/>
                <a:cs typeface="PT Sans"/>
                <a:sym typeface="PT Sans"/>
              </a:defRPr>
            </a:lvl1pPr>
            <a:lvl2pPr marL="557213" marR="0" lvl="1" indent="-100013" algn="l" rtl="0">
              <a:spcBef>
                <a:spcPts val="360"/>
              </a:spcBef>
              <a:buClr>
                <a:schemeClr val="accent2"/>
              </a:buClr>
              <a:buSzPct val="100000"/>
              <a:buFont typeface="Arial"/>
              <a:buChar char="–"/>
              <a:defRPr sz="1800" b="0" i="0" u="none" strike="noStrike" cap="none">
                <a:solidFill>
                  <a:srgbClr val="595959"/>
                </a:solidFill>
                <a:latin typeface="PT Sans"/>
                <a:ea typeface="PT Sans"/>
                <a:cs typeface="PT Sans"/>
                <a:sym typeface="PT Sans"/>
              </a:defRPr>
            </a:lvl2pPr>
            <a:lvl3pPr marL="857250" marR="0" lvl="2" indent="-76200" algn="l" rtl="0">
              <a:spcBef>
                <a:spcPts val="300"/>
              </a:spcBef>
              <a:buClr>
                <a:schemeClr val="accent2"/>
              </a:buClr>
              <a:buSzPct val="100000"/>
              <a:buFont typeface="Arial"/>
              <a:buChar char="•"/>
              <a:defRPr sz="1500" b="0" i="0" u="none" strike="noStrike" cap="none">
                <a:solidFill>
                  <a:srgbClr val="595959"/>
                </a:solidFill>
                <a:latin typeface="PT Sans"/>
                <a:ea typeface="PT Sans"/>
                <a:cs typeface="PT Sans"/>
                <a:sym typeface="PT Sans"/>
              </a:defRPr>
            </a:lvl3pPr>
            <a:lvl4pPr marL="1200150" marR="0" lvl="3" indent="-85725" algn="l" rtl="0">
              <a:spcBef>
                <a:spcPts val="270"/>
              </a:spcBef>
              <a:buClr>
                <a:schemeClr val="accent2"/>
              </a:buClr>
              <a:buSzPct val="100000"/>
              <a:buFont typeface="Arial"/>
              <a:buChar char="–"/>
              <a:defRPr sz="1350" b="0" i="0" u="none" strike="noStrike" cap="none">
                <a:solidFill>
                  <a:srgbClr val="595959"/>
                </a:solidFill>
                <a:latin typeface="PT Sans"/>
                <a:ea typeface="PT Sans"/>
                <a:cs typeface="PT Sans"/>
                <a:sym typeface="PT Sans"/>
              </a:defRPr>
            </a:lvl4pPr>
            <a:lvl5pPr marL="1543050" marR="0" lvl="4" indent="-85725" algn="l" rtl="0">
              <a:spcBef>
                <a:spcPts val="270"/>
              </a:spcBef>
              <a:buClr>
                <a:schemeClr val="accent2"/>
              </a:buClr>
              <a:buSzPct val="100000"/>
              <a:buFont typeface="Arial"/>
              <a:buChar char="»"/>
              <a:defRPr sz="1350" b="0" i="0" u="none" strike="noStrike" cap="none">
                <a:solidFill>
                  <a:srgbClr val="595959"/>
                </a:solidFill>
                <a:latin typeface="PT Sans"/>
                <a:ea typeface="PT Sans"/>
                <a:cs typeface="PT Sans"/>
                <a:sym typeface="PT San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Georgia"/>
                <a:ea typeface="Georgia"/>
                <a:cs typeface="Georgia"/>
                <a:sym typeface="Georgia"/>
              </a:defRPr>
            </a:lvl9pPr>
          </a:lstStyle>
          <a:p>
            <a:pPr lvl="0"/>
            <a:r>
              <a:rPr lang="en-US" smtClean="0"/>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p:nvPr/>
        </p:nvSpPr>
        <p:spPr>
          <a:xfrm>
            <a:off x="609602" y="0"/>
            <a:ext cx="10972799" cy="762000"/>
          </a:xfrm>
          <a:prstGeom prst="rect">
            <a:avLst/>
          </a:prstGeom>
          <a:noFill/>
          <a:ln>
            <a:noFill/>
          </a:ln>
        </p:spPr>
        <p:txBody>
          <a:bodyPr lIns="68569" tIns="34275" rIns="68569" bIns="34275" anchor="t" anchorCtr="0">
            <a:noAutofit/>
          </a:bodyPr>
          <a:lstStyle/>
          <a:p>
            <a:pPr marL="0" marR="0" lvl="0" indent="0" algn="l" rtl="0">
              <a:spcBef>
                <a:spcPts val="0"/>
              </a:spcBef>
              <a:buClr>
                <a:srgbClr val="FFFFFF"/>
              </a:buClr>
              <a:buSzPct val="25000"/>
              <a:buFont typeface="Arial"/>
              <a:buNone/>
            </a:pPr>
            <a:r>
              <a:rPr lang="en-US" sz="2400" b="0" i="0" u="none" strike="noStrike" cap="none" dirty="0">
                <a:solidFill>
                  <a:srgbClr val="FFFFFF"/>
                </a:solidFill>
                <a:latin typeface="Arial"/>
                <a:ea typeface="Arial"/>
                <a:cs typeface="Arial"/>
                <a:sym typeface="Arial"/>
              </a:rPr>
              <a:t>Click to edit Master title style</a:t>
            </a:r>
          </a:p>
        </p:txBody>
      </p:sp>
      <p:sp>
        <p:nvSpPr>
          <p:cNvPr id="11" name="Shape 11"/>
          <p:cNvSpPr txBox="1"/>
          <p:nvPr/>
        </p:nvSpPr>
        <p:spPr>
          <a:xfrm>
            <a:off x="11667067" y="6448423"/>
            <a:ext cx="508000" cy="336549"/>
          </a:xfrm>
          <a:prstGeom prst="rect">
            <a:avLst/>
          </a:prstGeom>
          <a:noFill/>
          <a:ln>
            <a:noFill/>
          </a:ln>
        </p:spPr>
        <p:txBody>
          <a:bodyPr lIns="68569" tIns="34275" rIns="68569" bIns="34275" anchor="ctr" anchorCtr="0">
            <a:noAutofit/>
          </a:bodyPr>
          <a:lstStyle/>
          <a:p>
            <a:pPr marL="0" marR="0" lvl="0" indent="0" algn="ctr" rtl="0">
              <a:spcBef>
                <a:spcPts val="0"/>
              </a:spcBef>
              <a:buSzPct val="25000"/>
              <a:buNone/>
            </a:pPr>
            <a:fld id="{00000000-1234-1234-1234-123412341234}" type="slidenum">
              <a:rPr lang="en-US" sz="675" b="0" i="0" u="none" strike="noStrike" cap="none">
                <a:solidFill>
                  <a:schemeClr val="lt1"/>
                </a:solidFill>
                <a:latin typeface="Arial Narrow"/>
                <a:ea typeface="Arial Narrow"/>
                <a:cs typeface="Arial Narrow"/>
                <a:sym typeface="Arial Narrow"/>
              </a:rPr>
              <a:pPr marL="0" marR="0" lvl="0" indent="0" algn="ctr" rtl="0">
                <a:spcBef>
                  <a:spcPts val="0"/>
                </a:spcBef>
                <a:buSzPct val="25000"/>
                <a:buNone/>
              </a:pPr>
              <a:t>‹#›</a:t>
            </a:fld>
            <a:endParaRPr lang="en-US" sz="675" b="0" i="0" u="none" strike="noStrike" cap="none" dirty="0">
              <a:solidFill>
                <a:schemeClr val="lt1"/>
              </a:solidFill>
              <a:latin typeface="Arial Narrow"/>
              <a:ea typeface="Arial Narrow"/>
              <a:cs typeface="Arial Narrow"/>
              <a:sym typeface="Arial Narrow"/>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jpg"/><Relationship Id="rId7"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ctrTitle"/>
          </p:nvPr>
        </p:nvSpPr>
        <p:spPr>
          <a:xfrm>
            <a:off x="1524000" y="5569002"/>
            <a:ext cx="4981575" cy="886827"/>
          </a:xfrm>
          <a:prstGeom prst="rect">
            <a:avLst/>
          </a:prstGeom>
          <a:noFill/>
          <a:ln>
            <a:noFill/>
          </a:ln>
        </p:spPr>
        <p:txBody>
          <a:bodyPr lIns="68569" tIns="34275" rIns="68569" bIns="34275" anchor="b" anchorCtr="0">
            <a:noAutofit/>
          </a:bodyPr>
          <a:lstStyle/>
          <a:p>
            <a:pPr>
              <a:buSzPct val="25000"/>
            </a:pPr>
            <a:r>
              <a:rPr lang="en-US" b="1" dirty="0"/>
              <a:t>Public Transportation in Middle Tennessee</a:t>
            </a:r>
          </a:p>
        </p:txBody>
      </p:sp>
      <p:sp>
        <p:nvSpPr>
          <p:cNvPr id="3" name="Rectangle 2"/>
          <p:cNvSpPr/>
          <p:nvPr/>
        </p:nvSpPr>
        <p:spPr>
          <a:xfrm>
            <a:off x="0" y="-140678"/>
            <a:ext cx="12192000" cy="5292969"/>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F0999F03-BA0B-4538-B1DB-7EADAB208DD7}"/>
              </a:ext>
            </a:extLst>
          </p:cNvPr>
          <p:cNvPicPr>
            <a:picLocks noChangeAspect="1"/>
          </p:cNvPicPr>
          <p:nvPr/>
        </p:nvPicPr>
        <p:blipFill>
          <a:blip r:embed="rId3"/>
          <a:stretch>
            <a:fillRect/>
          </a:stretch>
        </p:blipFill>
        <p:spPr>
          <a:xfrm>
            <a:off x="0" y="-153204"/>
            <a:ext cx="12192000" cy="532775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ustin_Metrorail DMU.jpg">
            <a:extLst>
              <a:ext uri="{FF2B5EF4-FFF2-40B4-BE49-F238E27FC236}">
                <a16:creationId xmlns:a16="http://schemas.microsoft.com/office/drawing/2014/main" xmlns="" id="{CC9FD3E4-16E5-463D-A685-8176B3C2E7BC}"/>
              </a:ext>
            </a:extLst>
          </p:cNvPr>
          <p:cNvPicPr/>
          <p:nvPr/>
        </p:nvPicPr>
        <p:blipFill rotWithShape="1">
          <a:blip r:embed="rId3" cstate="print"/>
          <a:srcRect l="3328" t="22723" r="5317" b="8777"/>
          <a:stretch/>
        </p:blipFill>
        <p:spPr>
          <a:xfrm>
            <a:off x="5657387" y="3322825"/>
            <a:ext cx="6207579" cy="2893623"/>
          </a:xfrm>
          <a:prstGeom prst="rect">
            <a:avLst/>
          </a:prstGeom>
        </p:spPr>
      </p:pic>
      <p:sp>
        <p:nvSpPr>
          <p:cNvPr id="2" name="Title 1"/>
          <p:cNvSpPr>
            <a:spLocks noGrp="1"/>
          </p:cNvSpPr>
          <p:nvPr>
            <p:ph type="title"/>
          </p:nvPr>
        </p:nvSpPr>
        <p:spPr>
          <a:xfrm>
            <a:off x="1295400" y="132862"/>
            <a:ext cx="10972799" cy="591038"/>
          </a:xfrm>
        </p:spPr>
        <p:txBody>
          <a:bodyPr/>
          <a:lstStyle/>
          <a:p>
            <a:r>
              <a:rPr lang="en-US"/>
              <a:t>nMotion Plan Possibilities</a:t>
            </a:r>
          </a:p>
        </p:txBody>
      </p:sp>
      <p:sp>
        <p:nvSpPr>
          <p:cNvPr id="3" name="Text Placeholder 2"/>
          <p:cNvSpPr>
            <a:spLocks noGrp="1"/>
          </p:cNvSpPr>
          <p:nvPr>
            <p:ph type="body" idx="1"/>
          </p:nvPr>
        </p:nvSpPr>
        <p:spPr>
          <a:xfrm>
            <a:off x="1037612" y="925934"/>
            <a:ext cx="4619775" cy="5445369"/>
          </a:xfrm>
        </p:spPr>
        <p:txBody>
          <a:bodyPr/>
          <a:lstStyle/>
          <a:p>
            <a:pPr marL="133350" indent="0">
              <a:buNone/>
            </a:pPr>
            <a:endParaRPr lang="en-US" sz="8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Bus on Shoulder</a:t>
            </a:r>
          </a:p>
          <a:p>
            <a:endParaRPr lang="en-US" sz="2000" dirty="0">
              <a:solidFill>
                <a:schemeClr val="accent2">
                  <a:lumMod val="75000"/>
                </a:schemeClr>
              </a:solidFill>
            </a:endParaRPr>
          </a:p>
          <a:p>
            <a:r>
              <a:rPr lang="en-US" sz="2000" dirty="0">
                <a:solidFill>
                  <a:schemeClr val="accent2">
                    <a:lumMod val="75000"/>
                  </a:schemeClr>
                </a:solidFill>
              </a:rPr>
              <a:t>Streamlined Bus Service</a:t>
            </a:r>
          </a:p>
          <a:p>
            <a:endParaRPr lang="en-US" sz="8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Expanded Express Bus Service</a:t>
            </a:r>
          </a:p>
          <a:p>
            <a:endParaRPr lang="en-US" sz="8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Enhanced Local Service</a:t>
            </a:r>
          </a:p>
          <a:p>
            <a:endParaRPr lang="en-US" sz="800" dirty="0">
              <a:solidFill>
                <a:schemeClr val="accent2">
                  <a:lumMod val="75000"/>
                </a:schemeClr>
              </a:solidFill>
            </a:endParaRPr>
          </a:p>
          <a:p>
            <a:endParaRPr lang="en-US" sz="2000" dirty="0">
              <a:solidFill>
                <a:schemeClr val="accent2">
                  <a:lumMod val="75000"/>
                </a:schemeClr>
              </a:solidFill>
            </a:endParaRPr>
          </a:p>
          <a:p>
            <a:r>
              <a:rPr lang="en-US" sz="2000" dirty="0">
                <a:solidFill>
                  <a:schemeClr val="accent2">
                    <a:lumMod val="75000"/>
                  </a:schemeClr>
                </a:solidFill>
              </a:rPr>
              <a:t>Commuter Rail Potential</a:t>
            </a:r>
          </a:p>
          <a:p>
            <a:pPr marL="133350" indent="0">
              <a:buNone/>
            </a:pPr>
            <a:endParaRPr lang="en-US" sz="2000" dirty="0">
              <a:solidFill>
                <a:schemeClr val="accent2">
                  <a:lumMod val="75000"/>
                </a:schemeClr>
              </a:solidFill>
            </a:endParaRPr>
          </a:p>
          <a:p>
            <a:endParaRPr lang="en-US" dirty="0"/>
          </a:p>
        </p:txBody>
      </p:sp>
      <p:pic>
        <p:nvPicPr>
          <p:cNvPr id="5" name="Picture 3">
            <a:extLst>
              <a:ext uri="{FF2B5EF4-FFF2-40B4-BE49-F238E27FC236}">
                <a16:creationId xmlns:a16="http://schemas.microsoft.com/office/drawing/2014/main" xmlns="" id="{8B8BBBE7-BB8A-455C-BCEE-8E93AA3FBA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05" t="11037" b="10526"/>
          <a:stretch/>
        </p:blipFill>
        <p:spPr bwMode="auto">
          <a:xfrm>
            <a:off x="5657387" y="862785"/>
            <a:ext cx="3754941" cy="246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xmlns="" id="{04CE09C1-5F55-4A09-940C-68580A4AA236}"/>
              </a:ext>
            </a:extLst>
          </p:cNvPr>
          <p:cNvPicPr>
            <a:picLocks noChangeAspect="1"/>
          </p:cNvPicPr>
          <p:nvPr/>
        </p:nvPicPr>
        <p:blipFill rotWithShape="1">
          <a:blip r:embed="rId5"/>
          <a:srcRect l="26967" t="7304" r="11921" b="-7304"/>
          <a:stretch/>
        </p:blipFill>
        <p:spPr>
          <a:xfrm>
            <a:off x="9412328" y="862785"/>
            <a:ext cx="2452638" cy="2666313"/>
          </a:xfrm>
          <a:prstGeom prst="rect">
            <a:avLst/>
          </a:prstGeom>
        </p:spPr>
      </p:pic>
    </p:spTree>
    <p:extLst>
      <p:ext uri="{BB962C8B-B14F-4D97-AF65-F5344CB8AC3E}">
        <p14:creationId xmlns:p14="http://schemas.microsoft.com/office/powerpoint/2010/main" val="142112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16570" y="166598"/>
            <a:ext cx="10972799" cy="762000"/>
          </a:xfrm>
        </p:spPr>
        <p:txBody>
          <a:bodyPr/>
          <a:lstStyle/>
          <a:p>
            <a:r>
              <a:rPr lang="en-US">
                <a:latin typeface="+mj-lt"/>
              </a:rPr>
              <a:t>Study Corridors</a:t>
            </a:r>
          </a:p>
        </p:txBody>
      </p:sp>
      <p:sp>
        <p:nvSpPr>
          <p:cNvPr id="3" name="Content Placeholder 2"/>
          <p:cNvSpPr>
            <a:spLocks noGrp="1"/>
          </p:cNvSpPr>
          <p:nvPr>
            <p:ph idx="1"/>
          </p:nvPr>
        </p:nvSpPr>
        <p:spPr>
          <a:xfrm>
            <a:off x="609600" y="990601"/>
            <a:ext cx="3929547" cy="5135564"/>
          </a:xfrm>
        </p:spPr>
        <p:txBody>
          <a:bodyPr/>
          <a:lstStyle/>
          <a:p>
            <a:pPr marL="514350" indent="-514350">
              <a:buFont typeface="+mj-lt"/>
              <a:buAutoNum type="arabicPeriod"/>
            </a:pPr>
            <a:r>
              <a:rPr lang="en-US" sz="2400" dirty="0">
                <a:solidFill>
                  <a:srgbClr val="00B050"/>
                </a:solidFill>
                <a:latin typeface="+mn-lt"/>
              </a:rPr>
              <a:t>Interstate 24</a:t>
            </a:r>
          </a:p>
          <a:p>
            <a:pPr marL="514350" indent="-514350">
              <a:buFont typeface="+mj-lt"/>
              <a:buAutoNum type="arabicPeriod"/>
            </a:pPr>
            <a:endParaRPr lang="en-US" sz="2400" dirty="0">
              <a:solidFill>
                <a:srgbClr val="043660"/>
              </a:solidFill>
              <a:latin typeface="+mn-lt"/>
            </a:endParaRPr>
          </a:p>
          <a:p>
            <a:pPr marL="514350" indent="-514350">
              <a:buFont typeface="+mj-lt"/>
              <a:buAutoNum type="arabicPeriod"/>
            </a:pPr>
            <a:r>
              <a:rPr lang="en-US" sz="2400" dirty="0">
                <a:solidFill>
                  <a:schemeClr val="accent4">
                    <a:lumMod val="75000"/>
                  </a:schemeClr>
                </a:solidFill>
                <a:latin typeface="+mn-lt"/>
              </a:rPr>
              <a:t>SR-12 –Ashland City Highway</a:t>
            </a:r>
          </a:p>
          <a:p>
            <a:pPr marL="514350" indent="-514350">
              <a:buFont typeface="+mj-lt"/>
              <a:buAutoNum type="arabicPeriod"/>
            </a:pPr>
            <a:endParaRPr lang="en-US" sz="2400" dirty="0">
              <a:solidFill>
                <a:srgbClr val="043660"/>
              </a:solidFill>
              <a:latin typeface="+mn-lt"/>
            </a:endParaRPr>
          </a:p>
          <a:p>
            <a:pPr marL="514350" indent="-514350">
              <a:buFont typeface="+mj-lt"/>
              <a:buAutoNum type="arabicPeriod"/>
            </a:pPr>
            <a:r>
              <a:rPr lang="en-US" sz="2400" dirty="0">
                <a:solidFill>
                  <a:schemeClr val="accent2"/>
                </a:solidFill>
                <a:latin typeface="+mn-lt"/>
              </a:rPr>
              <a:t>CSX/RJ Corman Railroad</a:t>
            </a:r>
          </a:p>
          <a:p>
            <a:pPr marL="514350" indent="-514350">
              <a:buFont typeface="+mj-lt"/>
              <a:buAutoNum type="arabicPeriod"/>
            </a:pPr>
            <a:endParaRPr lang="en-US" sz="2400" dirty="0">
              <a:solidFill>
                <a:srgbClr val="043660"/>
              </a:solidFill>
              <a:latin typeface="+mn-lt"/>
            </a:endParaRPr>
          </a:p>
          <a:p>
            <a:pPr marL="514350" indent="-514350">
              <a:buFont typeface="+mj-lt"/>
              <a:buAutoNum type="arabicPeriod"/>
            </a:pPr>
            <a:r>
              <a:rPr lang="en-US" sz="2400" dirty="0">
                <a:solidFill>
                  <a:schemeClr val="accent2">
                    <a:lumMod val="60000"/>
                    <a:lumOff val="40000"/>
                  </a:schemeClr>
                </a:solidFill>
                <a:latin typeface="+mn-lt"/>
              </a:rPr>
              <a:t>Nashville and Western Railroad</a:t>
            </a:r>
          </a:p>
          <a:p>
            <a:pPr marL="514350" indent="-514350">
              <a:buFont typeface="+mj-lt"/>
              <a:buAutoNum type="arabicPeriod"/>
            </a:pPr>
            <a:endParaRPr lang="en-US" sz="2400" dirty="0">
              <a:solidFill>
                <a:srgbClr val="043660"/>
              </a:solidFill>
              <a:latin typeface="+mn-lt"/>
            </a:endParaRPr>
          </a:p>
          <a:p>
            <a:pPr marL="514350" indent="-514350">
              <a:buFont typeface="+mj-lt"/>
              <a:buAutoNum type="arabicPeriod"/>
            </a:pPr>
            <a:r>
              <a:rPr lang="en-US" sz="2400" dirty="0">
                <a:solidFill>
                  <a:srgbClr val="FF0000"/>
                </a:solidFill>
                <a:latin typeface="+mn-lt"/>
              </a:rPr>
              <a:t>SR-112/US-41A</a:t>
            </a:r>
          </a:p>
          <a:p>
            <a:endParaRPr lang="en-US" dirty="0">
              <a:solidFill>
                <a:srgbClr val="043660"/>
              </a:solidFill>
              <a:latin typeface="Myriad Pro"/>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146" y="866594"/>
            <a:ext cx="7421205" cy="5402202"/>
          </a:xfrm>
          <a:prstGeom prst="rect">
            <a:avLst/>
          </a:prstGeom>
        </p:spPr>
      </p:pic>
      <p:sp>
        <p:nvSpPr>
          <p:cNvPr id="6" name="Oval 29"/>
          <p:cNvSpPr>
            <a:spLocks noChangeArrowheads="1"/>
          </p:cNvSpPr>
          <p:nvPr/>
        </p:nvSpPr>
        <p:spPr bwMode="auto">
          <a:xfrm>
            <a:off x="6665075" y="2483934"/>
            <a:ext cx="406400" cy="457200"/>
          </a:xfrm>
          <a:prstGeom prst="ellipse">
            <a:avLst/>
          </a:prstGeom>
          <a:solidFill>
            <a:schemeClr val="bg1"/>
          </a:solidFill>
          <a:ln w="38100">
            <a:solidFill>
              <a:schemeClr val="tx1"/>
            </a:solidFill>
          </a:ln>
          <a:effectLst/>
        </p:spPr>
        <p:txBody>
          <a:bodyPr vert="horz" wrap="square" lIns="0" tIns="0" rIns="0" bIns="1828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Calibri" panose="020F0502020204030204" pitchFamily="34" charset="0"/>
              </a:rPr>
              <a:t>1</a:t>
            </a:r>
            <a:endParaRPr kumimoji="0" lang="en-US" altLang="en-US" sz="2000" b="0" i="0" u="none" strike="noStrike" cap="none" normalizeH="0" baseline="0">
              <a:ln>
                <a:noFill/>
              </a:ln>
              <a:effectLst/>
              <a:latin typeface="Arial" panose="020B0604020202020204" pitchFamily="34" charset="0"/>
            </a:endParaRPr>
          </a:p>
        </p:txBody>
      </p:sp>
      <p:sp>
        <p:nvSpPr>
          <p:cNvPr id="7" name="Oval 29"/>
          <p:cNvSpPr>
            <a:spLocks noChangeArrowheads="1"/>
          </p:cNvSpPr>
          <p:nvPr/>
        </p:nvSpPr>
        <p:spPr bwMode="auto">
          <a:xfrm>
            <a:off x="6802970" y="3461155"/>
            <a:ext cx="406400" cy="457200"/>
          </a:xfrm>
          <a:prstGeom prst="ellipse">
            <a:avLst/>
          </a:prstGeom>
          <a:solidFill>
            <a:schemeClr val="bg1"/>
          </a:solidFill>
          <a:ln w="38100">
            <a:solidFill>
              <a:schemeClr val="tx1"/>
            </a:solidFill>
          </a:ln>
          <a:effectLst/>
        </p:spPr>
        <p:txBody>
          <a:bodyPr vert="horz" wrap="square" lIns="0" tIns="0" rIns="0" bIns="1828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Calibri" panose="020F0502020204030204" pitchFamily="34" charset="0"/>
              </a:rPr>
              <a:t>2</a:t>
            </a:r>
            <a:endParaRPr kumimoji="0" lang="en-US" altLang="en-US" sz="2000" b="0" i="0" u="none" strike="noStrike" cap="none" normalizeH="0" baseline="0">
              <a:ln>
                <a:noFill/>
              </a:ln>
              <a:effectLst/>
              <a:latin typeface="Arial" panose="020B0604020202020204" pitchFamily="34" charset="0"/>
            </a:endParaRPr>
          </a:p>
        </p:txBody>
      </p:sp>
      <p:sp>
        <p:nvSpPr>
          <p:cNvPr id="8" name="Oval 29"/>
          <p:cNvSpPr>
            <a:spLocks noChangeArrowheads="1"/>
          </p:cNvSpPr>
          <p:nvPr/>
        </p:nvSpPr>
        <p:spPr bwMode="auto">
          <a:xfrm>
            <a:off x="9245166" y="2834500"/>
            <a:ext cx="406400" cy="457200"/>
          </a:xfrm>
          <a:prstGeom prst="ellipse">
            <a:avLst/>
          </a:prstGeom>
          <a:solidFill>
            <a:schemeClr val="bg1"/>
          </a:solidFill>
          <a:ln w="38100">
            <a:solidFill>
              <a:schemeClr val="tx1"/>
            </a:solidFill>
          </a:ln>
          <a:effectLst/>
        </p:spPr>
        <p:txBody>
          <a:bodyPr vert="horz" wrap="square" lIns="0" tIns="0" rIns="0" bIns="1828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Calibri" panose="020F0502020204030204" pitchFamily="34" charset="0"/>
              </a:rPr>
              <a:t>3</a:t>
            </a:r>
            <a:endParaRPr kumimoji="0" lang="en-US" altLang="en-US" sz="2000" b="0" i="0" u="none" strike="noStrike" cap="none" normalizeH="0" baseline="0">
              <a:ln>
                <a:noFill/>
              </a:ln>
              <a:effectLst/>
              <a:latin typeface="Arial" panose="020B0604020202020204" pitchFamily="34" charset="0"/>
            </a:endParaRPr>
          </a:p>
        </p:txBody>
      </p:sp>
      <p:sp>
        <p:nvSpPr>
          <p:cNvPr id="9" name="Oval 8"/>
          <p:cNvSpPr>
            <a:spLocks noChangeArrowheads="1"/>
          </p:cNvSpPr>
          <p:nvPr/>
        </p:nvSpPr>
        <p:spPr bwMode="auto">
          <a:xfrm>
            <a:off x="6096551" y="3063100"/>
            <a:ext cx="406400" cy="457200"/>
          </a:xfrm>
          <a:prstGeom prst="ellipse">
            <a:avLst/>
          </a:prstGeom>
          <a:solidFill>
            <a:schemeClr val="bg1"/>
          </a:solidFill>
          <a:ln w="38100">
            <a:solidFill>
              <a:schemeClr val="tx1"/>
            </a:solidFill>
          </a:ln>
          <a:effectLst/>
        </p:spPr>
        <p:txBody>
          <a:bodyPr vert="horz" wrap="square" lIns="0" tIns="0" rIns="0" bIns="1828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Calibri" panose="020F0502020204030204" pitchFamily="34" charset="0"/>
              </a:rPr>
              <a:t>4</a:t>
            </a:r>
            <a:endParaRPr kumimoji="0" lang="en-US" altLang="en-US" sz="2000" b="0" i="0" u="none" strike="noStrike" cap="none" normalizeH="0" baseline="0">
              <a:ln>
                <a:noFill/>
              </a:ln>
              <a:effectLst/>
              <a:latin typeface="Arial" panose="020B0604020202020204" pitchFamily="34" charset="0"/>
            </a:endParaRPr>
          </a:p>
        </p:txBody>
      </p:sp>
      <p:sp>
        <p:nvSpPr>
          <p:cNvPr id="10" name="Oval 9"/>
          <p:cNvSpPr>
            <a:spLocks noChangeArrowheads="1"/>
          </p:cNvSpPr>
          <p:nvPr/>
        </p:nvSpPr>
        <p:spPr bwMode="auto">
          <a:xfrm>
            <a:off x="9448366" y="4371281"/>
            <a:ext cx="406400" cy="457200"/>
          </a:xfrm>
          <a:prstGeom prst="ellipse">
            <a:avLst/>
          </a:prstGeom>
          <a:solidFill>
            <a:schemeClr val="bg1"/>
          </a:solidFill>
          <a:ln w="38100">
            <a:solidFill>
              <a:schemeClr val="tx1"/>
            </a:solidFill>
          </a:ln>
          <a:effectLst/>
        </p:spPr>
        <p:txBody>
          <a:bodyPr vert="horz" wrap="square" lIns="0" tIns="0" rIns="0" bIns="1828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effectLst/>
                <a:latin typeface="Calibri" panose="020F0502020204030204" pitchFamily="34" charset="0"/>
              </a:rPr>
              <a:t>5</a:t>
            </a:r>
            <a:endParaRPr kumimoji="0" lang="en-US" altLang="en-US" sz="20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59844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10972799" cy="762000"/>
          </a:xfrm>
        </p:spPr>
        <p:txBody>
          <a:bodyPr/>
          <a:lstStyle/>
          <a:p>
            <a:r>
              <a:rPr lang="en-US"/>
              <a:t>Park and Ride Success</a:t>
            </a:r>
          </a:p>
        </p:txBody>
      </p:sp>
      <p:pic>
        <p:nvPicPr>
          <p:cNvPr id="11" name="Picture 10">
            <a:extLst>
              <a:ext uri="{FF2B5EF4-FFF2-40B4-BE49-F238E27FC236}">
                <a16:creationId xmlns:a16="http://schemas.microsoft.com/office/drawing/2014/main" xmlns="" id="{CE38BB36-3B6F-4C5C-A230-7365144BD6E6}"/>
              </a:ext>
            </a:extLst>
          </p:cNvPr>
          <p:cNvPicPr>
            <a:picLocks noChangeAspect="1"/>
          </p:cNvPicPr>
          <p:nvPr/>
        </p:nvPicPr>
        <p:blipFill>
          <a:blip r:embed="rId3"/>
          <a:stretch>
            <a:fillRect/>
          </a:stretch>
        </p:blipFill>
        <p:spPr>
          <a:xfrm>
            <a:off x="5984313" y="866733"/>
            <a:ext cx="6099757" cy="5083130"/>
          </a:xfrm>
          <a:prstGeom prst="rect">
            <a:avLst/>
          </a:prstGeom>
        </p:spPr>
      </p:pic>
      <p:pic>
        <p:nvPicPr>
          <p:cNvPr id="13" name="Picture 12">
            <a:extLst>
              <a:ext uri="{FF2B5EF4-FFF2-40B4-BE49-F238E27FC236}">
                <a16:creationId xmlns:a16="http://schemas.microsoft.com/office/drawing/2014/main" xmlns="" id="{F4143413-5837-4348-837D-B463AB39337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Lst>
          </a:blip>
          <a:stretch>
            <a:fillRect/>
          </a:stretch>
        </p:blipFill>
        <p:spPr>
          <a:xfrm>
            <a:off x="263047" y="934234"/>
            <a:ext cx="5952996" cy="4960830"/>
          </a:xfrm>
          <a:prstGeom prst="rect">
            <a:avLst/>
          </a:prstGeom>
        </p:spPr>
      </p:pic>
    </p:spTree>
    <p:extLst>
      <p:ext uri="{BB962C8B-B14F-4D97-AF65-F5344CB8AC3E}">
        <p14:creationId xmlns:p14="http://schemas.microsoft.com/office/powerpoint/2010/main" val="430509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31524"/>
            <a:ext cx="10972799" cy="762000"/>
          </a:xfrm>
        </p:spPr>
        <p:txBody>
          <a:bodyPr/>
          <a:lstStyle/>
          <a:p>
            <a:r>
              <a:rPr lang="en-US">
                <a:latin typeface="+mj-lt"/>
              </a:rPr>
              <a:t>Conceptual Transit Oriented Development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029"/>
          <a:stretch/>
        </p:blipFill>
        <p:spPr>
          <a:xfrm>
            <a:off x="0" y="1069257"/>
            <a:ext cx="12192000" cy="6632899"/>
          </a:xfrm>
          <a:prstGeom prst="rect">
            <a:avLst/>
          </a:prstGeom>
        </p:spPr>
      </p:pic>
    </p:spTree>
    <p:extLst>
      <p:ext uri="{BB962C8B-B14F-4D97-AF65-F5344CB8AC3E}">
        <p14:creationId xmlns:p14="http://schemas.microsoft.com/office/powerpoint/2010/main" val="421349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0972799" cy="762000"/>
          </a:xfrm>
        </p:spPr>
        <p:txBody>
          <a:bodyPr/>
          <a:lstStyle/>
          <a:p>
            <a:r>
              <a:rPr lang="en-US">
                <a:latin typeface="+mj-lt"/>
              </a:rPr>
              <a:t>Future Improvements</a:t>
            </a:r>
          </a:p>
        </p:txBody>
      </p:sp>
      <p:sp>
        <p:nvSpPr>
          <p:cNvPr id="7" name="Content Placeholder 2"/>
          <p:cNvSpPr>
            <a:spLocks noGrp="1"/>
          </p:cNvSpPr>
          <p:nvPr>
            <p:ph idx="1"/>
          </p:nvPr>
        </p:nvSpPr>
        <p:spPr>
          <a:xfrm>
            <a:off x="1295400" y="986481"/>
            <a:ext cx="2601015" cy="5337047"/>
          </a:xfrm>
        </p:spPr>
        <p:txBody>
          <a:bodyPr/>
          <a:lstStyle/>
          <a:p>
            <a:pPr marL="0">
              <a:spcBef>
                <a:spcPts val="0"/>
              </a:spcBef>
              <a:spcAft>
                <a:spcPts val="1200"/>
              </a:spcAft>
              <a:buClrTx/>
              <a:tabLst>
                <a:tab pos="342900" algn="l"/>
              </a:tabLst>
            </a:pPr>
            <a:r>
              <a:rPr lang="en-US" sz="2400" dirty="0">
                <a:solidFill>
                  <a:srgbClr val="043660"/>
                </a:solidFill>
                <a:latin typeface="+mn-lt"/>
              </a:rPr>
              <a:t>Improve 94X Clarksville Express bus service</a:t>
            </a:r>
          </a:p>
          <a:p>
            <a:pPr marL="0">
              <a:spcBef>
                <a:spcPts val="0"/>
              </a:spcBef>
              <a:spcAft>
                <a:spcPts val="1200"/>
              </a:spcAft>
              <a:buClrTx/>
              <a:tabLst>
                <a:tab pos="342900" algn="l"/>
              </a:tabLst>
            </a:pPr>
            <a:r>
              <a:rPr lang="en-US" sz="2400" dirty="0">
                <a:solidFill>
                  <a:srgbClr val="043660"/>
                </a:solidFill>
                <a:latin typeface="+mn-lt"/>
              </a:rPr>
              <a:t>Incorporate North Nashville connections</a:t>
            </a:r>
          </a:p>
          <a:p>
            <a:pPr marL="0">
              <a:spcBef>
                <a:spcPts val="0"/>
              </a:spcBef>
              <a:spcAft>
                <a:spcPts val="1200"/>
              </a:spcAft>
              <a:buClrTx/>
              <a:tabLst>
                <a:tab pos="342900" algn="l"/>
              </a:tabLst>
            </a:pPr>
            <a:r>
              <a:rPr lang="en-US" sz="2400" dirty="0">
                <a:solidFill>
                  <a:srgbClr val="043660"/>
                </a:solidFill>
                <a:latin typeface="+mn-lt"/>
              </a:rPr>
              <a:t>Explore more Greenway opportunities</a:t>
            </a:r>
          </a:p>
          <a:p>
            <a:pPr marL="0">
              <a:spcBef>
                <a:spcPts val="0"/>
              </a:spcBef>
              <a:spcAft>
                <a:spcPts val="1200"/>
              </a:spcAft>
              <a:buClrTx/>
              <a:tabLst>
                <a:tab pos="342900" algn="l"/>
              </a:tabLst>
            </a:pPr>
            <a:r>
              <a:rPr lang="en-US" sz="2400" dirty="0">
                <a:solidFill>
                  <a:srgbClr val="043660"/>
                </a:solidFill>
                <a:latin typeface="+mn-lt"/>
              </a:rPr>
              <a:t>Bus on shoulder</a:t>
            </a:r>
          </a:p>
        </p:txBody>
      </p:sp>
      <p:pic>
        <p:nvPicPr>
          <p:cNvPr id="5" name="Picture 4">
            <a:extLst>
              <a:ext uri="{FF2B5EF4-FFF2-40B4-BE49-F238E27FC236}">
                <a16:creationId xmlns:a16="http://schemas.microsoft.com/office/drawing/2014/main" xmlns="" id="{66339B31-FADE-448F-9D88-A16D3BB69091}"/>
              </a:ext>
            </a:extLst>
          </p:cNvPr>
          <p:cNvPicPr>
            <a:picLocks noChangeAspect="1"/>
          </p:cNvPicPr>
          <p:nvPr/>
        </p:nvPicPr>
        <p:blipFill>
          <a:blip r:embed="rId3"/>
          <a:stretch>
            <a:fillRect/>
          </a:stretch>
        </p:blipFill>
        <p:spPr>
          <a:xfrm>
            <a:off x="4244547" y="990600"/>
            <a:ext cx="7409762" cy="5214577"/>
          </a:xfrm>
          <a:prstGeom prst="rect">
            <a:avLst/>
          </a:prstGeom>
        </p:spPr>
      </p:pic>
    </p:spTree>
    <p:extLst>
      <p:ext uri="{BB962C8B-B14F-4D97-AF65-F5344CB8AC3E}">
        <p14:creationId xmlns:p14="http://schemas.microsoft.com/office/powerpoint/2010/main" val="4197995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1306882" y="206619"/>
            <a:ext cx="8229599" cy="517281"/>
          </a:xfrm>
          <a:prstGeom prst="rect">
            <a:avLst/>
          </a:prstGeom>
          <a:noFill/>
          <a:ln>
            <a:noFill/>
          </a:ln>
        </p:spPr>
        <p:txBody>
          <a:bodyPr lIns="68569" tIns="34275" rIns="68569" bIns="34275" anchor="t" anchorCtr="0">
            <a:noAutofit/>
          </a:bodyPr>
          <a:lstStyle/>
          <a:p>
            <a:pPr>
              <a:buSzPct val="25000"/>
            </a:pPr>
            <a:r>
              <a:rPr lang="en-US" dirty="0"/>
              <a:t>Next Steps</a:t>
            </a:r>
          </a:p>
        </p:txBody>
      </p:sp>
      <p:sp>
        <p:nvSpPr>
          <p:cNvPr id="382" name="Shape 382"/>
          <p:cNvSpPr txBox="1">
            <a:spLocks noGrp="1"/>
          </p:cNvSpPr>
          <p:nvPr>
            <p:ph type="body" idx="1"/>
          </p:nvPr>
        </p:nvSpPr>
        <p:spPr>
          <a:xfrm>
            <a:off x="1721942" y="1754082"/>
            <a:ext cx="7907175" cy="3558825"/>
          </a:xfrm>
          <a:prstGeom prst="rect">
            <a:avLst/>
          </a:prstGeom>
          <a:noFill/>
          <a:ln>
            <a:noFill/>
          </a:ln>
        </p:spPr>
        <p:txBody>
          <a:bodyPr lIns="68569" tIns="34275" rIns="68569" bIns="34275" anchor="t" anchorCtr="0">
            <a:noAutofit/>
          </a:bodyPr>
          <a:lstStyle/>
          <a:p>
            <a:pPr indent="-257175">
              <a:lnSpc>
                <a:spcPct val="150000"/>
              </a:lnSpc>
              <a:spcBef>
                <a:spcPts val="0"/>
              </a:spcBef>
            </a:pPr>
            <a:r>
              <a:rPr lang="en-US" sz="2400" dirty="0">
                <a:solidFill>
                  <a:schemeClr val="accent2">
                    <a:lumMod val="75000"/>
                  </a:schemeClr>
                </a:solidFill>
              </a:rPr>
              <a:t>Help Us Continue the Conversation</a:t>
            </a:r>
          </a:p>
          <a:p>
            <a:pPr lvl="1" indent="-214313">
              <a:lnSpc>
                <a:spcPct val="150000"/>
              </a:lnSpc>
            </a:pPr>
            <a:r>
              <a:rPr lang="en-US" sz="2400" dirty="0">
                <a:solidFill>
                  <a:schemeClr val="accent2">
                    <a:lumMod val="75000"/>
                  </a:schemeClr>
                </a:solidFill>
              </a:rPr>
              <a:t>What is the right direction for Clarksville? </a:t>
            </a:r>
          </a:p>
          <a:p>
            <a:pPr lvl="1" indent="-214313">
              <a:lnSpc>
                <a:spcPct val="150000"/>
              </a:lnSpc>
            </a:pPr>
            <a:r>
              <a:rPr lang="en-US" sz="2400" dirty="0">
                <a:solidFill>
                  <a:schemeClr val="accent2">
                    <a:lumMod val="75000"/>
                  </a:schemeClr>
                </a:solidFill>
              </a:rPr>
              <a:t>Who are the people to lead that conversation?</a:t>
            </a:r>
          </a:p>
          <a:p>
            <a:pPr lvl="1" indent="-214313">
              <a:lnSpc>
                <a:spcPct val="150000"/>
              </a:lnSpc>
            </a:pPr>
            <a:r>
              <a:rPr lang="en-US" sz="2400" dirty="0">
                <a:solidFill>
                  <a:schemeClr val="accent2">
                    <a:lumMod val="75000"/>
                  </a:schemeClr>
                </a:solidFill>
              </a:rPr>
              <a:t>What are the next steps</a:t>
            </a:r>
            <a:r>
              <a:rPr lang="en-US" sz="2400" dirty="0">
                <a:solidFill>
                  <a:schemeClr val="accent2"/>
                </a:solidFill>
              </a:rPr>
              <a:t>?</a:t>
            </a:r>
          </a:p>
          <a:p>
            <a:pPr marL="0" indent="0">
              <a:buSzPct val="25000"/>
              <a:buNone/>
            </a:pP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1981202" y="2559925"/>
            <a:ext cx="8229599" cy="2891948"/>
          </a:xfrm>
          <a:prstGeom prst="rect">
            <a:avLst/>
          </a:prstGeom>
          <a:noFill/>
          <a:ln>
            <a:noFill/>
          </a:ln>
        </p:spPr>
        <p:txBody>
          <a:bodyPr lIns="68569" tIns="34275" rIns="68569" bIns="34275" anchor="t" anchorCtr="0">
            <a:noAutofit/>
          </a:bodyPr>
          <a:lstStyle/>
          <a:p>
            <a:pPr marL="0" indent="0" algn="ctr">
              <a:spcBef>
                <a:spcPts val="0"/>
              </a:spcBef>
              <a:buSzPct val="25000"/>
              <a:buNone/>
            </a:pPr>
            <a:r>
              <a:rPr lang="en-US" sz="6000" b="1" dirty="0">
                <a:solidFill>
                  <a:schemeClr val="accent2"/>
                </a:solidFill>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1295400" y="147516"/>
            <a:ext cx="8229599" cy="571500"/>
          </a:xfrm>
          <a:prstGeom prst="rect">
            <a:avLst/>
          </a:prstGeom>
          <a:noFill/>
          <a:ln>
            <a:noFill/>
          </a:ln>
        </p:spPr>
        <p:txBody>
          <a:bodyPr lIns="68569" tIns="34275" rIns="68569" bIns="34275" anchor="t" anchorCtr="0">
            <a:noAutofit/>
          </a:bodyPr>
          <a:lstStyle/>
          <a:p>
            <a:pPr>
              <a:buSzPct val="25000"/>
            </a:pPr>
            <a:r>
              <a:rPr lang="en-US" dirty="0"/>
              <a:t>Our Challenge &amp; Opportunity: Growth &amp; Congestion</a:t>
            </a:r>
          </a:p>
        </p:txBody>
      </p:sp>
      <p:sp>
        <p:nvSpPr>
          <p:cNvPr id="280" name="Shape 280"/>
          <p:cNvSpPr txBox="1"/>
          <p:nvPr/>
        </p:nvSpPr>
        <p:spPr>
          <a:xfrm>
            <a:off x="8658952" y="1556238"/>
            <a:ext cx="1450730" cy="207749"/>
          </a:xfrm>
          <a:prstGeom prst="rect">
            <a:avLst/>
          </a:prstGeom>
          <a:noFill/>
          <a:ln>
            <a:noFill/>
          </a:ln>
        </p:spPr>
        <p:txBody>
          <a:bodyPr lIns="68569" tIns="34275" rIns="68569" bIns="34275" anchor="t" anchorCtr="0">
            <a:noAutofit/>
          </a:bodyPr>
          <a:lstStyle/>
          <a:p>
            <a:pPr algn="r">
              <a:buSzPct val="25000"/>
            </a:pPr>
            <a:r>
              <a:rPr lang="en-US" sz="900" i="1" dirty="0">
                <a:solidFill>
                  <a:schemeClr val="lt1"/>
                </a:solidFill>
                <a:latin typeface="Arial Narrow"/>
                <a:ea typeface="Arial Narrow"/>
                <a:cs typeface="Arial Narrow"/>
                <a:sym typeface="Arial Narrow"/>
              </a:rPr>
              <a:t>Image: The Tennessean</a:t>
            </a:r>
          </a:p>
        </p:txBody>
      </p:sp>
      <p:pic>
        <p:nvPicPr>
          <p:cNvPr id="281" name="Shape 28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5062" y="1034123"/>
            <a:ext cx="5391711" cy="5260205"/>
          </a:xfrm>
          <a:prstGeom prst="rect">
            <a:avLst/>
          </a:prstGeom>
          <a:noFill/>
          <a:ln>
            <a:noFill/>
          </a:ln>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r="-1889" b="-2684"/>
          <a:stretch/>
        </p:blipFill>
        <p:spPr>
          <a:xfrm>
            <a:off x="6472598" y="1034124"/>
            <a:ext cx="5210390" cy="5260204"/>
          </a:xfrm>
          <a:prstGeom prst="rect">
            <a:avLst/>
          </a:prstGeom>
        </p:spPr>
      </p:pic>
      <p:sp>
        <p:nvSpPr>
          <p:cNvPr id="4" name="TextBox 3"/>
          <p:cNvSpPr txBox="1"/>
          <p:nvPr/>
        </p:nvSpPr>
        <p:spPr>
          <a:xfrm>
            <a:off x="6957888" y="5896086"/>
            <a:ext cx="1041889" cy="253916"/>
          </a:xfrm>
          <a:prstGeom prst="rect">
            <a:avLst/>
          </a:prstGeom>
          <a:noFill/>
        </p:spPr>
        <p:txBody>
          <a:bodyPr wrap="square" rtlCol="0">
            <a:spAutoFit/>
          </a:bodyPr>
          <a:lstStyle/>
          <a:p>
            <a:r>
              <a:rPr lang="en-US" sz="1050" dirty="0">
                <a:solidFill>
                  <a:schemeClr val="bg1"/>
                </a:solidFill>
              </a:rPr>
              <a:t>Image:  TDOT</a:t>
            </a:r>
          </a:p>
        </p:txBody>
      </p:sp>
    </p:spTree>
    <p:extLst>
      <p:ext uri="{BB962C8B-B14F-4D97-AF65-F5344CB8AC3E}">
        <p14:creationId xmlns:p14="http://schemas.microsoft.com/office/powerpoint/2010/main" val="184419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extBox 1"/>
          <p:cNvSpPr txBox="1"/>
          <p:nvPr/>
        </p:nvSpPr>
        <p:spPr>
          <a:xfrm>
            <a:off x="2552700" y="3705959"/>
            <a:ext cx="4167554" cy="2539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050"/>
          </a:p>
        </p:txBody>
      </p:sp>
      <p:pic>
        <p:nvPicPr>
          <p:cNvPr id="6" name="Picture 5"/>
          <p:cNvPicPr/>
          <p:nvPr/>
        </p:nvPicPr>
        <p:blipFill>
          <a:blip r:embed="rId3" cstate="print"/>
          <a:stretch>
            <a:fillRect/>
          </a:stretch>
        </p:blipFill>
        <p:spPr>
          <a:xfrm>
            <a:off x="1200151" y="970420"/>
            <a:ext cx="8909531" cy="4960047"/>
          </a:xfrm>
          <a:prstGeom prst="rect">
            <a:avLst/>
          </a:prstGeom>
        </p:spPr>
      </p:pic>
      <p:sp>
        <p:nvSpPr>
          <p:cNvPr id="287" name="Shape 287"/>
          <p:cNvSpPr txBox="1">
            <a:spLocks noGrp="1"/>
          </p:cNvSpPr>
          <p:nvPr>
            <p:ph type="title"/>
          </p:nvPr>
        </p:nvSpPr>
        <p:spPr>
          <a:xfrm>
            <a:off x="1295400" y="152400"/>
            <a:ext cx="9047714" cy="571500"/>
          </a:xfrm>
          <a:prstGeom prst="rect">
            <a:avLst/>
          </a:prstGeom>
          <a:noFill/>
          <a:ln>
            <a:noFill/>
          </a:ln>
        </p:spPr>
        <p:txBody>
          <a:bodyPr lIns="68569" tIns="34275" rIns="68569" bIns="34275" anchor="t" anchorCtr="0">
            <a:noAutofit/>
          </a:bodyPr>
          <a:lstStyle/>
          <a:p>
            <a:pPr>
              <a:buSzPct val="25000"/>
            </a:pPr>
            <a:r>
              <a:rPr lang="en-US" dirty="0"/>
              <a:t>Clarksville Area Population to Exceed 308,000 by 2040</a:t>
            </a:r>
          </a:p>
        </p:txBody>
      </p:sp>
      <p:sp>
        <p:nvSpPr>
          <p:cNvPr id="288" name="Shape 288"/>
          <p:cNvSpPr txBox="1"/>
          <p:nvPr/>
        </p:nvSpPr>
        <p:spPr>
          <a:xfrm>
            <a:off x="8658952" y="1556238"/>
            <a:ext cx="1450730" cy="207749"/>
          </a:xfrm>
          <a:prstGeom prst="rect">
            <a:avLst/>
          </a:prstGeom>
          <a:noFill/>
          <a:ln>
            <a:noFill/>
          </a:ln>
        </p:spPr>
        <p:txBody>
          <a:bodyPr lIns="68569" tIns="34275" rIns="68569" bIns="34275" anchor="t" anchorCtr="0">
            <a:noAutofit/>
          </a:bodyPr>
          <a:lstStyle/>
          <a:p>
            <a:pPr algn="r">
              <a:buSzPct val="25000"/>
            </a:pPr>
            <a:r>
              <a:rPr lang="en-US" sz="900" i="1">
                <a:solidFill>
                  <a:schemeClr val="lt1"/>
                </a:solidFill>
                <a:latin typeface="Arial Narrow"/>
                <a:ea typeface="Arial Narrow"/>
                <a:cs typeface="Arial Narrow"/>
                <a:sym typeface="Arial Narrow"/>
              </a:rPr>
              <a:t>Image: The Tennessean</a:t>
            </a:r>
          </a:p>
        </p:txBody>
      </p:sp>
      <p:sp>
        <p:nvSpPr>
          <p:cNvPr id="289" name="Shape 289"/>
          <p:cNvSpPr txBox="1"/>
          <p:nvPr/>
        </p:nvSpPr>
        <p:spPr>
          <a:xfrm>
            <a:off x="6133066" y="5719452"/>
            <a:ext cx="6502500" cy="207749"/>
          </a:xfrm>
          <a:prstGeom prst="rect">
            <a:avLst/>
          </a:prstGeom>
          <a:noFill/>
          <a:ln>
            <a:noFill/>
          </a:ln>
        </p:spPr>
        <p:txBody>
          <a:bodyPr lIns="68569" tIns="34275" rIns="68569" bIns="34275" anchor="t" anchorCtr="0">
            <a:noAutofit/>
          </a:bodyPr>
          <a:lstStyle/>
          <a:p>
            <a:pPr>
              <a:buSzPct val="25000"/>
            </a:pPr>
            <a:r>
              <a:rPr lang="en-US" sz="900" b="1" dirty="0">
                <a:solidFill>
                  <a:srgbClr val="595959"/>
                </a:solidFill>
              </a:rPr>
              <a:t>*2015 census compared to 2040 Woods and Poole forecast </a:t>
            </a:r>
          </a:p>
        </p:txBody>
      </p:sp>
      <p:sp>
        <p:nvSpPr>
          <p:cNvPr id="4" name="TextBox 3"/>
          <p:cNvSpPr txBox="1"/>
          <p:nvPr/>
        </p:nvSpPr>
        <p:spPr>
          <a:xfrm>
            <a:off x="1508760" y="2629290"/>
            <a:ext cx="998220" cy="2539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050" b="1" dirty="0"/>
              <a:t>Montgomery</a:t>
            </a:r>
          </a:p>
        </p:txBody>
      </p:sp>
      <p:sp>
        <p:nvSpPr>
          <p:cNvPr id="3" name="Rectangle 2">
            <a:extLst>
              <a:ext uri="{FF2B5EF4-FFF2-40B4-BE49-F238E27FC236}">
                <a16:creationId xmlns:a16="http://schemas.microsoft.com/office/drawing/2014/main" xmlns="" id="{6F1362C2-D595-45FC-B55A-25EFC6CB00CA}"/>
              </a:ext>
            </a:extLst>
          </p:cNvPr>
          <p:cNvSpPr/>
          <p:nvPr/>
        </p:nvSpPr>
        <p:spPr>
          <a:xfrm>
            <a:off x="1346548" y="2567222"/>
            <a:ext cx="3503038" cy="394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4F6AAA29-82E0-4991-A01F-4857EEA1727A}"/>
              </a:ext>
            </a:extLst>
          </p:cNvPr>
          <p:cNvPicPr>
            <a:picLocks noChangeAspect="1"/>
          </p:cNvPicPr>
          <p:nvPr/>
        </p:nvPicPr>
        <p:blipFill>
          <a:blip r:embed="rId4"/>
          <a:stretch>
            <a:fillRect/>
          </a:stretch>
        </p:blipFill>
        <p:spPr>
          <a:xfrm>
            <a:off x="1295403" y="894995"/>
            <a:ext cx="3050686" cy="324776"/>
          </a:xfrm>
          <a:prstGeom prst="rect">
            <a:avLst/>
          </a:prstGeom>
        </p:spPr>
      </p:pic>
      <p:pic>
        <p:nvPicPr>
          <p:cNvPr id="10" name="Picture 9">
            <a:extLst>
              <a:ext uri="{FF2B5EF4-FFF2-40B4-BE49-F238E27FC236}">
                <a16:creationId xmlns:a16="http://schemas.microsoft.com/office/drawing/2014/main" xmlns="" id="{26ACF36F-B1DA-4FDA-83ED-3E2A9CD2133B}"/>
              </a:ext>
            </a:extLst>
          </p:cNvPr>
          <p:cNvPicPr>
            <a:picLocks noChangeAspect="1"/>
          </p:cNvPicPr>
          <p:nvPr/>
        </p:nvPicPr>
        <p:blipFill>
          <a:blip r:embed="rId5"/>
          <a:stretch>
            <a:fillRect/>
          </a:stretch>
        </p:blipFill>
        <p:spPr>
          <a:xfrm>
            <a:off x="4342659" y="2631563"/>
            <a:ext cx="390772" cy="230431"/>
          </a:xfrm>
          <a:prstGeom prst="rect">
            <a:avLst/>
          </a:prstGeom>
        </p:spPr>
      </p:pic>
    </p:spTree>
    <p:extLst>
      <p:ext uri="{BB962C8B-B14F-4D97-AF65-F5344CB8AC3E}">
        <p14:creationId xmlns:p14="http://schemas.microsoft.com/office/powerpoint/2010/main" val="11683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6378"/>
            <a:ext cx="10972799" cy="577522"/>
          </a:xfrm>
        </p:spPr>
        <p:txBody>
          <a:bodyPr/>
          <a:lstStyle/>
          <a:p>
            <a:r>
              <a:rPr lang="en-US"/>
              <a:t>What Determines Affordability?</a:t>
            </a:r>
          </a:p>
        </p:txBody>
      </p:sp>
      <p:sp>
        <p:nvSpPr>
          <p:cNvPr id="4" name="TextBox 3"/>
          <p:cNvSpPr txBox="1"/>
          <p:nvPr/>
        </p:nvSpPr>
        <p:spPr>
          <a:xfrm>
            <a:off x="1295400" y="1516463"/>
            <a:ext cx="9823523" cy="1569660"/>
          </a:xfrm>
          <a:prstGeom prst="rect">
            <a:avLst/>
          </a:prstGeom>
          <a:noFill/>
        </p:spPr>
        <p:txBody>
          <a:bodyPr wrap="none" rtlCol="0">
            <a:spAutoFit/>
          </a:bodyPr>
          <a:lstStyle/>
          <a:p>
            <a:pPr marL="133350"/>
            <a:r>
              <a:rPr lang="en-US" sz="3200">
                <a:solidFill>
                  <a:schemeClr val="accent2"/>
                </a:solidFill>
              </a:rPr>
              <a:t>    Housing Costs	           +	     Cost of Commute</a:t>
            </a:r>
          </a:p>
          <a:p>
            <a:pPr lvl="0"/>
            <a:endParaRPr lang="en-US" sz="3200"/>
          </a:p>
          <a:p>
            <a:pPr lvl="0"/>
            <a:endParaRPr lang="en-US" sz="320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786" y="2514868"/>
            <a:ext cx="5273191" cy="299863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6768289" y="2514868"/>
            <a:ext cx="4477271" cy="2998636"/>
          </a:xfrm>
          <a:prstGeom prst="rect">
            <a:avLst/>
          </a:prstGeom>
        </p:spPr>
      </p:pic>
    </p:spTree>
    <p:extLst>
      <p:ext uri="{BB962C8B-B14F-4D97-AF65-F5344CB8AC3E}">
        <p14:creationId xmlns:p14="http://schemas.microsoft.com/office/powerpoint/2010/main" val="113681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03" r="-1"/>
          <a:stretch/>
        </p:blipFill>
        <p:spPr>
          <a:xfrm>
            <a:off x="297712" y="932121"/>
            <a:ext cx="5720316" cy="1614144"/>
          </a:xfrm>
          <a:prstGeom prst="rect">
            <a:avLst/>
          </a:prstGeom>
        </p:spPr>
      </p:pic>
      <p:pic>
        <p:nvPicPr>
          <p:cNvPr id="6" name="Picture 5"/>
          <p:cNvPicPr>
            <a:picLocks noChangeAspect="1"/>
          </p:cNvPicPr>
          <p:nvPr/>
        </p:nvPicPr>
        <p:blipFill rotWithShape="1">
          <a:blip r:embed="rId4" cstate="email">
            <a:alphaModFix/>
            <a:extLst>
              <a:ext uri="{28A0092B-C50C-407E-A947-70E740481C1C}">
                <a14:useLocalDpi xmlns:a14="http://schemas.microsoft.com/office/drawing/2010/main"/>
              </a:ext>
            </a:extLst>
          </a:blip>
          <a:srcRect l="2912" t="11948" r="-6527" b="11114"/>
          <a:stretch/>
        </p:blipFill>
        <p:spPr>
          <a:xfrm>
            <a:off x="6386839" y="932121"/>
            <a:ext cx="5351721" cy="5298558"/>
          </a:xfrm>
          <a:prstGeom prst="rect">
            <a:avLst/>
          </a:prstGeom>
        </p:spPr>
      </p:pic>
      <p:sp>
        <p:nvSpPr>
          <p:cNvPr id="2" name="Title 1"/>
          <p:cNvSpPr>
            <a:spLocks noGrp="1"/>
          </p:cNvSpPr>
          <p:nvPr>
            <p:ph type="title"/>
          </p:nvPr>
        </p:nvSpPr>
        <p:spPr>
          <a:xfrm>
            <a:off x="1295400" y="170121"/>
            <a:ext cx="10625471" cy="762000"/>
          </a:xfrm>
        </p:spPr>
        <p:txBody>
          <a:bodyPr/>
          <a:lstStyle/>
          <a:p>
            <a:r>
              <a:rPr lang="en-US"/>
              <a:t>Traffic is Affecting Most Everyone</a:t>
            </a:r>
          </a:p>
        </p:txBody>
      </p:sp>
      <p:pic>
        <p:nvPicPr>
          <p:cNvPr id="4" name="Picture 3"/>
          <p:cNvPicPr>
            <a:picLocks noChangeAspect="1"/>
          </p:cNvPicPr>
          <p:nvPr/>
        </p:nvPicPr>
        <p:blipFill rotWithShape="1">
          <a:blip r:embed="rId5"/>
          <a:srcRect l="61" t="-517" r="71628" b="800"/>
          <a:stretch/>
        </p:blipFill>
        <p:spPr>
          <a:xfrm>
            <a:off x="949626" y="2588795"/>
            <a:ext cx="3501872" cy="3684413"/>
          </a:xfrm>
          <a:prstGeom prst="rect">
            <a:avLst/>
          </a:prstGeom>
        </p:spPr>
      </p:pic>
      <p:sp>
        <p:nvSpPr>
          <p:cNvPr id="11" name="TextBox 10"/>
          <p:cNvSpPr txBox="1"/>
          <p:nvPr/>
        </p:nvSpPr>
        <p:spPr>
          <a:xfrm>
            <a:off x="6549657" y="6485860"/>
            <a:ext cx="5127028" cy="523220"/>
          </a:xfrm>
          <a:prstGeom prst="rect">
            <a:avLst/>
          </a:prstGeom>
          <a:noFill/>
        </p:spPr>
        <p:txBody>
          <a:bodyPr wrap="square" rtlCol="0">
            <a:spAutoFit/>
          </a:bodyPr>
          <a:lstStyle/>
          <a:p>
            <a:r>
              <a:rPr lang="en-US"/>
              <a:t>Vital Signs 2017, Greater Nashville Chamber of Commerce</a:t>
            </a:r>
          </a:p>
          <a:p>
            <a:endParaRPr lang="en-US"/>
          </a:p>
        </p:txBody>
      </p:sp>
    </p:spTree>
    <p:extLst>
      <p:ext uri="{BB962C8B-B14F-4D97-AF65-F5344CB8AC3E}">
        <p14:creationId xmlns:p14="http://schemas.microsoft.com/office/powerpoint/2010/main" val="55627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1295400" y="231531"/>
            <a:ext cx="8229599" cy="496277"/>
          </a:xfrm>
          <a:prstGeom prst="rect">
            <a:avLst/>
          </a:prstGeom>
          <a:noFill/>
          <a:ln>
            <a:noFill/>
          </a:ln>
        </p:spPr>
        <p:txBody>
          <a:bodyPr lIns="68569" tIns="34275" rIns="68569" bIns="34275" anchor="t" anchorCtr="0">
            <a:noAutofit/>
          </a:bodyPr>
          <a:lstStyle/>
          <a:p>
            <a:pPr>
              <a:buSzPct val="25000"/>
            </a:pPr>
            <a:r>
              <a:rPr lang="en-US" dirty="0"/>
              <a:t>Our Challenge &amp; Opportunity: Making it Fit</a:t>
            </a:r>
          </a:p>
        </p:txBody>
      </p:sp>
      <p:pic>
        <p:nvPicPr>
          <p:cNvPr id="305" name="Shape 305" descr="CanberraTransportPhoto_x3_3600px"/>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5383" y="1121502"/>
            <a:ext cx="10679441" cy="4890991"/>
          </a:xfrm>
          <a:prstGeom prst="rect">
            <a:avLst/>
          </a:prstGeom>
          <a:noFill/>
          <a:ln>
            <a:noFill/>
          </a:ln>
        </p:spPr>
      </p:pic>
      <p:sp>
        <p:nvSpPr>
          <p:cNvPr id="306" name="Shape 306"/>
          <p:cNvSpPr txBox="1"/>
          <p:nvPr/>
        </p:nvSpPr>
        <p:spPr>
          <a:xfrm>
            <a:off x="1981201" y="5140171"/>
            <a:ext cx="2167303" cy="207749"/>
          </a:xfrm>
          <a:prstGeom prst="rect">
            <a:avLst/>
          </a:prstGeom>
          <a:noFill/>
          <a:ln>
            <a:noFill/>
          </a:ln>
        </p:spPr>
        <p:txBody>
          <a:bodyPr lIns="68569" tIns="34275" rIns="68569" bIns="34275" anchor="t" anchorCtr="0">
            <a:noAutofit/>
          </a:bodyPr>
          <a:lstStyle/>
          <a:p>
            <a:pPr algn="r">
              <a:buSzPct val="25000"/>
            </a:pPr>
            <a:r>
              <a:rPr lang="en-US" sz="900" i="1">
                <a:solidFill>
                  <a:schemeClr val="lt1"/>
                </a:solidFill>
                <a:latin typeface="Arial Narrow"/>
                <a:ea typeface="Arial Narrow"/>
                <a:cs typeface="Arial Narrow"/>
                <a:sym typeface="Arial Narrow"/>
              </a:rPr>
              <a:t>Credit: Australian Cycling Promotion Fund</a:t>
            </a:r>
          </a:p>
        </p:txBody>
      </p:sp>
    </p:spTree>
    <p:extLst>
      <p:ext uri="{BB962C8B-B14F-4D97-AF65-F5344CB8AC3E}">
        <p14:creationId xmlns:p14="http://schemas.microsoft.com/office/powerpoint/2010/main" val="185082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635" y="200609"/>
            <a:ext cx="10972799" cy="762000"/>
          </a:xfrm>
        </p:spPr>
        <p:txBody>
          <a:bodyPr/>
          <a:lstStyle/>
          <a:p>
            <a:r>
              <a:rPr lang="en-US" dirty="0"/>
              <a:t>Density Will Increase In Clarksville</a:t>
            </a:r>
          </a:p>
        </p:txBody>
      </p:sp>
      <p:pic>
        <p:nvPicPr>
          <p:cNvPr id="5" name="Picture 4"/>
          <p:cNvPicPr>
            <a:picLocks noChangeAspect="1"/>
          </p:cNvPicPr>
          <p:nvPr/>
        </p:nvPicPr>
        <p:blipFill rotWithShape="1">
          <a:blip r:embed="rId3"/>
          <a:srcRect l="5415" t="15924" r="44611" b="31895"/>
          <a:stretch/>
        </p:blipFill>
        <p:spPr>
          <a:xfrm>
            <a:off x="1026703" y="1313119"/>
            <a:ext cx="4971682" cy="4598804"/>
          </a:xfrm>
          <a:prstGeom prst="rect">
            <a:avLst/>
          </a:prstGeom>
        </p:spPr>
      </p:pic>
      <p:pic>
        <p:nvPicPr>
          <p:cNvPr id="6" name="Picture 5"/>
          <p:cNvPicPr>
            <a:picLocks noChangeAspect="1"/>
          </p:cNvPicPr>
          <p:nvPr/>
        </p:nvPicPr>
        <p:blipFill rotWithShape="1">
          <a:blip r:embed="rId4"/>
          <a:srcRect l="4329" t="19846" r="42520" b="28992"/>
          <a:stretch/>
        </p:blipFill>
        <p:spPr>
          <a:xfrm>
            <a:off x="6419049" y="1313119"/>
            <a:ext cx="5016879" cy="4598804"/>
          </a:xfrm>
          <a:prstGeom prst="rect">
            <a:avLst/>
          </a:prstGeom>
        </p:spPr>
      </p:pic>
      <p:sp>
        <p:nvSpPr>
          <p:cNvPr id="3" name="TextBox 2">
            <a:extLst>
              <a:ext uri="{FF2B5EF4-FFF2-40B4-BE49-F238E27FC236}">
                <a16:creationId xmlns:a16="http://schemas.microsoft.com/office/drawing/2014/main" xmlns="" id="{4125B738-84BF-40C9-971C-DF0C5134733E}"/>
              </a:ext>
            </a:extLst>
          </p:cNvPr>
          <p:cNvSpPr txBox="1"/>
          <p:nvPr/>
        </p:nvSpPr>
        <p:spPr>
          <a:xfrm>
            <a:off x="3019460" y="876254"/>
            <a:ext cx="986167" cy="523220"/>
          </a:xfrm>
          <a:prstGeom prst="rect">
            <a:avLst/>
          </a:prstGeom>
          <a:noFill/>
        </p:spPr>
        <p:txBody>
          <a:bodyPr wrap="none" rtlCol="0">
            <a:spAutoFit/>
          </a:bodyPr>
          <a:lstStyle/>
          <a:p>
            <a:r>
              <a:rPr lang="en-US" sz="2800" dirty="0"/>
              <a:t>2010</a:t>
            </a:r>
          </a:p>
        </p:txBody>
      </p:sp>
      <p:sp>
        <p:nvSpPr>
          <p:cNvPr id="4" name="TextBox 3">
            <a:extLst>
              <a:ext uri="{FF2B5EF4-FFF2-40B4-BE49-F238E27FC236}">
                <a16:creationId xmlns:a16="http://schemas.microsoft.com/office/drawing/2014/main" xmlns="" id="{5704B619-9D24-4A55-94A7-E9987A0FA851}"/>
              </a:ext>
            </a:extLst>
          </p:cNvPr>
          <p:cNvSpPr txBox="1"/>
          <p:nvPr/>
        </p:nvSpPr>
        <p:spPr>
          <a:xfrm>
            <a:off x="8399358" y="865272"/>
            <a:ext cx="1056260" cy="523220"/>
          </a:xfrm>
          <a:prstGeom prst="rect">
            <a:avLst/>
          </a:prstGeom>
          <a:noFill/>
        </p:spPr>
        <p:txBody>
          <a:bodyPr wrap="square" rtlCol="0">
            <a:spAutoFit/>
          </a:bodyPr>
          <a:lstStyle/>
          <a:p>
            <a:r>
              <a:rPr lang="en-US" sz="2800" dirty="0"/>
              <a:t>2040</a:t>
            </a:r>
          </a:p>
        </p:txBody>
      </p:sp>
    </p:spTree>
    <p:extLst>
      <p:ext uri="{BB962C8B-B14F-4D97-AF65-F5344CB8AC3E}">
        <p14:creationId xmlns:p14="http://schemas.microsoft.com/office/powerpoint/2010/main" val="75797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D061AD2-944A-42CE-9C9F-E8D48A4623C1}"/>
              </a:ext>
            </a:extLst>
          </p:cNvPr>
          <p:cNvPicPr>
            <a:picLocks noChangeAspect="1"/>
          </p:cNvPicPr>
          <p:nvPr/>
        </p:nvPicPr>
        <p:blipFill>
          <a:blip r:embed="rId3"/>
          <a:stretch>
            <a:fillRect/>
          </a:stretch>
        </p:blipFill>
        <p:spPr>
          <a:xfrm>
            <a:off x="203444" y="2542088"/>
            <a:ext cx="4989534" cy="3326356"/>
          </a:xfrm>
          <a:prstGeom prst="rect">
            <a:avLst/>
          </a:prstGeom>
        </p:spPr>
      </p:pic>
      <p:sp>
        <p:nvSpPr>
          <p:cNvPr id="2" name="Title 1"/>
          <p:cNvSpPr>
            <a:spLocks noGrp="1"/>
          </p:cNvSpPr>
          <p:nvPr>
            <p:ph type="title"/>
          </p:nvPr>
        </p:nvSpPr>
        <p:spPr>
          <a:xfrm>
            <a:off x="1295400" y="225469"/>
            <a:ext cx="10972799" cy="649705"/>
          </a:xfrm>
        </p:spPr>
        <p:txBody>
          <a:bodyPr/>
          <a:lstStyle/>
          <a:p>
            <a:r>
              <a:rPr lang="en-US"/>
              <a:t>Partnership – TDOT/Clarksville</a:t>
            </a:r>
          </a:p>
        </p:txBody>
      </p:sp>
      <p:sp>
        <p:nvSpPr>
          <p:cNvPr id="3" name="Text Placeholder 2"/>
          <p:cNvSpPr>
            <a:spLocks noGrp="1"/>
          </p:cNvSpPr>
          <p:nvPr>
            <p:ph type="body" idx="1"/>
          </p:nvPr>
        </p:nvSpPr>
        <p:spPr>
          <a:xfrm>
            <a:off x="609602" y="990600"/>
            <a:ext cx="11399521" cy="5135564"/>
          </a:xfrm>
        </p:spPr>
        <p:txBody>
          <a:bodyPr/>
          <a:lstStyle/>
          <a:p>
            <a:pPr marL="0" indent="0">
              <a:spcBef>
                <a:spcPts val="0"/>
              </a:spcBef>
              <a:buClrTx/>
              <a:buSzTx/>
              <a:buNone/>
            </a:pPr>
            <a:endParaRPr lang="en-US" sz="2400">
              <a:solidFill>
                <a:schemeClr val="accent2">
                  <a:lumMod val="50000"/>
                </a:schemeClr>
              </a:solidFill>
            </a:endParaRPr>
          </a:p>
          <a:p>
            <a:pPr marL="0" indent="0">
              <a:spcBef>
                <a:spcPts val="0"/>
              </a:spcBef>
              <a:buClrTx/>
              <a:buSzTx/>
              <a:buNone/>
            </a:pPr>
            <a:r>
              <a:rPr lang="en-US" sz="2400">
                <a:solidFill>
                  <a:schemeClr val="accent2">
                    <a:lumMod val="50000"/>
                  </a:schemeClr>
                </a:solidFill>
              </a:rPr>
              <a:t>Local investment sparks state department funding </a:t>
            </a:r>
          </a:p>
        </p:txBody>
      </p:sp>
      <p:pic>
        <p:nvPicPr>
          <p:cNvPr id="9" name="Picture 8">
            <a:extLst>
              <a:ext uri="{FF2B5EF4-FFF2-40B4-BE49-F238E27FC236}">
                <a16:creationId xmlns:a16="http://schemas.microsoft.com/office/drawing/2014/main" xmlns="" id="{BF705306-0479-4B34-B505-7546C33E89F6}"/>
              </a:ext>
            </a:extLst>
          </p:cNvPr>
          <p:cNvPicPr>
            <a:picLocks noChangeAspect="1"/>
          </p:cNvPicPr>
          <p:nvPr/>
        </p:nvPicPr>
        <p:blipFill>
          <a:blip r:embed="rId4"/>
          <a:stretch>
            <a:fillRect/>
          </a:stretch>
        </p:blipFill>
        <p:spPr>
          <a:xfrm>
            <a:off x="4629202" y="2542088"/>
            <a:ext cx="4989535" cy="3326356"/>
          </a:xfrm>
          <a:prstGeom prst="rect">
            <a:avLst/>
          </a:prstGeom>
        </p:spPr>
      </p:pic>
      <p:pic>
        <p:nvPicPr>
          <p:cNvPr id="6" name="Picture 5">
            <a:extLst>
              <a:ext uri="{FF2B5EF4-FFF2-40B4-BE49-F238E27FC236}">
                <a16:creationId xmlns:a16="http://schemas.microsoft.com/office/drawing/2014/main" xmlns="" id="{D01F2F39-E7B2-4866-8640-172A6842F757}"/>
              </a:ext>
            </a:extLst>
          </p:cNvPr>
          <p:cNvPicPr>
            <a:picLocks noChangeAspect="1"/>
          </p:cNvPicPr>
          <p:nvPr/>
        </p:nvPicPr>
        <p:blipFill>
          <a:blip r:embed="rId5"/>
          <a:stretch>
            <a:fillRect/>
          </a:stretch>
        </p:blipFill>
        <p:spPr>
          <a:xfrm>
            <a:off x="9007049" y="723900"/>
            <a:ext cx="3086727" cy="5144544"/>
          </a:xfrm>
          <a:prstGeom prst="rect">
            <a:avLst/>
          </a:prstGeom>
        </p:spPr>
      </p:pic>
    </p:spTree>
    <p:extLst>
      <p:ext uri="{BB962C8B-B14F-4D97-AF65-F5344CB8AC3E}">
        <p14:creationId xmlns:p14="http://schemas.microsoft.com/office/powerpoint/2010/main" val="453173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475" y="2539373"/>
            <a:ext cx="3032111" cy="3032111"/>
          </a:xfrm>
          <a:prstGeom prst="rect">
            <a:avLst/>
          </a:prstGeom>
        </p:spPr>
      </p:pic>
      <p:pic>
        <p:nvPicPr>
          <p:cNvPr id="10" name="Picture 9"/>
          <p:cNvPicPr>
            <a:picLocks noChangeAspect="1"/>
          </p:cNvPicPr>
          <p:nvPr/>
        </p:nvPicPr>
        <p:blipFill rotWithShape="1">
          <a:blip r:embed="rId4"/>
          <a:srcRect r="26102"/>
          <a:stretch/>
        </p:blipFill>
        <p:spPr>
          <a:xfrm>
            <a:off x="7203920" y="2523066"/>
            <a:ext cx="3460680" cy="3048418"/>
          </a:xfrm>
          <a:prstGeom prst="rect">
            <a:avLst/>
          </a:prstGeom>
        </p:spPr>
      </p:pic>
      <p:sp>
        <p:nvSpPr>
          <p:cNvPr id="2" name="Title 1"/>
          <p:cNvSpPr>
            <a:spLocks noGrp="1"/>
          </p:cNvSpPr>
          <p:nvPr>
            <p:ph type="title"/>
          </p:nvPr>
        </p:nvSpPr>
        <p:spPr>
          <a:xfrm>
            <a:off x="1295400" y="150313"/>
            <a:ext cx="10972799" cy="762000"/>
          </a:xfrm>
        </p:spPr>
        <p:txBody>
          <a:bodyPr/>
          <a:lstStyle/>
          <a:p>
            <a:r>
              <a:rPr lang="en-US"/>
              <a:t>Staying Connected:  Local-Regional Partnerships</a:t>
            </a:r>
          </a:p>
        </p:txBody>
      </p:sp>
      <p:pic>
        <p:nvPicPr>
          <p:cNvPr id="6" name="Picture 5">
            <a:extLst>
              <a:ext uri="{FF2B5EF4-FFF2-40B4-BE49-F238E27FC236}">
                <a16:creationId xmlns:a16="http://schemas.microsoft.com/office/drawing/2014/main" xmlns="" id="{1A75D92D-E3B8-46FB-A3F2-D53138214722}"/>
              </a:ext>
            </a:extLst>
          </p:cNvPr>
          <p:cNvPicPr>
            <a:picLocks noChangeAspect="1"/>
          </p:cNvPicPr>
          <p:nvPr/>
        </p:nvPicPr>
        <p:blipFill rotWithShape="1">
          <a:blip r:embed="rId5"/>
          <a:srcRect l="17238" t="9532" r="13393"/>
          <a:stretch/>
        </p:blipFill>
        <p:spPr>
          <a:xfrm>
            <a:off x="858139" y="2564928"/>
            <a:ext cx="3508669" cy="3048418"/>
          </a:xfrm>
          <a:prstGeom prst="rect">
            <a:avLst/>
          </a:prstGeom>
        </p:spPr>
      </p:pic>
      <p:pic>
        <p:nvPicPr>
          <p:cNvPr id="4" name="Picture 3">
            <a:extLst>
              <a:ext uri="{FF2B5EF4-FFF2-40B4-BE49-F238E27FC236}">
                <a16:creationId xmlns:a16="http://schemas.microsoft.com/office/drawing/2014/main" xmlns="" id="{EF77F6CF-26D9-42B5-A1C4-998300EDC1DE}"/>
              </a:ext>
            </a:extLst>
          </p:cNvPr>
          <p:cNvPicPr>
            <a:picLocks noChangeAspect="1"/>
          </p:cNvPicPr>
          <p:nvPr/>
        </p:nvPicPr>
        <p:blipFill>
          <a:blip r:embed="rId6"/>
          <a:stretch>
            <a:fillRect/>
          </a:stretch>
        </p:blipFill>
        <p:spPr>
          <a:xfrm>
            <a:off x="4913577" y="1144308"/>
            <a:ext cx="1358994" cy="1358994"/>
          </a:xfrm>
          <a:prstGeom prst="rect">
            <a:avLst/>
          </a:prstGeom>
        </p:spPr>
      </p:pic>
      <p:pic>
        <p:nvPicPr>
          <p:cNvPr id="13" name="Picture 12"/>
          <p:cNvPicPr>
            <a:picLocks noChangeAspect="1"/>
          </p:cNvPicPr>
          <p:nvPr/>
        </p:nvPicPr>
        <p:blipFill>
          <a:blip r:embed="rId7"/>
          <a:stretch>
            <a:fillRect/>
          </a:stretch>
        </p:blipFill>
        <p:spPr>
          <a:xfrm>
            <a:off x="7420250" y="1308820"/>
            <a:ext cx="3028020" cy="1019881"/>
          </a:xfrm>
          <a:prstGeom prst="rect">
            <a:avLst/>
          </a:prstGeom>
        </p:spPr>
      </p:pic>
      <p:pic>
        <p:nvPicPr>
          <p:cNvPr id="3" name="Picture 2"/>
          <p:cNvPicPr>
            <a:picLocks noChangeAspect="1"/>
          </p:cNvPicPr>
          <p:nvPr/>
        </p:nvPicPr>
        <p:blipFill>
          <a:blip r:embed="rId8"/>
          <a:stretch>
            <a:fillRect/>
          </a:stretch>
        </p:blipFill>
        <p:spPr>
          <a:xfrm>
            <a:off x="768667" y="982649"/>
            <a:ext cx="2840839" cy="1346052"/>
          </a:xfrm>
          <a:prstGeom prst="rect">
            <a:avLst/>
          </a:prstGeom>
        </p:spPr>
      </p:pic>
    </p:spTree>
    <p:extLst>
      <p:ext uri="{BB962C8B-B14F-4D97-AF65-F5344CB8AC3E}">
        <p14:creationId xmlns:p14="http://schemas.microsoft.com/office/powerpoint/2010/main" val="1999827907"/>
      </p:ext>
    </p:extLst>
  </p:cSld>
  <p:clrMapOvr>
    <a:masterClrMapping/>
  </p:clrMapOvr>
</p:sld>
</file>

<file path=ppt/theme/theme1.xml><?xml version="1.0" encoding="utf-8"?>
<a:theme xmlns:a="http://schemas.openxmlformats.org/drawingml/2006/main" name="NN Template 2011 LIGHT TW CENT-GEORGIA">
  <a:themeElements>
    <a:clrScheme name="Custom 1">
      <a:dk1>
        <a:srgbClr val="000000"/>
      </a:dk1>
      <a:lt1>
        <a:srgbClr val="FFFFFF"/>
      </a:lt1>
      <a:dk2>
        <a:srgbClr val="555555"/>
      </a:dk2>
      <a:lt2>
        <a:srgbClr val="CEC8A8"/>
      </a:lt2>
      <a:accent1>
        <a:srgbClr val="0078AE"/>
      </a:accent1>
      <a:accent2>
        <a:srgbClr val="005596"/>
      </a:accent2>
      <a:accent3>
        <a:srgbClr val="DA5247"/>
      </a:accent3>
      <a:accent4>
        <a:srgbClr val="F3A447"/>
      </a:accent4>
      <a:accent5>
        <a:srgbClr val="3F9C4B"/>
      </a:accent5>
      <a:accent6>
        <a:srgbClr val="855D5D"/>
      </a:accent6>
      <a:hlink>
        <a:srgbClr val="0078AE"/>
      </a:hlink>
      <a:folHlink>
        <a:srgbClr val="5D1E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Clarksville-MontgomeryCo RTA presentation</Template>
  <TotalTime>1</TotalTime>
  <Words>1138</Words>
  <Application>Microsoft Office PowerPoint</Application>
  <PresentationFormat>Widescreen</PresentationFormat>
  <Paragraphs>128</Paragraphs>
  <Slides>16</Slides>
  <Notes>16</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 Narrow</vt:lpstr>
      <vt:lpstr>Calibri</vt:lpstr>
      <vt:lpstr>Georgia</vt:lpstr>
      <vt:lpstr>Merriweather Sans</vt:lpstr>
      <vt:lpstr>Myriad Pro</vt:lpstr>
      <vt:lpstr>Noto Sans Symbols</vt:lpstr>
      <vt:lpstr>PT Sans</vt:lpstr>
      <vt:lpstr>Questrial</vt:lpstr>
      <vt:lpstr>NN Template 2011 LIGHT TW CENT-GEORGIA</vt:lpstr>
      <vt:lpstr>Public Transportation in Middle Tennessee</vt:lpstr>
      <vt:lpstr>Our Challenge &amp; Opportunity: Growth &amp; Congestion</vt:lpstr>
      <vt:lpstr>Clarksville Area Population to Exceed 308,000 by 2040</vt:lpstr>
      <vt:lpstr>What Determines Affordability?</vt:lpstr>
      <vt:lpstr>Traffic is Affecting Most Everyone</vt:lpstr>
      <vt:lpstr>Our Challenge &amp; Opportunity: Making it Fit</vt:lpstr>
      <vt:lpstr>Density Will Increase In Clarksville</vt:lpstr>
      <vt:lpstr>Partnership – TDOT/Clarksville</vt:lpstr>
      <vt:lpstr>Staying Connected:  Local-Regional Partnerships</vt:lpstr>
      <vt:lpstr>nMotion Plan Possibilities</vt:lpstr>
      <vt:lpstr>Study Corridors</vt:lpstr>
      <vt:lpstr>Park and Ride Success</vt:lpstr>
      <vt:lpstr>Conceptual Transit Oriented Development</vt:lpstr>
      <vt:lpstr>Future Improvements</vt:lpstr>
      <vt:lpstr>Next Steps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Transportation in Middle Tennessee</dc:title>
  <dc:creator>Stevens, Richard</dc:creator>
  <cp:lastModifiedBy>Elizabeth Teel</cp:lastModifiedBy>
  <cp:revision>1</cp:revision>
  <cp:lastPrinted>2017-11-27T20:30:51Z</cp:lastPrinted>
  <dcterms:created xsi:type="dcterms:W3CDTF">2018-02-20T22:51:46Z</dcterms:created>
  <dcterms:modified xsi:type="dcterms:W3CDTF">2018-02-22T18:07:21Z</dcterms:modified>
</cp:coreProperties>
</file>