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1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06" r:id="rId3"/>
  </p:sldMasterIdLst>
  <p:notesMasterIdLst>
    <p:notesMasterId r:id="rId20"/>
  </p:notesMasterIdLst>
  <p:handoutMasterIdLst>
    <p:handoutMasterId r:id="rId21"/>
  </p:handoutMasterIdLst>
  <p:sldIdLst>
    <p:sldId id="301" r:id="rId4"/>
    <p:sldId id="333" r:id="rId5"/>
    <p:sldId id="346" r:id="rId6"/>
    <p:sldId id="347" r:id="rId7"/>
    <p:sldId id="336" r:id="rId8"/>
    <p:sldId id="345" r:id="rId9"/>
    <p:sldId id="358" r:id="rId10"/>
    <p:sldId id="350" r:id="rId11"/>
    <p:sldId id="359" r:id="rId12"/>
    <p:sldId id="351" r:id="rId13"/>
    <p:sldId id="353" r:id="rId14"/>
    <p:sldId id="354" r:id="rId15"/>
    <p:sldId id="355" r:id="rId16"/>
    <p:sldId id="357" r:id="rId17"/>
    <p:sldId id="349" r:id="rId18"/>
    <p:sldId id="348" r:id="rId19"/>
  </p:sldIdLst>
  <p:sldSz cx="9144000" cy="6858000" type="screen4x3"/>
  <p:notesSz cx="68580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B02A00"/>
    <a:srgbClr val="A22700"/>
    <a:srgbClr val="000000"/>
    <a:srgbClr val="5E5E5E"/>
    <a:srgbClr val="FF0F00"/>
    <a:srgbClr val="487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428" autoAdjust="0"/>
  </p:normalViewPr>
  <p:slideViewPr>
    <p:cSldViewPr>
      <p:cViewPr varScale="1">
        <p:scale>
          <a:sx n="46" d="100"/>
          <a:sy n="46" d="100"/>
        </p:scale>
        <p:origin x="54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3" d="100"/>
          <a:sy n="93" d="100"/>
        </p:scale>
        <p:origin x="-2022" y="-5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New Starts by Region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Sheet1!$I$1:$I$4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Sheet1!$J$1:$J$4</c:f>
              <c:numCache>
                <c:formatCode>General</c:formatCode>
                <c:ptCount val="4"/>
                <c:pt idx="0">
                  <c:v>14</c:v>
                </c:pt>
                <c:pt idx="1">
                  <c:v>15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Pre- IMPROVE Act Projects</a:t>
            </a:r>
            <a:endParaRPr lang="en-US" dirty="0"/>
          </a:p>
        </c:rich>
      </c:tx>
      <c:layout>
        <c:manualLayout>
          <c:xMode val="edge"/>
          <c:yMode val="edge"/>
          <c:x val="0.20499207646214032"/>
          <c:y val="3.571428571428571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'With Plan Identified'!$O$1:$R$1</c:f>
              <c:strCache>
                <c:ptCount val="4"/>
                <c:pt idx="0">
                  <c:v>Region 1</c:v>
                </c:pt>
                <c:pt idx="1">
                  <c:v>Region 2</c:v>
                </c:pt>
                <c:pt idx="2">
                  <c:v>Region 3</c:v>
                </c:pt>
                <c:pt idx="3">
                  <c:v>Region 4</c:v>
                </c:pt>
              </c:strCache>
            </c:strRef>
          </c:cat>
          <c:val>
            <c:numRef>
              <c:f>'With Plan Identified'!$O$255:$R$255</c:f>
              <c:numCache>
                <c:formatCode>"$"#,##0</c:formatCode>
                <c:ptCount val="4"/>
                <c:pt idx="0">
                  <c:v>1230118493</c:v>
                </c:pt>
                <c:pt idx="1">
                  <c:v>1476162999</c:v>
                </c:pt>
                <c:pt idx="2">
                  <c:v>955690000</c:v>
                </c:pt>
                <c:pt idx="3">
                  <c:v>2433052200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F69E-8718-408E-9DF8-6E472DE65DA3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8C9D-46D6-488D-8895-67E552B1C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6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D50CF4-95F9-4152-A1D1-FF6BAFE24EF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3C51D6E-E384-4076-A2CC-4241CA92C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6952" y="4341409"/>
            <a:ext cx="5525249" cy="4525163"/>
          </a:xfrm>
        </p:spPr>
        <p:txBody>
          <a:bodyPr/>
          <a:lstStyle/>
          <a:p>
            <a:pPr lvl="0"/>
            <a:r>
              <a:rPr lang="en-US" sz="1100" dirty="0" smtClean="0"/>
              <a:t>1 </a:t>
            </a:r>
            <a:r>
              <a:rPr lang="en-US" sz="1100" dirty="0"/>
              <a:t>year ago Gov Haslam went on a 15 city listening tour to discuss transportation needs across the state.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TDOT has identified approximately $11 billion in needed projects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Governor is currently considering how we might fund those projects.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are here today to continue the transportation conversation.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Part of that conversation: making sure you know exactly how we spend our money and the challenges we are face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will show you how TDOT investments have directly impacted the state’s economy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Also look at some of our surrounding states – otherwise known as our competitors – are doing to raise revenue for transportation.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want some time getting feedback from you.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I know you are all busy, and we appreciate you taking the time to join this conversation.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Most of you may know that TDOT’s budget is primarily made of federal and state gas taxes.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first want to take a couple of minutes to show you exactly how and where our dollars are spent. (Video next)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757573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757573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5790"/>
            <a:ext cx="5486400" cy="4757573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02D21-376C-44AC-8C2D-B392520FEA9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81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6952" y="4341409"/>
            <a:ext cx="5525249" cy="4525163"/>
          </a:xfrm>
        </p:spPr>
        <p:txBody>
          <a:bodyPr/>
          <a:lstStyle/>
          <a:p>
            <a:pPr lvl="0"/>
            <a:r>
              <a:rPr lang="en-US" sz="1100" dirty="0" smtClean="0"/>
              <a:t>1 </a:t>
            </a:r>
            <a:r>
              <a:rPr lang="en-US" sz="1100" dirty="0"/>
              <a:t>year ago Gov Haslam went on a 15 city listening tour to discuss transportation needs across the state.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TDOT has identified approximately $11 billion in needed projects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Governor is currently considering how we might fund those projects.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are here today to continue the transportation conversation.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Part of that conversation: making sure you know exactly how we spend our money and the challenges we are face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will show you how TDOT investments have directly impacted the state’s economy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Also look at some of our surrounding states – otherwise known as our competitors – are doing to raise revenue for transportation.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want some time getting feedback from you. 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I know you are all busy, and we appreciate you taking the time to join this conversation.</a:t>
            </a:r>
          </a:p>
          <a:p>
            <a:r>
              <a:rPr lang="en-US" sz="1100" dirty="0"/>
              <a:t> 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Most of you may know that TDOT’s budget is primarily made of federal and state gas taxes.</a:t>
            </a:r>
          </a:p>
          <a:p>
            <a:r>
              <a:rPr lang="en-US" sz="1100" dirty="0"/>
              <a:t> </a:t>
            </a:r>
          </a:p>
          <a:p>
            <a:pPr lvl="0"/>
            <a:r>
              <a:rPr lang="en-US" sz="1100" dirty="0"/>
              <a:t>We first want to take a couple of minutes to show you exactly how and where our dollars are spent. (Video next)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F379-F3FF-4244-A63E-9939B1B7E0D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2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8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69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455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67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993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6738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6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649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dot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61" y="6088310"/>
            <a:ext cx="1428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9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8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7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76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938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7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20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3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74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6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890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71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9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6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98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216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622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684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623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4451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78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/>
                </a:solidFill>
              </a:rPr>
              <a:pPr/>
              <a:t>2/22/2018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86492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pic>
        <p:nvPicPr>
          <p:cNvPr id="11" name="Picture 10" descr="tdot-logo-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61" y="6088310"/>
            <a:ext cx="1428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 | Date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2185987" y="1219200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2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2209801"/>
            <a:ext cx="3962400" cy="22352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5562600"/>
            <a:ext cx="4038600" cy="11176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 smtClean="0"/>
              <a:t>Name, Position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4445001"/>
            <a:ext cx="3962400" cy="81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 dirty="0" smtClean="0"/>
              <a:t>Sub-Title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381000" y="381000"/>
            <a:ext cx="2226945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62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90800" y="3874770"/>
            <a:ext cx="6553200" cy="2240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962400"/>
            <a:ext cx="6324600" cy="205740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13397" r="9549" b="13397"/>
          <a:stretch/>
        </p:blipFill>
        <p:spPr>
          <a:xfrm>
            <a:off x="152400" y="3766736"/>
            <a:ext cx="2514600" cy="2456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931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019800"/>
            <a:ext cx="866774" cy="8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4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575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588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127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31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3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844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89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 dirty="0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78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192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33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0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840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94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56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0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0"/>
            <a:ext cx="8763000" cy="4958465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90602"/>
            <a:ext cx="9144000" cy="8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75"/>
          <a:stretch/>
        </p:blipFill>
        <p:spPr>
          <a:xfrm>
            <a:off x="41910" y="6152266"/>
            <a:ext cx="12725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6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0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49" r:id="rId3"/>
    <p:sldLayoutId id="2147483680" r:id="rId4"/>
    <p:sldLayoutId id="2147483671" r:id="rId5"/>
    <p:sldLayoutId id="2147483668" r:id="rId6"/>
    <p:sldLayoutId id="2147483665" r:id="rId7"/>
    <p:sldLayoutId id="2147483672" r:id="rId8"/>
    <p:sldLayoutId id="2147483673" r:id="rId9"/>
    <p:sldLayoutId id="2147483679" r:id="rId10"/>
    <p:sldLayoutId id="2147483674" r:id="rId11"/>
    <p:sldLayoutId id="2147483662" r:id="rId12"/>
    <p:sldLayoutId id="2147483663" r:id="rId13"/>
    <p:sldLayoutId id="2147483676" r:id="rId14"/>
    <p:sldLayoutId id="2147483677" r:id="rId15"/>
    <p:sldLayoutId id="2147483675" r:id="rId16"/>
    <p:sldLayoutId id="2147483678" r:id="rId17"/>
    <p:sldLayoutId id="2147483682" r:id="rId18"/>
    <p:sldLayoutId id="2147483683" r:id="rId19"/>
    <p:sldLayoutId id="2147483684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8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10326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google.com/url?sa=i&amp;rct=j&amp;q=&amp;esrc=s&amp;source=images&amp;cd=&amp;cad=rja&amp;uact=8&amp;ved=0ahUKEwjD__q4ia_WAhVISiYKHa4ADCgQjRwIBw&amp;url=http://www.opalpdx.org/transit-justice-health-campaign/&amp;psig=AFQjCNGZcWbIHRQbVEKvMmPMn4SeI7JlSw&amp;ust=1505835660139703" TargetMode="Externa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TOKS OMISHAKIN, TDOT DEPUTY COMMISSIONER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" y="3962400"/>
            <a:ext cx="88392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Georgia" pitchFamily="18" charset="0"/>
              </a:rPr>
              <a:t>Transit Leadership Academy (MTTA)</a:t>
            </a:r>
            <a:r>
              <a:rPr lang="en-US" sz="3200" dirty="0">
                <a:effectLst/>
                <a:latin typeface="Georgia" pitchFamily="18" charset="0"/>
              </a:rPr>
              <a:t/>
            </a:r>
            <a:br>
              <a:rPr lang="en-US" sz="3200" dirty="0">
                <a:effectLst/>
                <a:latin typeface="Georgia" pitchFamily="18" charset="0"/>
              </a:rPr>
            </a:br>
            <a:endParaRPr lang="en-US" sz="28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5334000"/>
            <a:ext cx="8839200" cy="84051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Georgia" pitchFamily="18" charset="0"/>
              </a:rPr>
              <a:t>An update on the IMPROVE Act and Transit Initiatives at TDOT</a:t>
            </a:r>
            <a:endParaRPr lang="en-US" sz="1800" i="1" dirty="0">
              <a:latin typeface="Georgia" pitchFamily="18" charset="0"/>
            </a:endParaRPr>
          </a:p>
          <a:p>
            <a:r>
              <a:rPr lang="en-US" sz="1500" i="1" dirty="0" smtClean="0">
                <a:latin typeface="Georgia" pitchFamily="18" charset="0"/>
              </a:rPr>
              <a:t>March 21,  2018</a:t>
            </a:r>
            <a:endParaRPr lang="en-US" sz="1500" i="1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80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Transit from the State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431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1220429" y="265184"/>
            <a:ext cx="6588557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Moving Transit Forward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657601"/>
            <a:ext cx="281940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657601"/>
            <a:ext cx="3051175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3657601"/>
            <a:ext cx="2836862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219075" y="1630799"/>
            <a:ext cx="26289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b="1" i="1" dirty="0">
                <a:solidFill>
                  <a:srgbClr val="C00000"/>
                </a:solidFill>
              </a:rPr>
              <a:t>2015 Tennessee Transit Study </a:t>
            </a:r>
            <a:r>
              <a:rPr lang="en-US" altLang="en-US" b="1" dirty="0">
                <a:solidFill>
                  <a:srgbClr val="C00000"/>
                </a:solidFill>
              </a:rPr>
              <a:t>(Existing and Future needs, Performance Measures)</a:t>
            </a:r>
          </a:p>
        </p:txBody>
      </p:sp>
      <p:sp>
        <p:nvSpPr>
          <p:cNvPr id="3079" name="TextBox 5"/>
          <p:cNvSpPr txBox="1">
            <a:spLocks noChangeArrowheads="1"/>
          </p:cNvSpPr>
          <p:nvPr/>
        </p:nvSpPr>
        <p:spPr bwMode="auto">
          <a:xfrm>
            <a:off x="3341688" y="1629787"/>
            <a:ext cx="2068512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Supportive Transit Infrastructure (Design, Policy)</a:t>
            </a:r>
          </a:p>
        </p:txBody>
      </p:sp>
      <p:sp>
        <p:nvSpPr>
          <p:cNvPr id="3080" name="TextBox 6"/>
          <p:cNvSpPr txBox="1">
            <a:spLocks noChangeArrowheads="1"/>
          </p:cNvSpPr>
          <p:nvPr/>
        </p:nvSpPr>
        <p:spPr bwMode="auto">
          <a:xfrm>
            <a:off x="6599310" y="1491674"/>
            <a:ext cx="23622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Regional Connectivity (Linkages to the major destinations, employment hubs)</a:t>
            </a:r>
          </a:p>
        </p:txBody>
      </p:sp>
    </p:spTree>
    <p:extLst>
      <p:ext uri="{BB962C8B-B14F-4D97-AF65-F5344CB8AC3E}">
        <p14:creationId xmlns:p14="http://schemas.microsoft.com/office/powerpoint/2010/main" val="10144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" y="6570368"/>
            <a:ext cx="1397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4" dirty="0">
                <a:solidFill>
                  <a:srgbClr val="D8D8DA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364" y="3427431"/>
            <a:ext cx="5377536" cy="3389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81889" y="1054309"/>
            <a:ext cx="711911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-58" dirty="0">
                <a:solidFill>
                  <a:srgbClr val="0070C0"/>
                </a:solidFill>
                <a:latin typeface="Arial"/>
                <a:cs typeface="Arial"/>
              </a:rPr>
              <a:t>INCREASE 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IN </a:t>
            </a:r>
            <a:r>
              <a:rPr sz="1600" b="1" spc="-63" dirty="0">
                <a:solidFill>
                  <a:srgbClr val="0070C0"/>
                </a:solidFill>
                <a:latin typeface="Arial"/>
                <a:cs typeface="Arial"/>
              </a:rPr>
              <a:t>TOTAL  </a:t>
            </a:r>
            <a:r>
              <a:rPr sz="1600" b="1" spc="-40" dirty="0">
                <a:solidFill>
                  <a:srgbClr val="0070C0"/>
                </a:solidFill>
                <a:latin typeface="Arial"/>
                <a:cs typeface="Arial"/>
              </a:rPr>
              <a:t>JOB  </a:t>
            </a:r>
            <a:r>
              <a:rPr sz="1600" b="1" spc="-13" dirty="0">
                <a:solidFill>
                  <a:srgbClr val="0070C0"/>
                </a:solidFill>
                <a:latin typeface="Arial"/>
                <a:cs typeface="Arial"/>
              </a:rPr>
              <a:t>GROWTH </a:t>
            </a:r>
            <a:r>
              <a:rPr sz="1600" b="1" spc="-130" dirty="0">
                <a:solidFill>
                  <a:srgbClr val="0070C0"/>
                </a:solidFill>
                <a:latin typeface="Arial"/>
                <a:cs typeface="Arial"/>
              </a:rPr>
              <a:t>BY  </a:t>
            </a:r>
            <a:r>
              <a:rPr sz="1600" b="1" spc="-22" dirty="0">
                <a:solidFill>
                  <a:srgbClr val="0070C0"/>
                </a:solidFill>
                <a:latin typeface="Arial"/>
                <a:cs typeface="Arial"/>
              </a:rPr>
              <a:t>REGION </a:t>
            </a:r>
            <a:r>
              <a:rPr sz="1600" b="1" spc="58" dirty="0">
                <a:solidFill>
                  <a:srgbClr val="0070C0"/>
                </a:solidFill>
                <a:latin typeface="Arial"/>
                <a:cs typeface="Arial"/>
              </a:rPr>
              <a:t>-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2015 </a:t>
            </a:r>
            <a:r>
              <a:rPr sz="1600" b="1" spc="-31" dirty="0">
                <a:solidFill>
                  <a:srgbClr val="0070C0"/>
                </a:solidFill>
                <a:latin typeface="Arial"/>
                <a:cs typeface="Arial"/>
              </a:rPr>
              <a:t>TO</a:t>
            </a:r>
            <a:r>
              <a:rPr sz="1600" b="1" spc="25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b="1" spc="81" dirty="0">
                <a:solidFill>
                  <a:srgbClr val="0070C0"/>
                </a:solidFill>
                <a:latin typeface="Arial"/>
                <a:cs typeface="Arial"/>
              </a:rPr>
              <a:t>2040</a:t>
            </a:r>
            <a:endParaRPr sz="16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75446" y="2056297"/>
            <a:ext cx="1559791" cy="787774"/>
          </a:xfrm>
          <a:custGeom>
            <a:avLst/>
            <a:gdLst/>
            <a:ahLst/>
            <a:cxnLst/>
            <a:rect l="l" t="t" r="r" b="b"/>
            <a:pathLst>
              <a:path w="1715770" h="892810">
                <a:moveTo>
                  <a:pt x="598525" y="890270"/>
                </a:moveTo>
                <a:lnTo>
                  <a:pt x="358470" y="890270"/>
                </a:lnTo>
                <a:lnTo>
                  <a:pt x="371271" y="892810"/>
                </a:lnTo>
                <a:lnTo>
                  <a:pt x="595325" y="892810"/>
                </a:lnTo>
                <a:lnTo>
                  <a:pt x="598525" y="890270"/>
                </a:lnTo>
                <a:close/>
              </a:path>
              <a:path w="1715770" h="892810">
                <a:moveTo>
                  <a:pt x="928179" y="886460"/>
                </a:moveTo>
                <a:lnTo>
                  <a:pt x="204838" y="886460"/>
                </a:lnTo>
                <a:lnTo>
                  <a:pt x="220840" y="890270"/>
                </a:lnTo>
                <a:lnTo>
                  <a:pt x="918578" y="890270"/>
                </a:lnTo>
                <a:lnTo>
                  <a:pt x="928179" y="886460"/>
                </a:lnTo>
                <a:close/>
              </a:path>
              <a:path w="1715770" h="892810">
                <a:moveTo>
                  <a:pt x="1657934" y="640080"/>
                </a:moveTo>
                <a:lnTo>
                  <a:pt x="48018" y="640080"/>
                </a:lnTo>
                <a:lnTo>
                  <a:pt x="51219" y="650240"/>
                </a:lnTo>
                <a:lnTo>
                  <a:pt x="51219" y="778510"/>
                </a:lnTo>
                <a:lnTo>
                  <a:pt x="54419" y="886460"/>
                </a:lnTo>
                <a:lnTo>
                  <a:pt x="1683537" y="886460"/>
                </a:lnTo>
                <a:lnTo>
                  <a:pt x="1683537" y="883920"/>
                </a:lnTo>
                <a:lnTo>
                  <a:pt x="1686737" y="871220"/>
                </a:lnTo>
                <a:lnTo>
                  <a:pt x="1689938" y="852170"/>
                </a:lnTo>
                <a:lnTo>
                  <a:pt x="1693138" y="822960"/>
                </a:lnTo>
                <a:lnTo>
                  <a:pt x="1693138" y="812800"/>
                </a:lnTo>
                <a:lnTo>
                  <a:pt x="1699539" y="774700"/>
                </a:lnTo>
                <a:lnTo>
                  <a:pt x="1699539" y="762000"/>
                </a:lnTo>
                <a:lnTo>
                  <a:pt x="1702739" y="746760"/>
                </a:lnTo>
                <a:lnTo>
                  <a:pt x="1702739" y="730250"/>
                </a:lnTo>
                <a:lnTo>
                  <a:pt x="1705940" y="723900"/>
                </a:lnTo>
                <a:lnTo>
                  <a:pt x="1705940" y="713740"/>
                </a:lnTo>
                <a:lnTo>
                  <a:pt x="1709140" y="704850"/>
                </a:lnTo>
                <a:lnTo>
                  <a:pt x="1709140" y="688340"/>
                </a:lnTo>
                <a:lnTo>
                  <a:pt x="1712340" y="681990"/>
                </a:lnTo>
                <a:lnTo>
                  <a:pt x="1712340" y="666750"/>
                </a:lnTo>
                <a:lnTo>
                  <a:pt x="1714341" y="660400"/>
                </a:lnTo>
                <a:lnTo>
                  <a:pt x="1661134" y="660400"/>
                </a:lnTo>
                <a:lnTo>
                  <a:pt x="1651533" y="656590"/>
                </a:lnTo>
                <a:lnTo>
                  <a:pt x="1657934" y="640080"/>
                </a:lnTo>
                <a:close/>
              </a:path>
              <a:path w="1715770" h="892810">
                <a:moveTo>
                  <a:pt x="1664334" y="650240"/>
                </a:moveTo>
                <a:lnTo>
                  <a:pt x="1664334" y="652780"/>
                </a:lnTo>
                <a:lnTo>
                  <a:pt x="1661134" y="656590"/>
                </a:lnTo>
                <a:lnTo>
                  <a:pt x="1661134" y="660400"/>
                </a:lnTo>
                <a:lnTo>
                  <a:pt x="1714341" y="660400"/>
                </a:lnTo>
                <a:lnTo>
                  <a:pt x="1715541" y="656590"/>
                </a:lnTo>
                <a:lnTo>
                  <a:pt x="1673936" y="656590"/>
                </a:lnTo>
                <a:lnTo>
                  <a:pt x="1664334" y="650240"/>
                </a:lnTo>
                <a:close/>
              </a:path>
              <a:path w="1715770" h="892810">
                <a:moveTo>
                  <a:pt x="1680337" y="643890"/>
                </a:moveTo>
                <a:lnTo>
                  <a:pt x="1673936" y="656590"/>
                </a:lnTo>
                <a:lnTo>
                  <a:pt x="1715541" y="656590"/>
                </a:lnTo>
                <a:lnTo>
                  <a:pt x="1680337" y="643890"/>
                </a:lnTo>
                <a:close/>
              </a:path>
              <a:path w="1715770" h="892810">
                <a:moveTo>
                  <a:pt x="1504302" y="566420"/>
                </a:moveTo>
                <a:lnTo>
                  <a:pt x="0" y="566420"/>
                </a:lnTo>
                <a:lnTo>
                  <a:pt x="0" y="570230"/>
                </a:lnTo>
                <a:lnTo>
                  <a:pt x="6400" y="582930"/>
                </a:lnTo>
                <a:lnTo>
                  <a:pt x="12801" y="589280"/>
                </a:lnTo>
                <a:lnTo>
                  <a:pt x="22402" y="601980"/>
                </a:lnTo>
                <a:lnTo>
                  <a:pt x="25603" y="612140"/>
                </a:lnTo>
                <a:lnTo>
                  <a:pt x="28803" y="612140"/>
                </a:lnTo>
                <a:lnTo>
                  <a:pt x="28803" y="614680"/>
                </a:lnTo>
                <a:lnTo>
                  <a:pt x="41605" y="637540"/>
                </a:lnTo>
                <a:lnTo>
                  <a:pt x="41605" y="640080"/>
                </a:lnTo>
                <a:lnTo>
                  <a:pt x="1654733" y="640080"/>
                </a:lnTo>
                <a:lnTo>
                  <a:pt x="1641932" y="633730"/>
                </a:lnTo>
                <a:lnTo>
                  <a:pt x="1648333" y="627380"/>
                </a:lnTo>
                <a:lnTo>
                  <a:pt x="1568310" y="599440"/>
                </a:lnTo>
                <a:lnTo>
                  <a:pt x="1517103" y="580390"/>
                </a:lnTo>
                <a:lnTo>
                  <a:pt x="1513903" y="576580"/>
                </a:lnTo>
                <a:lnTo>
                  <a:pt x="1501101" y="572770"/>
                </a:lnTo>
                <a:lnTo>
                  <a:pt x="1501101" y="570230"/>
                </a:lnTo>
                <a:lnTo>
                  <a:pt x="1504302" y="570230"/>
                </a:lnTo>
                <a:lnTo>
                  <a:pt x="1504302" y="566420"/>
                </a:lnTo>
                <a:close/>
              </a:path>
              <a:path w="1715770" h="892810">
                <a:moveTo>
                  <a:pt x="1513903" y="557530"/>
                </a:moveTo>
                <a:lnTo>
                  <a:pt x="6400" y="557530"/>
                </a:lnTo>
                <a:lnTo>
                  <a:pt x="6400" y="560070"/>
                </a:lnTo>
                <a:lnTo>
                  <a:pt x="3200" y="563880"/>
                </a:lnTo>
                <a:lnTo>
                  <a:pt x="3200" y="566420"/>
                </a:lnTo>
                <a:lnTo>
                  <a:pt x="1507502" y="566420"/>
                </a:lnTo>
                <a:lnTo>
                  <a:pt x="1507502" y="563880"/>
                </a:lnTo>
                <a:lnTo>
                  <a:pt x="1510703" y="563880"/>
                </a:lnTo>
                <a:lnTo>
                  <a:pt x="1510703" y="560070"/>
                </a:lnTo>
                <a:lnTo>
                  <a:pt x="1513903" y="560070"/>
                </a:lnTo>
                <a:lnTo>
                  <a:pt x="1513903" y="557530"/>
                </a:lnTo>
                <a:close/>
              </a:path>
              <a:path w="1715770" h="892810">
                <a:moveTo>
                  <a:pt x="1520304" y="551180"/>
                </a:moveTo>
                <a:lnTo>
                  <a:pt x="3200" y="551180"/>
                </a:lnTo>
                <a:lnTo>
                  <a:pt x="3200" y="557530"/>
                </a:lnTo>
                <a:lnTo>
                  <a:pt x="1517103" y="557530"/>
                </a:lnTo>
                <a:lnTo>
                  <a:pt x="1517103" y="553720"/>
                </a:lnTo>
                <a:lnTo>
                  <a:pt x="1520304" y="553720"/>
                </a:lnTo>
                <a:lnTo>
                  <a:pt x="1520304" y="551180"/>
                </a:lnTo>
                <a:close/>
              </a:path>
              <a:path w="1715770" h="892810">
                <a:moveTo>
                  <a:pt x="1539506" y="538480"/>
                </a:moveTo>
                <a:lnTo>
                  <a:pt x="9601" y="538480"/>
                </a:lnTo>
                <a:lnTo>
                  <a:pt x="6400" y="551180"/>
                </a:lnTo>
                <a:lnTo>
                  <a:pt x="1526705" y="551180"/>
                </a:lnTo>
                <a:lnTo>
                  <a:pt x="1526705" y="547370"/>
                </a:lnTo>
                <a:lnTo>
                  <a:pt x="1533105" y="547370"/>
                </a:lnTo>
                <a:lnTo>
                  <a:pt x="1533105" y="544830"/>
                </a:lnTo>
                <a:lnTo>
                  <a:pt x="1536306" y="544830"/>
                </a:lnTo>
                <a:lnTo>
                  <a:pt x="1536306" y="541020"/>
                </a:lnTo>
                <a:lnTo>
                  <a:pt x="1539506" y="541020"/>
                </a:lnTo>
                <a:lnTo>
                  <a:pt x="1539506" y="538480"/>
                </a:lnTo>
                <a:close/>
              </a:path>
              <a:path w="1715770" h="892810">
                <a:moveTo>
                  <a:pt x="57619" y="323850"/>
                </a:moveTo>
                <a:lnTo>
                  <a:pt x="32003" y="323850"/>
                </a:lnTo>
                <a:lnTo>
                  <a:pt x="32003" y="330200"/>
                </a:lnTo>
                <a:lnTo>
                  <a:pt x="38404" y="330200"/>
                </a:lnTo>
                <a:lnTo>
                  <a:pt x="35204" y="332740"/>
                </a:lnTo>
                <a:lnTo>
                  <a:pt x="32003" y="332740"/>
                </a:lnTo>
                <a:lnTo>
                  <a:pt x="35204" y="336550"/>
                </a:lnTo>
                <a:lnTo>
                  <a:pt x="38404" y="336550"/>
                </a:lnTo>
                <a:lnTo>
                  <a:pt x="38404" y="346710"/>
                </a:lnTo>
                <a:lnTo>
                  <a:pt x="35204" y="353060"/>
                </a:lnTo>
                <a:lnTo>
                  <a:pt x="32003" y="353060"/>
                </a:lnTo>
                <a:lnTo>
                  <a:pt x="32003" y="355600"/>
                </a:lnTo>
                <a:lnTo>
                  <a:pt x="28803" y="355600"/>
                </a:lnTo>
                <a:lnTo>
                  <a:pt x="28803" y="378460"/>
                </a:lnTo>
                <a:lnTo>
                  <a:pt x="25603" y="391160"/>
                </a:lnTo>
                <a:lnTo>
                  <a:pt x="25603" y="403860"/>
                </a:lnTo>
                <a:lnTo>
                  <a:pt x="32003" y="458470"/>
                </a:lnTo>
                <a:lnTo>
                  <a:pt x="28803" y="471170"/>
                </a:lnTo>
                <a:lnTo>
                  <a:pt x="44805" y="471170"/>
                </a:lnTo>
                <a:lnTo>
                  <a:pt x="41605" y="483870"/>
                </a:lnTo>
                <a:lnTo>
                  <a:pt x="41605" y="486410"/>
                </a:lnTo>
                <a:lnTo>
                  <a:pt x="35204" y="492760"/>
                </a:lnTo>
                <a:lnTo>
                  <a:pt x="35204" y="506730"/>
                </a:lnTo>
                <a:lnTo>
                  <a:pt x="22402" y="515620"/>
                </a:lnTo>
                <a:lnTo>
                  <a:pt x="19202" y="515620"/>
                </a:lnTo>
                <a:lnTo>
                  <a:pt x="9601" y="525780"/>
                </a:lnTo>
                <a:lnTo>
                  <a:pt x="12801" y="528320"/>
                </a:lnTo>
                <a:lnTo>
                  <a:pt x="9601" y="532130"/>
                </a:lnTo>
                <a:lnTo>
                  <a:pt x="12801" y="534670"/>
                </a:lnTo>
                <a:lnTo>
                  <a:pt x="12801" y="538480"/>
                </a:lnTo>
                <a:lnTo>
                  <a:pt x="1545907" y="538480"/>
                </a:lnTo>
                <a:lnTo>
                  <a:pt x="1584312" y="525780"/>
                </a:lnTo>
                <a:lnTo>
                  <a:pt x="1600314" y="525780"/>
                </a:lnTo>
                <a:lnTo>
                  <a:pt x="1600314" y="509270"/>
                </a:lnTo>
                <a:lnTo>
                  <a:pt x="1590713" y="509270"/>
                </a:lnTo>
                <a:lnTo>
                  <a:pt x="1590713" y="452120"/>
                </a:lnTo>
                <a:lnTo>
                  <a:pt x="1581111" y="452120"/>
                </a:lnTo>
                <a:lnTo>
                  <a:pt x="1581111" y="448310"/>
                </a:lnTo>
                <a:lnTo>
                  <a:pt x="1574711" y="448310"/>
                </a:lnTo>
                <a:lnTo>
                  <a:pt x="1574711" y="445770"/>
                </a:lnTo>
                <a:lnTo>
                  <a:pt x="1571510" y="441960"/>
                </a:lnTo>
                <a:lnTo>
                  <a:pt x="1568310" y="441960"/>
                </a:lnTo>
                <a:lnTo>
                  <a:pt x="1568310" y="439420"/>
                </a:lnTo>
                <a:lnTo>
                  <a:pt x="1571510" y="439420"/>
                </a:lnTo>
                <a:lnTo>
                  <a:pt x="1571510" y="433070"/>
                </a:lnTo>
                <a:lnTo>
                  <a:pt x="1568310" y="426720"/>
                </a:lnTo>
                <a:lnTo>
                  <a:pt x="1561909" y="426720"/>
                </a:lnTo>
                <a:lnTo>
                  <a:pt x="1561909" y="416560"/>
                </a:lnTo>
                <a:lnTo>
                  <a:pt x="1555508" y="416560"/>
                </a:lnTo>
                <a:lnTo>
                  <a:pt x="1555508" y="412750"/>
                </a:lnTo>
                <a:lnTo>
                  <a:pt x="1558709" y="412750"/>
                </a:lnTo>
                <a:lnTo>
                  <a:pt x="1558709" y="410210"/>
                </a:lnTo>
                <a:lnTo>
                  <a:pt x="1565109" y="410210"/>
                </a:lnTo>
                <a:lnTo>
                  <a:pt x="1565109" y="403860"/>
                </a:lnTo>
                <a:lnTo>
                  <a:pt x="1561909" y="403860"/>
                </a:lnTo>
                <a:lnTo>
                  <a:pt x="1561909" y="400050"/>
                </a:lnTo>
                <a:lnTo>
                  <a:pt x="1558709" y="400050"/>
                </a:lnTo>
                <a:lnTo>
                  <a:pt x="1558709" y="393700"/>
                </a:lnTo>
                <a:lnTo>
                  <a:pt x="1545907" y="393700"/>
                </a:lnTo>
                <a:lnTo>
                  <a:pt x="1545907" y="387350"/>
                </a:lnTo>
                <a:lnTo>
                  <a:pt x="1555508" y="387350"/>
                </a:lnTo>
                <a:lnTo>
                  <a:pt x="1555508" y="384810"/>
                </a:lnTo>
                <a:lnTo>
                  <a:pt x="1549107" y="374650"/>
                </a:lnTo>
                <a:lnTo>
                  <a:pt x="1545907" y="368300"/>
                </a:lnTo>
                <a:lnTo>
                  <a:pt x="1539506" y="359410"/>
                </a:lnTo>
                <a:lnTo>
                  <a:pt x="1536306" y="353060"/>
                </a:lnTo>
                <a:lnTo>
                  <a:pt x="1536306" y="346710"/>
                </a:lnTo>
                <a:lnTo>
                  <a:pt x="1533105" y="342900"/>
                </a:lnTo>
                <a:lnTo>
                  <a:pt x="1531185" y="340360"/>
                </a:lnTo>
                <a:lnTo>
                  <a:pt x="99225" y="340360"/>
                </a:lnTo>
                <a:lnTo>
                  <a:pt x="86423" y="330200"/>
                </a:lnTo>
                <a:lnTo>
                  <a:pt x="71061" y="326390"/>
                </a:lnTo>
                <a:lnTo>
                  <a:pt x="57619" y="326390"/>
                </a:lnTo>
                <a:lnTo>
                  <a:pt x="57619" y="323850"/>
                </a:lnTo>
                <a:close/>
              </a:path>
              <a:path w="1715770" h="892810">
                <a:moveTo>
                  <a:pt x="1584312" y="448310"/>
                </a:moveTo>
                <a:lnTo>
                  <a:pt x="1581111" y="448310"/>
                </a:lnTo>
                <a:lnTo>
                  <a:pt x="1581111" y="452120"/>
                </a:lnTo>
                <a:lnTo>
                  <a:pt x="1584312" y="452120"/>
                </a:lnTo>
                <a:lnTo>
                  <a:pt x="1584312" y="448310"/>
                </a:lnTo>
                <a:close/>
              </a:path>
              <a:path w="1715770" h="892810">
                <a:moveTo>
                  <a:pt x="403288" y="300990"/>
                </a:moveTo>
                <a:lnTo>
                  <a:pt x="390474" y="300990"/>
                </a:lnTo>
                <a:lnTo>
                  <a:pt x="387273" y="307340"/>
                </a:lnTo>
                <a:lnTo>
                  <a:pt x="377672" y="307340"/>
                </a:lnTo>
                <a:lnTo>
                  <a:pt x="377672" y="311150"/>
                </a:lnTo>
                <a:lnTo>
                  <a:pt x="323265" y="311150"/>
                </a:lnTo>
                <a:lnTo>
                  <a:pt x="304063" y="313690"/>
                </a:lnTo>
                <a:lnTo>
                  <a:pt x="220840" y="313690"/>
                </a:lnTo>
                <a:lnTo>
                  <a:pt x="172834" y="320040"/>
                </a:lnTo>
                <a:lnTo>
                  <a:pt x="160032" y="320040"/>
                </a:lnTo>
                <a:lnTo>
                  <a:pt x="156832" y="323850"/>
                </a:lnTo>
                <a:lnTo>
                  <a:pt x="140830" y="323850"/>
                </a:lnTo>
                <a:lnTo>
                  <a:pt x="137629" y="326390"/>
                </a:lnTo>
                <a:lnTo>
                  <a:pt x="121627" y="326390"/>
                </a:lnTo>
                <a:lnTo>
                  <a:pt x="118427" y="330200"/>
                </a:lnTo>
                <a:lnTo>
                  <a:pt x="102425" y="330200"/>
                </a:lnTo>
                <a:lnTo>
                  <a:pt x="102425" y="340360"/>
                </a:lnTo>
                <a:lnTo>
                  <a:pt x="1531185" y="340360"/>
                </a:lnTo>
                <a:lnTo>
                  <a:pt x="1523504" y="330200"/>
                </a:lnTo>
                <a:lnTo>
                  <a:pt x="1517103" y="307340"/>
                </a:lnTo>
                <a:lnTo>
                  <a:pt x="1515275" y="304800"/>
                </a:lnTo>
                <a:lnTo>
                  <a:pt x="406488" y="304800"/>
                </a:lnTo>
                <a:lnTo>
                  <a:pt x="403288" y="300990"/>
                </a:lnTo>
                <a:close/>
              </a:path>
              <a:path w="1715770" h="892810">
                <a:moveTo>
                  <a:pt x="60820" y="323850"/>
                </a:moveTo>
                <a:lnTo>
                  <a:pt x="57619" y="323850"/>
                </a:lnTo>
                <a:lnTo>
                  <a:pt x="57619" y="326390"/>
                </a:lnTo>
                <a:lnTo>
                  <a:pt x="71061" y="326390"/>
                </a:lnTo>
                <a:lnTo>
                  <a:pt x="60820" y="323850"/>
                </a:lnTo>
                <a:close/>
              </a:path>
              <a:path w="1715770" h="892810">
                <a:moveTo>
                  <a:pt x="41605" y="313690"/>
                </a:moveTo>
                <a:lnTo>
                  <a:pt x="41605" y="317500"/>
                </a:lnTo>
                <a:lnTo>
                  <a:pt x="38404" y="317500"/>
                </a:lnTo>
                <a:lnTo>
                  <a:pt x="38404" y="320040"/>
                </a:lnTo>
                <a:lnTo>
                  <a:pt x="35204" y="320040"/>
                </a:lnTo>
                <a:lnTo>
                  <a:pt x="35204" y="323850"/>
                </a:lnTo>
                <a:lnTo>
                  <a:pt x="51219" y="323850"/>
                </a:lnTo>
                <a:lnTo>
                  <a:pt x="41605" y="313690"/>
                </a:lnTo>
                <a:close/>
              </a:path>
              <a:path w="1715770" h="892810">
                <a:moveTo>
                  <a:pt x="1472298" y="214630"/>
                </a:moveTo>
                <a:lnTo>
                  <a:pt x="582523" y="214630"/>
                </a:lnTo>
                <a:lnTo>
                  <a:pt x="582523" y="218440"/>
                </a:lnTo>
                <a:lnTo>
                  <a:pt x="579323" y="220980"/>
                </a:lnTo>
                <a:lnTo>
                  <a:pt x="576110" y="220980"/>
                </a:lnTo>
                <a:lnTo>
                  <a:pt x="572909" y="224790"/>
                </a:lnTo>
                <a:lnTo>
                  <a:pt x="569709" y="224790"/>
                </a:lnTo>
                <a:lnTo>
                  <a:pt x="569709" y="227330"/>
                </a:lnTo>
                <a:lnTo>
                  <a:pt x="521703" y="273050"/>
                </a:lnTo>
                <a:lnTo>
                  <a:pt x="518502" y="275590"/>
                </a:lnTo>
                <a:lnTo>
                  <a:pt x="486498" y="285750"/>
                </a:lnTo>
                <a:lnTo>
                  <a:pt x="486498" y="288290"/>
                </a:lnTo>
                <a:lnTo>
                  <a:pt x="483298" y="292100"/>
                </a:lnTo>
                <a:lnTo>
                  <a:pt x="480098" y="292100"/>
                </a:lnTo>
                <a:lnTo>
                  <a:pt x="480098" y="294640"/>
                </a:lnTo>
                <a:lnTo>
                  <a:pt x="438492" y="294640"/>
                </a:lnTo>
                <a:lnTo>
                  <a:pt x="438492" y="298450"/>
                </a:lnTo>
                <a:lnTo>
                  <a:pt x="419290" y="298450"/>
                </a:lnTo>
                <a:lnTo>
                  <a:pt x="416090" y="300990"/>
                </a:lnTo>
                <a:lnTo>
                  <a:pt x="406488" y="300990"/>
                </a:lnTo>
                <a:lnTo>
                  <a:pt x="406488" y="304800"/>
                </a:lnTo>
                <a:lnTo>
                  <a:pt x="1515275" y="304800"/>
                </a:lnTo>
                <a:lnTo>
                  <a:pt x="1510703" y="298450"/>
                </a:lnTo>
                <a:lnTo>
                  <a:pt x="1507502" y="294640"/>
                </a:lnTo>
                <a:lnTo>
                  <a:pt x="1507502" y="292100"/>
                </a:lnTo>
                <a:lnTo>
                  <a:pt x="1497901" y="273050"/>
                </a:lnTo>
                <a:lnTo>
                  <a:pt x="1494701" y="273050"/>
                </a:lnTo>
                <a:lnTo>
                  <a:pt x="1494701" y="269240"/>
                </a:lnTo>
                <a:lnTo>
                  <a:pt x="1491500" y="262890"/>
                </a:lnTo>
                <a:lnTo>
                  <a:pt x="1491500" y="252730"/>
                </a:lnTo>
                <a:lnTo>
                  <a:pt x="1472298" y="252730"/>
                </a:lnTo>
                <a:lnTo>
                  <a:pt x="1472298" y="231140"/>
                </a:lnTo>
                <a:lnTo>
                  <a:pt x="1469097" y="231140"/>
                </a:lnTo>
                <a:lnTo>
                  <a:pt x="1469097" y="227330"/>
                </a:lnTo>
                <a:lnTo>
                  <a:pt x="1453083" y="227330"/>
                </a:lnTo>
                <a:lnTo>
                  <a:pt x="1453083" y="218440"/>
                </a:lnTo>
                <a:lnTo>
                  <a:pt x="1472298" y="218440"/>
                </a:lnTo>
                <a:lnTo>
                  <a:pt x="1472298" y="214630"/>
                </a:lnTo>
                <a:close/>
              </a:path>
              <a:path w="1715770" h="892810">
                <a:moveTo>
                  <a:pt x="1472298" y="218440"/>
                </a:moveTo>
                <a:lnTo>
                  <a:pt x="1465897" y="218440"/>
                </a:lnTo>
                <a:lnTo>
                  <a:pt x="1465897" y="220980"/>
                </a:lnTo>
                <a:lnTo>
                  <a:pt x="1472298" y="220980"/>
                </a:lnTo>
                <a:lnTo>
                  <a:pt x="1472298" y="218440"/>
                </a:lnTo>
                <a:close/>
              </a:path>
              <a:path w="1715770" h="892810">
                <a:moveTo>
                  <a:pt x="1286662" y="90170"/>
                </a:moveTo>
                <a:lnTo>
                  <a:pt x="684936" y="90170"/>
                </a:lnTo>
                <a:lnTo>
                  <a:pt x="684936" y="92710"/>
                </a:lnTo>
                <a:lnTo>
                  <a:pt x="681735" y="92710"/>
                </a:lnTo>
                <a:lnTo>
                  <a:pt x="681735" y="100330"/>
                </a:lnTo>
                <a:lnTo>
                  <a:pt x="684936" y="102870"/>
                </a:lnTo>
                <a:lnTo>
                  <a:pt x="678535" y="102870"/>
                </a:lnTo>
                <a:lnTo>
                  <a:pt x="678535" y="106680"/>
                </a:lnTo>
                <a:lnTo>
                  <a:pt x="684936" y="106680"/>
                </a:lnTo>
                <a:lnTo>
                  <a:pt x="684936" y="113030"/>
                </a:lnTo>
                <a:lnTo>
                  <a:pt x="662533" y="138430"/>
                </a:lnTo>
                <a:lnTo>
                  <a:pt x="585723" y="214630"/>
                </a:lnTo>
                <a:lnTo>
                  <a:pt x="1469097" y="214630"/>
                </a:lnTo>
                <a:lnTo>
                  <a:pt x="1469097" y="212090"/>
                </a:lnTo>
                <a:lnTo>
                  <a:pt x="1462684" y="212090"/>
                </a:lnTo>
                <a:lnTo>
                  <a:pt x="1462684" y="208280"/>
                </a:lnTo>
                <a:lnTo>
                  <a:pt x="1424279" y="208280"/>
                </a:lnTo>
                <a:lnTo>
                  <a:pt x="1424279" y="205740"/>
                </a:lnTo>
                <a:lnTo>
                  <a:pt x="1405077" y="205740"/>
                </a:lnTo>
                <a:lnTo>
                  <a:pt x="1405077" y="193040"/>
                </a:lnTo>
                <a:lnTo>
                  <a:pt x="1369872" y="193040"/>
                </a:lnTo>
                <a:lnTo>
                  <a:pt x="1369872" y="176530"/>
                </a:lnTo>
                <a:lnTo>
                  <a:pt x="1363471" y="176530"/>
                </a:lnTo>
                <a:lnTo>
                  <a:pt x="1360271" y="172720"/>
                </a:lnTo>
                <a:lnTo>
                  <a:pt x="1360271" y="144780"/>
                </a:lnTo>
                <a:lnTo>
                  <a:pt x="1363471" y="144780"/>
                </a:lnTo>
                <a:lnTo>
                  <a:pt x="1363471" y="140970"/>
                </a:lnTo>
                <a:lnTo>
                  <a:pt x="1366672" y="140970"/>
                </a:lnTo>
                <a:lnTo>
                  <a:pt x="1369872" y="138430"/>
                </a:lnTo>
                <a:lnTo>
                  <a:pt x="1366672" y="138430"/>
                </a:lnTo>
                <a:lnTo>
                  <a:pt x="1363471" y="134620"/>
                </a:lnTo>
                <a:lnTo>
                  <a:pt x="1369872" y="132080"/>
                </a:lnTo>
                <a:lnTo>
                  <a:pt x="1312265" y="132080"/>
                </a:lnTo>
                <a:lnTo>
                  <a:pt x="1312265" y="121920"/>
                </a:lnTo>
                <a:lnTo>
                  <a:pt x="1309065" y="121920"/>
                </a:lnTo>
                <a:lnTo>
                  <a:pt x="1309065" y="115570"/>
                </a:lnTo>
                <a:lnTo>
                  <a:pt x="1286662" y="115570"/>
                </a:lnTo>
                <a:lnTo>
                  <a:pt x="1286662" y="109220"/>
                </a:lnTo>
                <a:lnTo>
                  <a:pt x="1289862" y="109220"/>
                </a:lnTo>
                <a:lnTo>
                  <a:pt x="1289862" y="100330"/>
                </a:lnTo>
                <a:lnTo>
                  <a:pt x="1286662" y="100330"/>
                </a:lnTo>
                <a:lnTo>
                  <a:pt x="1286662" y="90170"/>
                </a:lnTo>
                <a:close/>
              </a:path>
              <a:path w="1715770" h="892810">
                <a:moveTo>
                  <a:pt x="1453083" y="199390"/>
                </a:moveTo>
                <a:lnTo>
                  <a:pt x="1453083" y="201930"/>
                </a:lnTo>
                <a:lnTo>
                  <a:pt x="1433880" y="201930"/>
                </a:lnTo>
                <a:lnTo>
                  <a:pt x="1433880" y="208280"/>
                </a:lnTo>
                <a:lnTo>
                  <a:pt x="1459483" y="208280"/>
                </a:lnTo>
                <a:lnTo>
                  <a:pt x="1459483" y="205740"/>
                </a:lnTo>
                <a:lnTo>
                  <a:pt x="1453083" y="199390"/>
                </a:lnTo>
                <a:close/>
              </a:path>
              <a:path w="1715770" h="892810">
                <a:moveTo>
                  <a:pt x="1446682" y="195580"/>
                </a:moveTo>
                <a:lnTo>
                  <a:pt x="1443481" y="195580"/>
                </a:lnTo>
                <a:lnTo>
                  <a:pt x="1443481" y="201930"/>
                </a:lnTo>
                <a:lnTo>
                  <a:pt x="1453083" y="201930"/>
                </a:lnTo>
                <a:lnTo>
                  <a:pt x="1446682" y="195580"/>
                </a:lnTo>
                <a:close/>
              </a:path>
              <a:path w="1715770" h="892810">
                <a:moveTo>
                  <a:pt x="1360271" y="115570"/>
                </a:moveTo>
                <a:lnTo>
                  <a:pt x="1331467" y="115570"/>
                </a:lnTo>
                <a:lnTo>
                  <a:pt x="1331467" y="121920"/>
                </a:lnTo>
                <a:lnTo>
                  <a:pt x="1321866" y="121920"/>
                </a:lnTo>
                <a:lnTo>
                  <a:pt x="1321866" y="132080"/>
                </a:lnTo>
                <a:lnTo>
                  <a:pt x="1369872" y="132080"/>
                </a:lnTo>
                <a:lnTo>
                  <a:pt x="1369872" y="125730"/>
                </a:lnTo>
                <a:lnTo>
                  <a:pt x="1366672" y="125730"/>
                </a:lnTo>
                <a:lnTo>
                  <a:pt x="1363471" y="119380"/>
                </a:lnTo>
                <a:lnTo>
                  <a:pt x="1360271" y="119380"/>
                </a:lnTo>
                <a:lnTo>
                  <a:pt x="1360271" y="115570"/>
                </a:lnTo>
                <a:close/>
              </a:path>
              <a:path w="1715770" h="892810">
                <a:moveTo>
                  <a:pt x="1350670" y="109220"/>
                </a:moveTo>
                <a:lnTo>
                  <a:pt x="1341069" y="109220"/>
                </a:lnTo>
                <a:lnTo>
                  <a:pt x="1341069" y="115570"/>
                </a:lnTo>
                <a:lnTo>
                  <a:pt x="1353870" y="115570"/>
                </a:lnTo>
                <a:lnTo>
                  <a:pt x="1350670" y="113030"/>
                </a:lnTo>
                <a:lnTo>
                  <a:pt x="1350670" y="109220"/>
                </a:lnTo>
                <a:close/>
              </a:path>
              <a:path w="1715770" h="892810">
                <a:moveTo>
                  <a:pt x="1267447" y="83820"/>
                </a:moveTo>
                <a:lnTo>
                  <a:pt x="681735" y="83820"/>
                </a:lnTo>
                <a:lnTo>
                  <a:pt x="681735" y="90170"/>
                </a:lnTo>
                <a:lnTo>
                  <a:pt x="1267447" y="90170"/>
                </a:lnTo>
                <a:lnTo>
                  <a:pt x="1267447" y="83820"/>
                </a:lnTo>
                <a:close/>
              </a:path>
              <a:path w="1715770" h="892810">
                <a:moveTo>
                  <a:pt x="921778" y="58420"/>
                </a:moveTo>
                <a:lnTo>
                  <a:pt x="915377" y="60960"/>
                </a:lnTo>
                <a:lnTo>
                  <a:pt x="902576" y="60960"/>
                </a:lnTo>
                <a:lnTo>
                  <a:pt x="902576" y="64770"/>
                </a:lnTo>
                <a:lnTo>
                  <a:pt x="886574" y="71120"/>
                </a:lnTo>
                <a:lnTo>
                  <a:pt x="684936" y="71120"/>
                </a:lnTo>
                <a:lnTo>
                  <a:pt x="684936" y="73660"/>
                </a:lnTo>
                <a:lnTo>
                  <a:pt x="688136" y="73660"/>
                </a:lnTo>
                <a:lnTo>
                  <a:pt x="688136" y="77470"/>
                </a:lnTo>
                <a:lnTo>
                  <a:pt x="691337" y="77470"/>
                </a:lnTo>
                <a:lnTo>
                  <a:pt x="691337" y="80010"/>
                </a:lnTo>
                <a:lnTo>
                  <a:pt x="684936" y="80010"/>
                </a:lnTo>
                <a:lnTo>
                  <a:pt x="684936" y="83820"/>
                </a:lnTo>
                <a:lnTo>
                  <a:pt x="931379" y="83820"/>
                </a:lnTo>
                <a:lnTo>
                  <a:pt x="931379" y="71120"/>
                </a:lnTo>
                <a:lnTo>
                  <a:pt x="921778" y="58420"/>
                </a:lnTo>
                <a:close/>
              </a:path>
              <a:path w="1715770" h="892810">
                <a:moveTo>
                  <a:pt x="1046606" y="64770"/>
                </a:moveTo>
                <a:lnTo>
                  <a:pt x="1033805" y="64770"/>
                </a:lnTo>
                <a:lnTo>
                  <a:pt x="1014602" y="67310"/>
                </a:lnTo>
                <a:lnTo>
                  <a:pt x="988999" y="73660"/>
                </a:lnTo>
                <a:lnTo>
                  <a:pt x="966596" y="77470"/>
                </a:lnTo>
                <a:lnTo>
                  <a:pt x="937793" y="83820"/>
                </a:lnTo>
                <a:lnTo>
                  <a:pt x="1248244" y="83820"/>
                </a:lnTo>
                <a:lnTo>
                  <a:pt x="1245044" y="80010"/>
                </a:lnTo>
                <a:lnTo>
                  <a:pt x="1232242" y="80010"/>
                </a:lnTo>
                <a:lnTo>
                  <a:pt x="1232242" y="77470"/>
                </a:lnTo>
                <a:lnTo>
                  <a:pt x="1225842" y="77470"/>
                </a:lnTo>
                <a:lnTo>
                  <a:pt x="1225842" y="73660"/>
                </a:lnTo>
                <a:lnTo>
                  <a:pt x="1222641" y="73660"/>
                </a:lnTo>
                <a:lnTo>
                  <a:pt x="1222641" y="67310"/>
                </a:lnTo>
                <a:lnTo>
                  <a:pt x="1049807" y="67310"/>
                </a:lnTo>
                <a:lnTo>
                  <a:pt x="1046606" y="64770"/>
                </a:lnTo>
                <a:close/>
              </a:path>
              <a:path w="1715770" h="892810">
                <a:moveTo>
                  <a:pt x="1264246" y="80010"/>
                </a:moveTo>
                <a:lnTo>
                  <a:pt x="1251445" y="80010"/>
                </a:lnTo>
                <a:lnTo>
                  <a:pt x="1251445" y="83820"/>
                </a:lnTo>
                <a:lnTo>
                  <a:pt x="1264246" y="83820"/>
                </a:lnTo>
                <a:lnTo>
                  <a:pt x="1264246" y="80010"/>
                </a:lnTo>
                <a:close/>
              </a:path>
              <a:path w="1715770" h="892810">
                <a:moveTo>
                  <a:pt x="1261046" y="77470"/>
                </a:moveTo>
                <a:lnTo>
                  <a:pt x="1254645" y="77470"/>
                </a:lnTo>
                <a:lnTo>
                  <a:pt x="1254645" y="80010"/>
                </a:lnTo>
                <a:lnTo>
                  <a:pt x="1261046" y="80010"/>
                </a:lnTo>
                <a:lnTo>
                  <a:pt x="1261046" y="77470"/>
                </a:lnTo>
                <a:close/>
              </a:path>
              <a:path w="1715770" h="892810">
                <a:moveTo>
                  <a:pt x="691337" y="67310"/>
                </a:moveTo>
                <a:lnTo>
                  <a:pt x="688136" y="67310"/>
                </a:lnTo>
                <a:lnTo>
                  <a:pt x="688136" y="71120"/>
                </a:lnTo>
                <a:lnTo>
                  <a:pt x="691337" y="71120"/>
                </a:lnTo>
                <a:lnTo>
                  <a:pt x="691337" y="67310"/>
                </a:lnTo>
                <a:close/>
              </a:path>
              <a:path w="1715770" h="892810">
                <a:moveTo>
                  <a:pt x="854570" y="60960"/>
                </a:moveTo>
                <a:lnTo>
                  <a:pt x="755345" y="60960"/>
                </a:lnTo>
                <a:lnTo>
                  <a:pt x="732942" y="64770"/>
                </a:lnTo>
                <a:lnTo>
                  <a:pt x="694537" y="64770"/>
                </a:lnTo>
                <a:lnTo>
                  <a:pt x="694537" y="71120"/>
                </a:lnTo>
                <a:lnTo>
                  <a:pt x="876973" y="71120"/>
                </a:lnTo>
                <a:lnTo>
                  <a:pt x="867371" y="64770"/>
                </a:lnTo>
                <a:lnTo>
                  <a:pt x="854570" y="60960"/>
                </a:lnTo>
                <a:close/>
              </a:path>
              <a:path w="1715770" h="892810">
                <a:moveTo>
                  <a:pt x="1053007" y="64770"/>
                </a:moveTo>
                <a:lnTo>
                  <a:pt x="1049807" y="64770"/>
                </a:lnTo>
                <a:lnTo>
                  <a:pt x="1049807" y="67310"/>
                </a:lnTo>
                <a:lnTo>
                  <a:pt x="1056208" y="67310"/>
                </a:lnTo>
                <a:lnTo>
                  <a:pt x="1053007" y="64770"/>
                </a:lnTo>
                <a:close/>
              </a:path>
              <a:path w="1715770" h="892810">
                <a:moveTo>
                  <a:pt x="1062608" y="60960"/>
                </a:moveTo>
                <a:lnTo>
                  <a:pt x="1059408" y="60960"/>
                </a:lnTo>
                <a:lnTo>
                  <a:pt x="1059408" y="67310"/>
                </a:lnTo>
                <a:lnTo>
                  <a:pt x="1225842" y="67310"/>
                </a:lnTo>
                <a:lnTo>
                  <a:pt x="1225842" y="64770"/>
                </a:lnTo>
                <a:lnTo>
                  <a:pt x="1062608" y="64770"/>
                </a:lnTo>
                <a:lnTo>
                  <a:pt x="1062608" y="60960"/>
                </a:lnTo>
                <a:close/>
              </a:path>
              <a:path w="1715770" h="892810">
                <a:moveTo>
                  <a:pt x="1043406" y="60960"/>
                </a:moveTo>
                <a:lnTo>
                  <a:pt x="1040206" y="60960"/>
                </a:lnTo>
                <a:lnTo>
                  <a:pt x="1037005" y="64770"/>
                </a:lnTo>
                <a:lnTo>
                  <a:pt x="1043406" y="64770"/>
                </a:lnTo>
                <a:lnTo>
                  <a:pt x="1043406" y="60960"/>
                </a:lnTo>
                <a:close/>
              </a:path>
              <a:path w="1715770" h="892810">
                <a:moveTo>
                  <a:pt x="1229042" y="54610"/>
                </a:moveTo>
                <a:lnTo>
                  <a:pt x="1065809" y="54610"/>
                </a:lnTo>
                <a:lnTo>
                  <a:pt x="1065809" y="58420"/>
                </a:lnTo>
                <a:lnTo>
                  <a:pt x="1062608" y="64770"/>
                </a:lnTo>
                <a:lnTo>
                  <a:pt x="1229042" y="64770"/>
                </a:lnTo>
                <a:lnTo>
                  <a:pt x="1229042" y="60960"/>
                </a:lnTo>
                <a:lnTo>
                  <a:pt x="1225842" y="60960"/>
                </a:lnTo>
                <a:lnTo>
                  <a:pt x="1225842" y="58420"/>
                </a:lnTo>
                <a:lnTo>
                  <a:pt x="1229042" y="58420"/>
                </a:lnTo>
                <a:lnTo>
                  <a:pt x="1229042" y="54610"/>
                </a:lnTo>
                <a:close/>
              </a:path>
              <a:path w="1715770" h="892810">
                <a:moveTo>
                  <a:pt x="1197038" y="0"/>
                </a:moveTo>
                <a:lnTo>
                  <a:pt x="1181036" y="0"/>
                </a:lnTo>
                <a:lnTo>
                  <a:pt x="1158633" y="12700"/>
                </a:lnTo>
                <a:lnTo>
                  <a:pt x="1145832" y="22860"/>
                </a:lnTo>
                <a:lnTo>
                  <a:pt x="1136230" y="26670"/>
                </a:lnTo>
                <a:lnTo>
                  <a:pt x="1097813" y="45720"/>
                </a:lnTo>
                <a:lnTo>
                  <a:pt x="1091412" y="52070"/>
                </a:lnTo>
                <a:lnTo>
                  <a:pt x="1078610" y="54610"/>
                </a:lnTo>
                <a:lnTo>
                  <a:pt x="1241844" y="54610"/>
                </a:lnTo>
                <a:lnTo>
                  <a:pt x="1241844" y="52070"/>
                </a:lnTo>
                <a:lnTo>
                  <a:pt x="1245044" y="52070"/>
                </a:lnTo>
                <a:lnTo>
                  <a:pt x="1245044" y="48260"/>
                </a:lnTo>
                <a:lnTo>
                  <a:pt x="1241844" y="48260"/>
                </a:lnTo>
                <a:lnTo>
                  <a:pt x="1241844" y="39370"/>
                </a:lnTo>
                <a:lnTo>
                  <a:pt x="1235443" y="39370"/>
                </a:lnTo>
                <a:lnTo>
                  <a:pt x="1235443" y="35560"/>
                </a:lnTo>
                <a:lnTo>
                  <a:pt x="1232242" y="35560"/>
                </a:lnTo>
                <a:lnTo>
                  <a:pt x="1232242" y="33020"/>
                </a:lnTo>
                <a:lnTo>
                  <a:pt x="1219441" y="33020"/>
                </a:lnTo>
                <a:lnTo>
                  <a:pt x="1219441" y="29210"/>
                </a:lnTo>
                <a:lnTo>
                  <a:pt x="1213040" y="29210"/>
                </a:lnTo>
                <a:lnTo>
                  <a:pt x="1213040" y="22860"/>
                </a:lnTo>
                <a:lnTo>
                  <a:pt x="1209840" y="22860"/>
                </a:lnTo>
                <a:lnTo>
                  <a:pt x="1209840" y="20320"/>
                </a:lnTo>
                <a:lnTo>
                  <a:pt x="1203439" y="20320"/>
                </a:lnTo>
                <a:lnTo>
                  <a:pt x="1203439" y="16510"/>
                </a:lnTo>
                <a:lnTo>
                  <a:pt x="1193838" y="16510"/>
                </a:lnTo>
                <a:lnTo>
                  <a:pt x="1190637" y="12700"/>
                </a:lnTo>
                <a:lnTo>
                  <a:pt x="1190637" y="10160"/>
                </a:lnTo>
                <a:lnTo>
                  <a:pt x="1197038" y="10160"/>
                </a:lnTo>
                <a:lnTo>
                  <a:pt x="1197038" y="6350"/>
                </a:lnTo>
                <a:lnTo>
                  <a:pt x="1193838" y="6350"/>
                </a:lnTo>
                <a:lnTo>
                  <a:pt x="1193838" y="3810"/>
                </a:lnTo>
                <a:lnTo>
                  <a:pt x="1197038" y="3810"/>
                </a:lnTo>
                <a:lnTo>
                  <a:pt x="1197038" y="0"/>
                </a:lnTo>
                <a:close/>
              </a:path>
              <a:path w="1715770" h="892810">
                <a:moveTo>
                  <a:pt x="1200238" y="12700"/>
                </a:moveTo>
                <a:lnTo>
                  <a:pt x="1197038" y="12700"/>
                </a:lnTo>
                <a:lnTo>
                  <a:pt x="1193838" y="16510"/>
                </a:lnTo>
                <a:lnTo>
                  <a:pt x="1200238" y="16510"/>
                </a:lnTo>
                <a:lnTo>
                  <a:pt x="1200238" y="12700"/>
                </a:lnTo>
                <a:close/>
              </a:path>
            </a:pathLst>
          </a:custGeom>
          <a:solidFill>
            <a:srgbClr val="E1E9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700" y="1944155"/>
            <a:ext cx="1082386" cy="8886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38550" y="1338043"/>
            <a:ext cx="1935018" cy="1299882"/>
          </a:xfrm>
          <a:custGeom>
            <a:avLst/>
            <a:gdLst/>
            <a:ahLst/>
            <a:cxnLst/>
            <a:rect l="l" t="t" r="r" b="b"/>
            <a:pathLst>
              <a:path w="2128520" h="1473200">
                <a:moveTo>
                  <a:pt x="620928" y="1460500"/>
                </a:moveTo>
                <a:lnTo>
                  <a:pt x="598525" y="1460500"/>
                </a:lnTo>
                <a:lnTo>
                  <a:pt x="592124" y="1473200"/>
                </a:lnTo>
                <a:lnTo>
                  <a:pt x="614527" y="1473200"/>
                </a:lnTo>
                <a:lnTo>
                  <a:pt x="620928" y="1460500"/>
                </a:lnTo>
                <a:close/>
              </a:path>
              <a:path w="2128520" h="1473200">
                <a:moveTo>
                  <a:pt x="656132" y="1460500"/>
                </a:moveTo>
                <a:lnTo>
                  <a:pt x="620928" y="1460500"/>
                </a:lnTo>
                <a:lnTo>
                  <a:pt x="656132" y="1473200"/>
                </a:lnTo>
                <a:lnTo>
                  <a:pt x="656132" y="1460500"/>
                </a:lnTo>
                <a:close/>
              </a:path>
              <a:path w="2128520" h="1473200">
                <a:moveTo>
                  <a:pt x="662533" y="1447800"/>
                </a:moveTo>
                <a:lnTo>
                  <a:pt x="582523" y="1447800"/>
                </a:lnTo>
                <a:lnTo>
                  <a:pt x="595325" y="1460500"/>
                </a:lnTo>
                <a:lnTo>
                  <a:pt x="662533" y="1460500"/>
                </a:lnTo>
                <a:lnTo>
                  <a:pt x="662533" y="1447800"/>
                </a:lnTo>
                <a:close/>
              </a:path>
              <a:path w="2128520" h="1473200">
                <a:moveTo>
                  <a:pt x="915390" y="1397000"/>
                </a:moveTo>
                <a:lnTo>
                  <a:pt x="457695" y="1397000"/>
                </a:lnTo>
                <a:lnTo>
                  <a:pt x="508901" y="1422400"/>
                </a:lnTo>
                <a:lnTo>
                  <a:pt x="563321" y="1435100"/>
                </a:lnTo>
                <a:lnTo>
                  <a:pt x="588924" y="1447800"/>
                </a:lnTo>
                <a:lnTo>
                  <a:pt x="678535" y="1447800"/>
                </a:lnTo>
                <a:lnTo>
                  <a:pt x="681736" y="1435100"/>
                </a:lnTo>
                <a:lnTo>
                  <a:pt x="697738" y="1435100"/>
                </a:lnTo>
                <a:lnTo>
                  <a:pt x="697738" y="1422400"/>
                </a:lnTo>
                <a:lnTo>
                  <a:pt x="716940" y="1422400"/>
                </a:lnTo>
                <a:lnTo>
                  <a:pt x="716940" y="1409700"/>
                </a:lnTo>
                <a:lnTo>
                  <a:pt x="915390" y="1409700"/>
                </a:lnTo>
                <a:lnTo>
                  <a:pt x="915390" y="1397000"/>
                </a:lnTo>
                <a:close/>
              </a:path>
              <a:path w="2128520" h="1473200">
                <a:moveTo>
                  <a:pt x="835367" y="1422400"/>
                </a:moveTo>
                <a:lnTo>
                  <a:pt x="752157" y="1422400"/>
                </a:lnTo>
                <a:lnTo>
                  <a:pt x="752157" y="1435100"/>
                </a:lnTo>
                <a:lnTo>
                  <a:pt x="835367" y="1435100"/>
                </a:lnTo>
                <a:lnTo>
                  <a:pt x="835367" y="1422400"/>
                </a:lnTo>
                <a:close/>
              </a:path>
              <a:path w="2128520" h="1473200">
                <a:moveTo>
                  <a:pt x="848169" y="1422400"/>
                </a:moveTo>
                <a:lnTo>
                  <a:pt x="841768" y="1422400"/>
                </a:lnTo>
                <a:lnTo>
                  <a:pt x="841768" y="1435100"/>
                </a:lnTo>
                <a:lnTo>
                  <a:pt x="848169" y="1435100"/>
                </a:lnTo>
                <a:lnTo>
                  <a:pt x="848169" y="1422400"/>
                </a:lnTo>
                <a:close/>
              </a:path>
              <a:path w="2128520" h="1473200">
                <a:moveTo>
                  <a:pt x="851369" y="1422400"/>
                </a:moveTo>
                <a:lnTo>
                  <a:pt x="848169" y="1422400"/>
                </a:lnTo>
                <a:lnTo>
                  <a:pt x="848169" y="1435100"/>
                </a:lnTo>
                <a:lnTo>
                  <a:pt x="851369" y="1435100"/>
                </a:lnTo>
                <a:lnTo>
                  <a:pt x="851369" y="1422400"/>
                </a:lnTo>
                <a:close/>
              </a:path>
              <a:path w="2128520" h="1473200">
                <a:moveTo>
                  <a:pt x="867371" y="1422400"/>
                </a:moveTo>
                <a:lnTo>
                  <a:pt x="854570" y="1422400"/>
                </a:lnTo>
                <a:lnTo>
                  <a:pt x="854570" y="1435100"/>
                </a:lnTo>
                <a:lnTo>
                  <a:pt x="867371" y="1435100"/>
                </a:lnTo>
                <a:lnTo>
                  <a:pt x="867371" y="1422400"/>
                </a:lnTo>
                <a:close/>
              </a:path>
              <a:path w="2128520" h="1473200">
                <a:moveTo>
                  <a:pt x="883373" y="1409700"/>
                </a:moveTo>
                <a:lnTo>
                  <a:pt x="742556" y="1409700"/>
                </a:lnTo>
                <a:lnTo>
                  <a:pt x="742556" y="1422400"/>
                </a:lnTo>
                <a:lnTo>
                  <a:pt x="883373" y="1422400"/>
                </a:lnTo>
                <a:lnTo>
                  <a:pt x="883373" y="1409700"/>
                </a:lnTo>
                <a:close/>
              </a:path>
              <a:path w="2128520" h="1473200">
                <a:moveTo>
                  <a:pt x="924991" y="1384300"/>
                </a:moveTo>
                <a:lnTo>
                  <a:pt x="441693" y="1384300"/>
                </a:lnTo>
                <a:lnTo>
                  <a:pt x="441693" y="1397000"/>
                </a:lnTo>
                <a:lnTo>
                  <a:pt x="924991" y="1397000"/>
                </a:lnTo>
                <a:lnTo>
                  <a:pt x="924991" y="1384300"/>
                </a:lnTo>
                <a:close/>
              </a:path>
              <a:path w="2128520" h="1473200">
                <a:moveTo>
                  <a:pt x="940993" y="1371600"/>
                </a:moveTo>
                <a:lnTo>
                  <a:pt x="454494" y="1371600"/>
                </a:lnTo>
                <a:lnTo>
                  <a:pt x="454494" y="1384300"/>
                </a:lnTo>
                <a:lnTo>
                  <a:pt x="940993" y="1384300"/>
                </a:lnTo>
                <a:lnTo>
                  <a:pt x="940993" y="1371600"/>
                </a:lnTo>
                <a:close/>
              </a:path>
              <a:path w="2128520" h="1473200">
                <a:moveTo>
                  <a:pt x="931392" y="1358900"/>
                </a:moveTo>
                <a:lnTo>
                  <a:pt x="473697" y="1358900"/>
                </a:lnTo>
                <a:lnTo>
                  <a:pt x="473697" y="1371600"/>
                </a:lnTo>
                <a:lnTo>
                  <a:pt x="931392" y="1371600"/>
                </a:lnTo>
                <a:lnTo>
                  <a:pt x="931392" y="1358900"/>
                </a:lnTo>
                <a:close/>
              </a:path>
              <a:path w="2128520" h="1473200">
                <a:moveTo>
                  <a:pt x="928192" y="1346200"/>
                </a:moveTo>
                <a:lnTo>
                  <a:pt x="524903" y="1346200"/>
                </a:lnTo>
                <a:lnTo>
                  <a:pt x="486498" y="1358900"/>
                </a:lnTo>
                <a:lnTo>
                  <a:pt x="928192" y="1358900"/>
                </a:lnTo>
                <a:lnTo>
                  <a:pt x="928192" y="1346200"/>
                </a:lnTo>
                <a:close/>
              </a:path>
              <a:path w="2128520" h="1473200">
                <a:moveTo>
                  <a:pt x="931392" y="1333500"/>
                </a:moveTo>
                <a:lnTo>
                  <a:pt x="540905" y="1333500"/>
                </a:lnTo>
                <a:lnTo>
                  <a:pt x="540905" y="1346200"/>
                </a:lnTo>
                <a:lnTo>
                  <a:pt x="931392" y="1346200"/>
                </a:lnTo>
                <a:lnTo>
                  <a:pt x="931392" y="1333500"/>
                </a:lnTo>
                <a:close/>
              </a:path>
              <a:path w="2128520" h="1473200">
                <a:moveTo>
                  <a:pt x="950595" y="1270000"/>
                </a:moveTo>
                <a:lnTo>
                  <a:pt x="531304" y="1270000"/>
                </a:lnTo>
                <a:lnTo>
                  <a:pt x="531304" y="1333500"/>
                </a:lnTo>
                <a:lnTo>
                  <a:pt x="924991" y="1333500"/>
                </a:lnTo>
                <a:lnTo>
                  <a:pt x="924991" y="1320800"/>
                </a:lnTo>
                <a:lnTo>
                  <a:pt x="944194" y="1320800"/>
                </a:lnTo>
                <a:lnTo>
                  <a:pt x="944194" y="1308100"/>
                </a:lnTo>
                <a:lnTo>
                  <a:pt x="956995" y="1308100"/>
                </a:lnTo>
                <a:lnTo>
                  <a:pt x="956995" y="1295400"/>
                </a:lnTo>
                <a:lnTo>
                  <a:pt x="953795" y="1295400"/>
                </a:lnTo>
                <a:lnTo>
                  <a:pt x="953795" y="1282700"/>
                </a:lnTo>
                <a:lnTo>
                  <a:pt x="950595" y="1282700"/>
                </a:lnTo>
                <a:lnTo>
                  <a:pt x="950595" y="1270000"/>
                </a:lnTo>
                <a:close/>
              </a:path>
              <a:path w="2128520" h="1473200">
                <a:moveTo>
                  <a:pt x="956995" y="1244600"/>
                </a:moveTo>
                <a:lnTo>
                  <a:pt x="508901" y="1244600"/>
                </a:lnTo>
                <a:lnTo>
                  <a:pt x="515302" y="1270000"/>
                </a:lnTo>
                <a:lnTo>
                  <a:pt x="940993" y="1270000"/>
                </a:lnTo>
                <a:lnTo>
                  <a:pt x="940993" y="1257300"/>
                </a:lnTo>
                <a:lnTo>
                  <a:pt x="956995" y="1257300"/>
                </a:lnTo>
                <a:lnTo>
                  <a:pt x="956995" y="1244600"/>
                </a:lnTo>
                <a:close/>
              </a:path>
              <a:path w="2128520" h="1473200">
                <a:moveTo>
                  <a:pt x="966597" y="1231900"/>
                </a:moveTo>
                <a:lnTo>
                  <a:pt x="502500" y="1231900"/>
                </a:lnTo>
                <a:lnTo>
                  <a:pt x="502500" y="1244600"/>
                </a:lnTo>
                <a:lnTo>
                  <a:pt x="966597" y="1244600"/>
                </a:lnTo>
                <a:lnTo>
                  <a:pt x="966597" y="1231900"/>
                </a:lnTo>
                <a:close/>
              </a:path>
              <a:path w="2128520" h="1473200">
                <a:moveTo>
                  <a:pt x="982599" y="1219200"/>
                </a:moveTo>
                <a:lnTo>
                  <a:pt x="505701" y="1219200"/>
                </a:lnTo>
                <a:lnTo>
                  <a:pt x="505701" y="1231900"/>
                </a:lnTo>
                <a:lnTo>
                  <a:pt x="982599" y="1231900"/>
                </a:lnTo>
                <a:lnTo>
                  <a:pt x="982599" y="1219200"/>
                </a:lnTo>
                <a:close/>
              </a:path>
              <a:path w="2128520" h="1473200">
                <a:moveTo>
                  <a:pt x="1001801" y="1206500"/>
                </a:moveTo>
                <a:lnTo>
                  <a:pt x="486498" y="1206500"/>
                </a:lnTo>
                <a:lnTo>
                  <a:pt x="486498" y="1219200"/>
                </a:lnTo>
                <a:lnTo>
                  <a:pt x="1001801" y="1219200"/>
                </a:lnTo>
                <a:lnTo>
                  <a:pt x="1001801" y="1206500"/>
                </a:lnTo>
                <a:close/>
              </a:path>
              <a:path w="2128520" h="1473200">
                <a:moveTo>
                  <a:pt x="1027404" y="1193800"/>
                </a:moveTo>
                <a:lnTo>
                  <a:pt x="489699" y="1193800"/>
                </a:lnTo>
                <a:lnTo>
                  <a:pt x="496100" y="1206500"/>
                </a:lnTo>
                <a:lnTo>
                  <a:pt x="1027404" y="1206500"/>
                </a:lnTo>
                <a:lnTo>
                  <a:pt x="1027404" y="1193800"/>
                </a:lnTo>
                <a:close/>
              </a:path>
              <a:path w="2128520" h="1473200">
                <a:moveTo>
                  <a:pt x="1069009" y="1168400"/>
                </a:moveTo>
                <a:lnTo>
                  <a:pt x="476897" y="1168400"/>
                </a:lnTo>
                <a:lnTo>
                  <a:pt x="480098" y="1181100"/>
                </a:lnTo>
                <a:lnTo>
                  <a:pt x="486498" y="1193800"/>
                </a:lnTo>
                <a:lnTo>
                  <a:pt x="1059408" y="1193800"/>
                </a:lnTo>
                <a:lnTo>
                  <a:pt x="1062609" y="1181100"/>
                </a:lnTo>
                <a:lnTo>
                  <a:pt x="1069009" y="1181100"/>
                </a:lnTo>
                <a:lnTo>
                  <a:pt x="1069009" y="1168400"/>
                </a:lnTo>
                <a:close/>
              </a:path>
              <a:path w="2128520" h="1473200">
                <a:moveTo>
                  <a:pt x="1174635" y="1117600"/>
                </a:moveTo>
                <a:lnTo>
                  <a:pt x="451294" y="1117600"/>
                </a:lnTo>
                <a:lnTo>
                  <a:pt x="457695" y="1130300"/>
                </a:lnTo>
                <a:lnTo>
                  <a:pt x="464096" y="1155700"/>
                </a:lnTo>
                <a:lnTo>
                  <a:pt x="473697" y="1168400"/>
                </a:lnTo>
                <a:lnTo>
                  <a:pt x="1081824" y="1168400"/>
                </a:lnTo>
                <a:lnTo>
                  <a:pt x="1081824" y="1155700"/>
                </a:lnTo>
                <a:lnTo>
                  <a:pt x="1088224" y="1155700"/>
                </a:lnTo>
                <a:lnTo>
                  <a:pt x="1088224" y="1143000"/>
                </a:lnTo>
                <a:lnTo>
                  <a:pt x="1158633" y="1143000"/>
                </a:lnTo>
                <a:lnTo>
                  <a:pt x="1158633" y="1130300"/>
                </a:lnTo>
                <a:lnTo>
                  <a:pt x="1171435" y="1130300"/>
                </a:lnTo>
                <a:lnTo>
                  <a:pt x="1174635" y="1117600"/>
                </a:lnTo>
                <a:close/>
              </a:path>
              <a:path w="2128520" h="1473200">
                <a:moveTo>
                  <a:pt x="1241844" y="1092200"/>
                </a:moveTo>
                <a:lnTo>
                  <a:pt x="438492" y="1092200"/>
                </a:lnTo>
                <a:lnTo>
                  <a:pt x="448094" y="1117600"/>
                </a:lnTo>
                <a:lnTo>
                  <a:pt x="1200238" y="1117600"/>
                </a:lnTo>
                <a:lnTo>
                  <a:pt x="1200238" y="1104900"/>
                </a:lnTo>
                <a:lnTo>
                  <a:pt x="1241844" y="1104900"/>
                </a:lnTo>
                <a:lnTo>
                  <a:pt x="1241844" y="1092200"/>
                </a:lnTo>
                <a:close/>
              </a:path>
              <a:path w="2128520" h="1473200">
                <a:moveTo>
                  <a:pt x="1267460" y="1092200"/>
                </a:moveTo>
                <a:lnTo>
                  <a:pt x="1245044" y="1092200"/>
                </a:lnTo>
                <a:lnTo>
                  <a:pt x="1245044" y="1104900"/>
                </a:lnTo>
                <a:lnTo>
                  <a:pt x="1267460" y="1104900"/>
                </a:lnTo>
                <a:lnTo>
                  <a:pt x="1267460" y="1092200"/>
                </a:lnTo>
                <a:close/>
              </a:path>
              <a:path w="2128520" h="1473200">
                <a:moveTo>
                  <a:pt x="1414678" y="1092200"/>
                </a:moveTo>
                <a:lnTo>
                  <a:pt x="1401876" y="1092200"/>
                </a:lnTo>
                <a:lnTo>
                  <a:pt x="1401876" y="1104900"/>
                </a:lnTo>
                <a:lnTo>
                  <a:pt x="1414678" y="1104900"/>
                </a:lnTo>
                <a:lnTo>
                  <a:pt x="1414678" y="1092200"/>
                </a:lnTo>
                <a:close/>
              </a:path>
              <a:path w="2128520" h="1473200">
                <a:moveTo>
                  <a:pt x="1424279" y="1092200"/>
                </a:moveTo>
                <a:lnTo>
                  <a:pt x="1417878" y="1092200"/>
                </a:lnTo>
                <a:lnTo>
                  <a:pt x="1421079" y="1104900"/>
                </a:lnTo>
                <a:lnTo>
                  <a:pt x="1424279" y="1104900"/>
                </a:lnTo>
                <a:lnTo>
                  <a:pt x="1424279" y="1092200"/>
                </a:lnTo>
                <a:close/>
              </a:path>
              <a:path w="2128520" h="1473200">
                <a:moveTo>
                  <a:pt x="1433880" y="1092200"/>
                </a:moveTo>
                <a:lnTo>
                  <a:pt x="1430680" y="1092200"/>
                </a:lnTo>
                <a:lnTo>
                  <a:pt x="1430680" y="1104900"/>
                </a:lnTo>
                <a:lnTo>
                  <a:pt x="1433880" y="1092200"/>
                </a:lnTo>
                <a:close/>
              </a:path>
              <a:path w="2128520" h="1473200">
                <a:moveTo>
                  <a:pt x="1443494" y="1092200"/>
                </a:moveTo>
                <a:lnTo>
                  <a:pt x="1433880" y="1092200"/>
                </a:lnTo>
                <a:lnTo>
                  <a:pt x="1437093" y="1104900"/>
                </a:lnTo>
                <a:lnTo>
                  <a:pt x="1443494" y="1104900"/>
                </a:lnTo>
                <a:lnTo>
                  <a:pt x="1443494" y="1092200"/>
                </a:lnTo>
                <a:close/>
              </a:path>
              <a:path w="2128520" h="1473200">
                <a:moveTo>
                  <a:pt x="1462697" y="1092200"/>
                </a:moveTo>
                <a:lnTo>
                  <a:pt x="1456296" y="1092200"/>
                </a:lnTo>
                <a:lnTo>
                  <a:pt x="1456296" y="1104900"/>
                </a:lnTo>
                <a:lnTo>
                  <a:pt x="1462697" y="1104900"/>
                </a:lnTo>
                <a:lnTo>
                  <a:pt x="1462697" y="1092200"/>
                </a:lnTo>
                <a:close/>
              </a:path>
              <a:path w="2128520" h="1473200">
                <a:moveTo>
                  <a:pt x="1497901" y="1092200"/>
                </a:moveTo>
                <a:lnTo>
                  <a:pt x="1472298" y="1092200"/>
                </a:lnTo>
                <a:lnTo>
                  <a:pt x="1472298" y="1104900"/>
                </a:lnTo>
                <a:lnTo>
                  <a:pt x="1497901" y="1104900"/>
                </a:lnTo>
                <a:lnTo>
                  <a:pt x="1497901" y="1092200"/>
                </a:lnTo>
                <a:close/>
              </a:path>
              <a:path w="2128520" h="1473200">
                <a:moveTo>
                  <a:pt x="1523504" y="1066800"/>
                </a:moveTo>
                <a:lnTo>
                  <a:pt x="432092" y="1066800"/>
                </a:lnTo>
                <a:lnTo>
                  <a:pt x="432092" y="1079500"/>
                </a:lnTo>
                <a:lnTo>
                  <a:pt x="435292" y="1092200"/>
                </a:lnTo>
                <a:lnTo>
                  <a:pt x="1376273" y="1092200"/>
                </a:lnTo>
                <a:lnTo>
                  <a:pt x="1376273" y="1079500"/>
                </a:lnTo>
                <a:lnTo>
                  <a:pt x="1520304" y="1079500"/>
                </a:lnTo>
                <a:lnTo>
                  <a:pt x="1523504" y="1066800"/>
                </a:lnTo>
                <a:close/>
              </a:path>
              <a:path w="2128520" h="1473200">
                <a:moveTo>
                  <a:pt x="1513903" y="1079500"/>
                </a:moveTo>
                <a:lnTo>
                  <a:pt x="1389075" y="1079500"/>
                </a:lnTo>
                <a:lnTo>
                  <a:pt x="1389075" y="1092200"/>
                </a:lnTo>
                <a:lnTo>
                  <a:pt x="1513903" y="1092200"/>
                </a:lnTo>
                <a:lnTo>
                  <a:pt x="1513903" y="1079500"/>
                </a:lnTo>
                <a:close/>
              </a:path>
              <a:path w="2128520" h="1473200">
                <a:moveTo>
                  <a:pt x="1542707" y="1054100"/>
                </a:moveTo>
                <a:lnTo>
                  <a:pt x="412889" y="1054100"/>
                </a:lnTo>
                <a:lnTo>
                  <a:pt x="412889" y="1066800"/>
                </a:lnTo>
                <a:lnTo>
                  <a:pt x="1539506" y="1066800"/>
                </a:lnTo>
                <a:lnTo>
                  <a:pt x="1542707" y="1054100"/>
                </a:lnTo>
                <a:close/>
              </a:path>
              <a:path w="2128520" h="1473200">
                <a:moveTo>
                  <a:pt x="1552308" y="1041400"/>
                </a:moveTo>
                <a:lnTo>
                  <a:pt x="409689" y="1041400"/>
                </a:lnTo>
                <a:lnTo>
                  <a:pt x="409689" y="1054100"/>
                </a:lnTo>
                <a:lnTo>
                  <a:pt x="1545907" y="1054100"/>
                </a:lnTo>
                <a:lnTo>
                  <a:pt x="1552308" y="1041400"/>
                </a:lnTo>
                <a:close/>
              </a:path>
              <a:path w="2128520" h="1473200">
                <a:moveTo>
                  <a:pt x="1568310" y="1041400"/>
                </a:moveTo>
                <a:lnTo>
                  <a:pt x="1565109" y="1041400"/>
                </a:lnTo>
                <a:lnTo>
                  <a:pt x="1565109" y="1054100"/>
                </a:lnTo>
                <a:lnTo>
                  <a:pt x="1568310" y="1054100"/>
                </a:lnTo>
                <a:lnTo>
                  <a:pt x="1568310" y="1041400"/>
                </a:lnTo>
                <a:close/>
              </a:path>
              <a:path w="2128520" h="1473200">
                <a:moveTo>
                  <a:pt x="1603514" y="1028700"/>
                </a:moveTo>
                <a:lnTo>
                  <a:pt x="412889" y="1028700"/>
                </a:lnTo>
                <a:lnTo>
                  <a:pt x="412889" y="1041400"/>
                </a:lnTo>
                <a:lnTo>
                  <a:pt x="1600314" y="1041400"/>
                </a:lnTo>
                <a:lnTo>
                  <a:pt x="1603514" y="1028700"/>
                </a:lnTo>
                <a:close/>
              </a:path>
              <a:path w="2128520" h="1473200">
                <a:moveTo>
                  <a:pt x="374472" y="1016000"/>
                </a:moveTo>
                <a:lnTo>
                  <a:pt x="345668" y="1016000"/>
                </a:lnTo>
                <a:lnTo>
                  <a:pt x="345668" y="1028700"/>
                </a:lnTo>
                <a:lnTo>
                  <a:pt x="374472" y="1028700"/>
                </a:lnTo>
                <a:lnTo>
                  <a:pt x="374472" y="1016000"/>
                </a:lnTo>
                <a:close/>
              </a:path>
              <a:path w="2128520" h="1473200">
                <a:moveTo>
                  <a:pt x="1619529" y="1016000"/>
                </a:moveTo>
                <a:lnTo>
                  <a:pt x="393687" y="1016000"/>
                </a:lnTo>
                <a:lnTo>
                  <a:pt x="400088" y="1028700"/>
                </a:lnTo>
                <a:lnTo>
                  <a:pt x="1616329" y="1028700"/>
                </a:lnTo>
                <a:lnTo>
                  <a:pt x="1619529" y="1016000"/>
                </a:lnTo>
                <a:close/>
              </a:path>
              <a:path w="2128520" h="1473200">
                <a:moveTo>
                  <a:pt x="1651533" y="990600"/>
                </a:moveTo>
                <a:lnTo>
                  <a:pt x="310464" y="990600"/>
                </a:lnTo>
                <a:lnTo>
                  <a:pt x="310464" y="1016000"/>
                </a:lnTo>
                <a:lnTo>
                  <a:pt x="1641932" y="1016000"/>
                </a:lnTo>
                <a:lnTo>
                  <a:pt x="1645132" y="1003300"/>
                </a:lnTo>
                <a:lnTo>
                  <a:pt x="1648333" y="1003300"/>
                </a:lnTo>
                <a:lnTo>
                  <a:pt x="1651533" y="990600"/>
                </a:lnTo>
                <a:close/>
              </a:path>
              <a:path w="2128520" h="1473200">
                <a:moveTo>
                  <a:pt x="1709140" y="990600"/>
                </a:moveTo>
                <a:lnTo>
                  <a:pt x="1686737" y="990600"/>
                </a:lnTo>
                <a:lnTo>
                  <a:pt x="1686737" y="1003300"/>
                </a:lnTo>
                <a:lnTo>
                  <a:pt x="1709140" y="1003300"/>
                </a:lnTo>
                <a:lnTo>
                  <a:pt x="1709140" y="990600"/>
                </a:lnTo>
                <a:close/>
              </a:path>
              <a:path w="2128520" h="1473200">
                <a:moveTo>
                  <a:pt x="1734743" y="965200"/>
                </a:moveTo>
                <a:lnTo>
                  <a:pt x="300863" y="965200"/>
                </a:lnTo>
                <a:lnTo>
                  <a:pt x="300863" y="990600"/>
                </a:lnTo>
                <a:lnTo>
                  <a:pt x="1715541" y="990600"/>
                </a:lnTo>
                <a:lnTo>
                  <a:pt x="1715541" y="977900"/>
                </a:lnTo>
                <a:lnTo>
                  <a:pt x="1734743" y="977900"/>
                </a:lnTo>
                <a:lnTo>
                  <a:pt x="1734743" y="965200"/>
                </a:lnTo>
                <a:close/>
              </a:path>
              <a:path w="2128520" h="1473200">
                <a:moveTo>
                  <a:pt x="1753946" y="939800"/>
                </a:moveTo>
                <a:lnTo>
                  <a:pt x="310464" y="939800"/>
                </a:lnTo>
                <a:lnTo>
                  <a:pt x="310464" y="952500"/>
                </a:lnTo>
                <a:lnTo>
                  <a:pt x="307263" y="965200"/>
                </a:lnTo>
                <a:lnTo>
                  <a:pt x="1750745" y="965200"/>
                </a:lnTo>
                <a:lnTo>
                  <a:pt x="1750745" y="952500"/>
                </a:lnTo>
                <a:lnTo>
                  <a:pt x="1753946" y="952500"/>
                </a:lnTo>
                <a:lnTo>
                  <a:pt x="1753946" y="939800"/>
                </a:lnTo>
                <a:close/>
              </a:path>
              <a:path w="2128520" h="1473200">
                <a:moveTo>
                  <a:pt x="262458" y="939800"/>
                </a:moveTo>
                <a:lnTo>
                  <a:pt x="252857" y="939800"/>
                </a:lnTo>
                <a:lnTo>
                  <a:pt x="252857" y="952500"/>
                </a:lnTo>
                <a:lnTo>
                  <a:pt x="262458" y="952500"/>
                </a:lnTo>
                <a:lnTo>
                  <a:pt x="262458" y="939800"/>
                </a:lnTo>
                <a:close/>
              </a:path>
              <a:path w="2128520" h="1473200">
                <a:moveTo>
                  <a:pt x="281660" y="927100"/>
                </a:moveTo>
                <a:lnTo>
                  <a:pt x="227253" y="927100"/>
                </a:lnTo>
                <a:lnTo>
                  <a:pt x="227253" y="939800"/>
                </a:lnTo>
                <a:lnTo>
                  <a:pt x="281660" y="939800"/>
                </a:lnTo>
                <a:lnTo>
                  <a:pt x="281660" y="927100"/>
                </a:lnTo>
                <a:close/>
              </a:path>
              <a:path w="2128520" h="1473200">
                <a:moveTo>
                  <a:pt x="1757146" y="927100"/>
                </a:moveTo>
                <a:lnTo>
                  <a:pt x="291261" y="927100"/>
                </a:lnTo>
                <a:lnTo>
                  <a:pt x="294462" y="939800"/>
                </a:lnTo>
                <a:lnTo>
                  <a:pt x="1757146" y="939800"/>
                </a:lnTo>
                <a:lnTo>
                  <a:pt x="1757146" y="927100"/>
                </a:lnTo>
                <a:close/>
              </a:path>
              <a:path w="2128520" h="1473200">
                <a:moveTo>
                  <a:pt x="1827568" y="914400"/>
                </a:moveTo>
                <a:lnTo>
                  <a:pt x="230454" y="914400"/>
                </a:lnTo>
                <a:lnTo>
                  <a:pt x="230454" y="927100"/>
                </a:lnTo>
                <a:lnTo>
                  <a:pt x="1827568" y="927100"/>
                </a:lnTo>
                <a:lnTo>
                  <a:pt x="1827568" y="914400"/>
                </a:lnTo>
                <a:close/>
              </a:path>
              <a:path w="2128520" h="1473200">
                <a:moveTo>
                  <a:pt x="1833968" y="901700"/>
                </a:moveTo>
                <a:lnTo>
                  <a:pt x="208051" y="901700"/>
                </a:lnTo>
                <a:lnTo>
                  <a:pt x="208051" y="914400"/>
                </a:lnTo>
                <a:lnTo>
                  <a:pt x="1833968" y="914400"/>
                </a:lnTo>
                <a:lnTo>
                  <a:pt x="1833968" y="901700"/>
                </a:lnTo>
                <a:close/>
              </a:path>
              <a:path w="2128520" h="1473200">
                <a:moveTo>
                  <a:pt x="1846770" y="889000"/>
                </a:moveTo>
                <a:lnTo>
                  <a:pt x="166433" y="889000"/>
                </a:lnTo>
                <a:lnTo>
                  <a:pt x="166433" y="901700"/>
                </a:lnTo>
                <a:lnTo>
                  <a:pt x="1846770" y="901700"/>
                </a:lnTo>
                <a:lnTo>
                  <a:pt x="1846770" y="889000"/>
                </a:lnTo>
                <a:close/>
              </a:path>
              <a:path w="2128520" h="1473200">
                <a:moveTo>
                  <a:pt x="1885175" y="876300"/>
                </a:moveTo>
                <a:lnTo>
                  <a:pt x="169633" y="876300"/>
                </a:lnTo>
                <a:lnTo>
                  <a:pt x="169633" y="889000"/>
                </a:lnTo>
                <a:lnTo>
                  <a:pt x="1885175" y="889000"/>
                </a:lnTo>
                <a:lnTo>
                  <a:pt x="1885175" y="876300"/>
                </a:lnTo>
                <a:close/>
              </a:path>
              <a:path w="2128520" h="1473200">
                <a:moveTo>
                  <a:pt x="1894776" y="876300"/>
                </a:moveTo>
                <a:lnTo>
                  <a:pt x="1888375" y="876300"/>
                </a:lnTo>
                <a:lnTo>
                  <a:pt x="1888375" y="889000"/>
                </a:lnTo>
                <a:lnTo>
                  <a:pt x="1894776" y="889000"/>
                </a:lnTo>
                <a:lnTo>
                  <a:pt x="1894776" y="876300"/>
                </a:lnTo>
                <a:close/>
              </a:path>
              <a:path w="2128520" h="1473200">
                <a:moveTo>
                  <a:pt x="1923580" y="863600"/>
                </a:moveTo>
                <a:lnTo>
                  <a:pt x="185635" y="863600"/>
                </a:lnTo>
                <a:lnTo>
                  <a:pt x="185635" y="876300"/>
                </a:lnTo>
                <a:lnTo>
                  <a:pt x="1923580" y="876300"/>
                </a:lnTo>
                <a:lnTo>
                  <a:pt x="1923580" y="863600"/>
                </a:lnTo>
                <a:close/>
              </a:path>
              <a:path w="2128520" h="1473200">
                <a:moveTo>
                  <a:pt x="2042007" y="863600"/>
                </a:moveTo>
                <a:lnTo>
                  <a:pt x="2010003" y="863600"/>
                </a:lnTo>
                <a:lnTo>
                  <a:pt x="2010003" y="876300"/>
                </a:lnTo>
                <a:lnTo>
                  <a:pt x="2042007" y="876300"/>
                </a:lnTo>
                <a:lnTo>
                  <a:pt x="2042007" y="863600"/>
                </a:lnTo>
                <a:close/>
              </a:path>
              <a:path w="2128520" h="1473200">
                <a:moveTo>
                  <a:pt x="2064410" y="850900"/>
                </a:moveTo>
                <a:lnTo>
                  <a:pt x="176034" y="850900"/>
                </a:lnTo>
                <a:lnTo>
                  <a:pt x="176034" y="863600"/>
                </a:lnTo>
                <a:lnTo>
                  <a:pt x="2064410" y="863600"/>
                </a:lnTo>
                <a:lnTo>
                  <a:pt x="2064410" y="850900"/>
                </a:lnTo>
                <a:close/>
              </a:path>
              <a:path w="2128520" h="1473200">
                <a:moveTo>
                  <a:pt x="2067610" y="838200"/>
                </a:moveTo>
                <a:lnTo>
                  <a:pt x="153631" y="838200"/>
                </a:lnTo>
                <a:lnTo>
                  <a:pt x="153631" y="850900"/>
                </a:lnTo>
                <a:lnTo>
                  <a:pt x="2067610" y="850900"/>
                </a:lnTo>
                <a:lnTo>
                  <a:pt x="2067610" y="838200"/>
                </a:lnTo>
                <a:close/>
              </a:path>
              <a:path w="2128520" h="1473200">
                <a:moveTo>
                  <a:pt x="2074011" y="825500"/>
                </a:moveTo>
                <a:lnTo>
                  <a:pt x="131229" y="825500"/>
                </a:lnTo>
                <a:lnTo>
                  <a:pt x="131229" y="838200"/>
                </a:lnTo>
                <a:lnTo>
                  <a:pt x="2074011" y="838200"/>
                </a:lnTo>
                <a:lnTo>
                  <a:pt x="2074011" y="825500"/>
                </a:lnTo>
                <a:close/>
              </a:path>
              <a:path w="2128520" h="1473200">
                <a:moveTo>
                  <a:pt x="2090013" y="812800"/>
                </a:moveTo>
                <a:lnTo>
                  <a:pt x="147231" y="812800"/>
                </a:lnTo>
                <a:lnTo>
                  <a:pt x="144030" y="825500"/>
                </a:lnTo>
                <a:lnTo>
                  <a:pt x="2090013" y="825500"/>
                </a:lnTo>
                <a:lnTo>
                  <a:pt x="2090013" y="812800"/>
                </a:lnTo>
                <a:close/>
              </a:path>
              <a:path w="2128520" h="1473200">
                <a:moveTo>
                  <a:pt x="2109216" y="800100"/>
                </a:moveTo>
                <a:lnTo>
                  <a:pt x="160032" y="800100"/>
                </a:lnTo>
                <a:lnTo>
                  <a:pt x="160032" y="812800"/>
                </a:lnTo>
                <a:lnTo>
                  <a:pt x="2106015" y="812800"/>
                </a:lnTo>
                <a:lnTo>
                  <a:pt x="2109216" y="800100"/>
                </a:lnTo>
                <a:close/>
              </a:path>
              <a:path w="2128520" h="1473200">
                <a:moveTo>
                  <a:pt x="2106015" y="774700"/>
                </a:moveTo>
                <a:lnTo>
                  <a:pt x="198450" y="774700"/>
                </a:lnTo>
                <a:lnTo>
                  <a:pt x="195249" y="787400"/>
                </a:lnTo>
                <a:lnTo>
                  <a:pt x="185635" y="787400"/>
                </a:lnTo>
                <a:lnTo>
                  <a:pt x="185635" y="800100"/>
                </a:lnTo>
                <a:lnTo>
                  <a:pt x="2106015" y="800100"/>
                </a:lnTo>
                <a:lnTo>
                  <a:pt x="2106015" y="774700"/>
                </a:lnTo>
                <a:close/>
              </a:path>
              <a:path w="2128520" h="1473200">
                <a:moveTo>
                  <a:pt x="2125218" y="749300"/>
                </a:moveTo>
                <a:lnTo>
                  <a:pt x="217652" y="749300"/>
                </a:lnTo>
                <a:lnTo>
                  <a:pt x="204851" y="774700"/>
                </a:lnTo>
                <a:lnTo>
                  <a:pt x="2128418" y="774700"/>
                </a:lnTo>
                <a:lnTo>
                  <a:pt x="2128418" y="762000"/>
                </a:lnTo>
                <a:lnTo>
                  <a:pt x="2125218" y="762000"/>
                </a:lnTo>
                <a:lnTo>
                  <a:pt x="2125218" y="749300"/>
                </a:lnTo>
                <a:close/>
              </a:path>
              <a:path w="2128520" h="1473200">
                <a:moveTo>
                  <a:pt x="2122017" y="736600"/>
                </a:moveTo>
                <a:lnTo>
                  <a:pt x="230454" y="736600"/>
                </a:lnTo>
                <a:lnTo>
                  <a:pt x="230454" y="749300"/>
                </a:lnTo>
                <a:lnTo>
                  <a:pt x="2122017" y="749300"/>
                </a:lnTo>
                <a:lnTo>
                  <a:pt x="2122017" y="736600"/>
                </a:lnTo>
                <a:close/>
              </a:path>
              <a:path w="2128520" h="1473200">
                <a:moveTo>
                  <a:pt x="2074011" y="635000"/>
                </a:moveTo>
                <a:lnTo>
                  <a:pt x="201650" y="635000"/>
                </a:lnTo>
                <a:lnTo>
                  <a:pt x="227253" y="698500"/>
                </a:lnTo>
                <a:lnTo>
                  <a:pt x="246456" y="736600"/>
                </a:lnTo>
                <a:lnTo>
                  <a:pt x="2118817" y="736600"/>
                </a:lnTo>
                <a:lnTo>
                  <a:pt x="2115616" y="723900"/>
                </a:lnTo>
                <a:lnTo>
                  <a:pt x="2109216" y="723900"/>
                </a:lnTo>
                <a:lnTo>
                  <a:pt x="2109216" y="711200"/>
                </a:lnTo>
                <a:lnTo>
                  <a:pt x="2128418" y="711200"/>
                </a:lnTo>
                <a:lnTo>
                  <a:pt x="2125218" y="698500"/>
                </a:lnTo>
                <a:lnTo>
                  <a:pt x="2128418" y="698500"/>
                </a:lnTo>
                <a:lnTo>
                  <a:pt x="2122017" y="685800"/>
                </a:lnTo>
                <a:lnTo>
                  <a:pt x="2118817" y="685800"/>
                </a:lnTo>
                <a:lnTo>
                  <a:pt x="2115616" y="673100"/>
                </a:lnTo>
                <a:lnTo>
                  <a:pt x="2106015" y="673100"/>
                </a:lnTo>
                <a:lnTo>
                  <a:pt x="2093214" y="660400"/>
                </a:lnTo>
                <a:lnTo>
                  <a:pt x="2090013" y="660400"/>
                </a:lnTo>
                <a:lnTo>
                  <a:pt x="2074011" y="635000"/>
                </a:lnTo>
                <a:close/>
              </a:path>
              <a:path w="2128520" h="1473200">
                <a:moveTo>
                  <a:pt x="1965185" y="546100"/>
                </a:moveTo>
                <a:lnTo>
                  <a:pt x="112026" y="546100"/>
                </a:lnTo>
                <a:lnTo>
                  <a:pt x="128028" y="571500"/>
                </a:lnTo>
                <a:lnTo>
                  <a:pt x="150431" y="596900"/>
                </a:lnTo>
                <a:lnTo>
                  <a:pt x="195249" y="635000"/>
                </a:lnTo>
                <a:lnTo>
                  <a:pt x="2070811" y="635000"/>
                </a:lnTo>
                <a:lnTo>
                  <a:pt x="2022805" y="596900"/>
                </a:lnTo>
                <a:lnTo>
                  <a:pt x="2016404" y="596900"/>
                </a:lnTo>
                <a:lnTo>
                  <a:pt x="2003602" y="584200"/>
                </a:lnTo>
                <a:lnTo>
                  <a:pt x="1987600" y="571500"/>
                </a:lnTo>
                <a:lnTo>
                  <a:pt x="1968398" y="558800"/>
                </a:lnTo>
                <a:lnTo>
                  <a:pt x="1965185" y="546100"/>
                </a:lnTo>
                <a:close/>
              </a:path>
              <a:path w="2128520" h="1473200">
                <a:moveTo>
                  <a:pt x="1878774" y="495300"/>
                </a:moveTo>
                <a:lnTo>
                  <a:pt x="44818" y="495300"/>
                </a:lnTo>
                <a:lnTo>
                  <a:pt x="51219" y="508000"/>
                </a:lnTo>
                <a:lnTo>
                  <a:pt x="73621" y="533400"/>
                </a:lnTo>
                <a:lnTo>
                  <a:pt x="83223" y="546100"/>
                </a:lnTo>
                <a:lnTo>
                  <a:pt x="89623" y="546100"/>
                </a:lnTo>
                <a:lnTo>
                  <a:pt x="89623" y="533400"/>
                </a:lnTo>
                <a:lnTo>
                  <a:pt x="1939582" y="533400"/>
                </a:lnTo>
                <a:lnTo>
                  <a:pt x="1939582" y="520700"/>
                </a:lnTo>
                <a:lnTo>
                  <a:pt x="1897976" y="520700"/>
                </a:lnTo>
                <a:lnTo>
                  <a:pt x="1897976" y="508000"/>
                </a:lnTo>
                <a:lnTo>
                  <a:pt x="1878774" y="508000"/>
                </a:lnTo>
                <a:lnTo>
                  <a:pt x="1878774" y="495300"/>
                </a:lnTo>
                <a:close/>
              </a:path>
              <a:path w="2128520" h="1473200">
                <a:moveTo>
                  <a:pt x="1955584" y="533400"/>
                </a:moveTo>
                <a:lnTo>
                  <a:pt x="102425" y="533400"/>
                </a:lnTo>
                <a:lnTo>
                  <a:pt x="102425" y="546100"/>
                </a:lnTo>
                <a:lnTo>
                  <a:pt x="1958784" y="546100"/>
                </a:lnTo>
                <a:lnTo>
                  <a:pt x="1955584" y="533400"/>
                </a:lnTo>
                <a:close/>
              </a:path>
              <a:path w="2128520" h="1473200">
                <a:moveTo>
                  <a:pt x="1920379" y="508000"/>
                </a:moveTo>
                <a:lnTo>
                  <a:pt x="1907578" y="508000"/>
                </a:lnTo>
                <a:lnTo>
                  <a:pt x="1907578" y="520700"/>
                </a:lnTo>
                <a:lnTo>
                  <a:pt x="1920379" y="520700"/>
                </a:lnTo>
                <a:lnTo>
                  <a:pt x="1920379" y="508000"/>
                </a:lnTo>
                <a:close/>
              </a:path>
              <a:path w="2128520" h="1473200">
                <a:moveTo>
                  <a:pt x="1862772" y="482600"/>
                </a:moveTo>
                <a:lnTo>
                  <a:pt x="35217" y="482600"/>
                </a:lnTo>
                <a:lnTo>
                  <a:pt x="35217" y="495300"/>
                </a:lnTo>
                <a:lnTo>
                  <a:pt x="1869173" y="495300"/>
                </a:lnTo>
                <a:lnTo>
                  <a:pt x="1862772" y="482600"/>
                </a:lnTo>
                <a:close/>
              </a:path>
              <a:path w="2128520" h="1473200">
                <a:moveTo>
                  <a:pt x="1843570" y="457200"/>
                </a:moveTo>
                <a:lnTo>
                  <a:pt x="6400" y="457200"/>
                </a:lnTo>
                <a:lnTo>
                  <a:pt x="6400" y="469900"/>
                </a:lnTo>
                <a:lnTo>
                  <a:pt x="9601" y="469900"/>
                </a:lnTo>
                <a:lnTo>
                  <a:pt x="9601" y="482600"/>
                </a:lnTo>
                <a:lnTo>
                  <a:pt x="1846770" y="482600"/>
                </a:lnTo>
                <a:lnTo>
                  <a:pt x="1843570" y="469900"/>
                </a:lnTo>
                <a:lnTo>
                  <a:pt x="1843570" y="457200"/>
                </a:lnTo>
                <a:close/>
              </a:path>
              <a:path w="2128520" h="1473200">
                <a:moveTo>
                  <a:pt x="1846770" y="444500"/>
                </a:moveTo>
                <a:lnTo>
                  <a:pt x="12801" y="444500"/>
                </a:lnTo>
                <a:lnTo>
                  <a:pt x="12801" y="457200"/>
                </a:lnTo>
                <a:lnTo>
                  <a:pt x="1846770" y="457200"/>
                </a:lnTo>
                <a:lnTo>
                  <a:pt x="1846770" y="444500"/>
                </a:lnTo>
                <a:close/>
              </a:path>
              <a:path w="2128520" h="1473200">
                <a:moveTo>
                  <a:pt x="1869173" y="431800"/>
                </a:moveTo>
                <a:lnTo>
                  <a:pt x="3200" y="431800"/>
                </a:lnTo>
                <a:lnTo>
                  <a:pt x="3200" y="444500"/>
                </a:lnTo>
                <a:lnTo>
                  <a:pt x="1869173" y="444500"/>
                </a:lnTo>
                <a:lnTo>
                  <a:pt x="1869173" y="431800"/>
                </a:lnTo>
                <a:close/>
              </a:path>
              <a:path w="2128520" h="1473200">
                <a:moveTo>
                  <a:pt x="1872373" y="431800"/>
                </a:moveTo>
                <a:lnTo>
                  <a:pt x="1869173" y="431800"/>
                </a:lnTo>
                <a:lnTo>
                  <a:pt x="1869173" y="444500"/>
                </a:lnTo>
                <a:lnTo>
                  <a:pt x="1872373" y="444500"/>
                </a:lnTo>
                <a:lnTo>
                  <a:pt x="1872373" y="431800"/>
                </a:lnTo>
                <a:close/>
              </a:path>
              <a:path w="2128520" h="1473200">
                <a:moveTo>
                  <a:pt x="1881974" y="419100"/>
                </a:moveTo>
                <a:lnTo>
                  <a:pt x="0" y="419100"/>
                </a:lnTo>
                <a:lnTo>
                  <a:pt x="0" y="431800"/>
                </a:lnTo>
                <a:lnTo>
                  <a:pt x="1881974" y="431800"/>
                </a:lnTo>
                <a:lnTo>
                  <a:pt x="1881974" y="419100"/>
                </a:lnTo>
                <a:close/>
              </a:path>
              <a:path w="2128520" h="1473200">
                <a:moveTo>
                  <a:pt x="1897976" y="406400"/>
                </a:moveTo>
                <a:lnTo>
                  <a:pt x="3200" y="406400"/>
                </a:lnTo>
                <a:lnTo>
                  <a:pt x="3200" y="419100"/>
                </a:lnTo>
                <a:lnTo>
                  <a:pt x="1897976" y="419100"/>
                </a:lnTo>
                <a:lnTo>
                  <a:pt x="1897976" y="406400"/>
                </a:lnTo>
                <a:close/>
              </a:path>
              <a:path w="2128520" h="1473200">
                <a:moveTo>
                  <a:pt x="1910778" y="393700"/>
                </a:moveTo>
                <a:lnTo>
                  <a:pt x="16014" y="393700"/>
                </a:lnTo>
                <a:lnTo>
                  <a:pt x="16014" y="406400"/>
                </a:lnTo>
                <a:lnTo>
                  <a:pt x="1910778" y="406400"/>
                </a:lnTo>
                <a:lnTo>
                  <a:pt x="1910778" y="393700"/>
                </a:lnTo>
                <a:close/>
              </a:path>
              <a:path w="2128520" h="1473200">
                <a:moveTo>
                  <a:pt x="1926780" y="381000"/>
                </a:moveTo>
                <a:lnTo>
                  <a:pt x="19215" y="381000"/>
                </a:lnTo>
                <a:lnTo>
                  <a:pt x="19215" y="393700"/>
                </a:lnTo>
                <a:lnTo>
                  <a:pt x="1926780" y="393700"/>
                </a:lnTo>
                <a:lnTo>
                  <a:pt x="1926780" y="381000"/>
                </a:lnTo>
                <a:close/>
              </a:path>
              <a:path w="2128520" h="1473200">
                <a:moveTo>
                  <a:pt x="1929980" y="368300"/>
                </a:moveTo>
                <a:lnTo>
                  <a:pt x="28816" y="368300"/>
                </a:lnTo>
                <a:lnTo>
                  <a:pt x="28816" y="381000"/>
                </a:lnTo>
                <a:lnTo>
                  <a:pt x="1936381" y="381000"/>
                </a:lnTo>
                <a:lnTo>
                  <a:pt x="1929980" y="368300"/>
                </a:lnTo>
                <a:close/>
              </a:path>
              <a:path w="2128520" h="1473200">
                <a:moveTo>
                  <a:pt x="1917179" y="355600"/>
                </a:moveTo>
                <a:lnTo>
                  <a:pt x="32016" y="355600"/>
                </a:lnTo>
                <a:lnTo>
                  <a:pt x="32016" y="368300"/>
                </a:lnTo>
                <a:lnTo>
                  <a:pt x="1920379" y="368300"/>
                </a:lnTo>
                <a:lnTo>
                  <a:pt x="1917179" y="355600"/>
                </a:lnTo>
                <a:close/>
              </a:path>
              <a:path w="2128520" h="1473200">
                <a:moveTo>
                  <a:pt x="1763547" y="330200"/>
                </a:moveTo>
                <a:lnTo>
                  <a:pt x="38417" y="330200"/>
                </a:lnTo>
                <a:lnTo>
                  <a:pt x="38417" y="355600"/>
                </a:lnTo>
                <a:lnTo>
                  <a:pt x="1913978" y="355600"/>
                </a:lnTo>
                <a:lnTo>
                  <a:pt x="1913978" y="342900"/>
                </a:lnTo>
                <a:lnTo>
                  <a:pt x="1763547" y="342900"/>
                </a:lnTo>
                <a:lnTo>
                  <a:pt x="1763547" y="330200"/>
                </a:lnTo>
                <a:close/>
              </a:path>
              <a:path w="2128520" h="1473200">
                <a:moveTo>
                  <a:pt x="1894776" y="330200"/>
                </a:moveTo>
                <a:lnTo>
                  <a:pt x="1776349" y="330200"/>
                </a:lnTo>
                <a:lnTo>
                  <a:pt x="1776349" y="342900"/>
                </a:lnTo>
                <a:lnTo>
                  <a:pt x="1894776" y="342900"/>
                </a:lnTo>
                <a:lnTo>
                  <a:pt x="1894776" y="330200"/>
                </a:lnTo>
                <a:close/>
              </a:path>
              <a:path w="2128520" h="1473200">
                <a:moveTo>
                  <a:pt x="99225" y="317500"/>
                </a:moveTo>
                <a:lnTo>
                  <a:pt x="89623" y="317500"/>
                </a:lnTo>
                <a:lnTo>
                  <a:pt x="89623" y="330200"/>
                </a:lnTo>
                <a:lnTo>
                  <a:pt x="102425" y="330200"/>
                </a:lnTo>
                <a:lnTo>
                  <a:pt x="99225" y="317500"/>
                </a:lnTo>
                <a:close/>
              </a:path>
              <a:path w="2128520" h="1473200">
                <a:moveTo>
                  <a:pt x="118427" y="317500"/>
                </a:moveTo>
                <a:lnTo>
                  <a:pt x="112026" y="317500"/>
                </a:lnTo>
                <a:lnTo>
                  <a:pt x="112026" y="330200"/>
                </a:lnTo>
                <a:lnTo>
                  <a:pt x="118427" y="330200"/>
                </a:lnTo>
                <a:lnTo>
                  <a:pt x="118427" y="317500"/>
                </a:lnTo>
                <a:close/>
              </a:path>
              <a:path w="2128520" h="1473200">
                <a:moveTo>
                  <a:pt x="1734743" y="292100"/>
                </a:moveTo>
                <a:lnTo>
                  <a:pt x="134429" y="292100"/>
                </a:lnTo>
                <a:lnTo>
                  <a:pt x="134429" y="304800"/>
                </a:lnTo>
                <a:lnTo>
                  <a:pt x="124828" y="304800"/>
                </a:lnTo>
                <a:lnTo>
                  <a:pt x="124828" y="317500"/>
                </a:lnTo>
                <a:lnTo>
                  <a:pt x="121627" y="317500"/>
                </a:lnTo>
                <a:lnTo>
                  <a:pt x="121627" y="330200"/>
                </a:lnTo>
                <a:lnTo>
                  <a:pt x="1753946" y="330200"/>
                </a:lnTo>
                <a:lnTo>
                  <a:pt x="1734743" y="304800"/>
                </a:lnTo>
                <a:lnTo>
                  <a:pt x="1734743" y="292100"/>
                </a:lnTo>
                <a:close/>
              </a:path>
              <a:path w="2128520" h="1473200">
                <a:moveTo>
                  <a:pt x="1862772" y="304800"/>
                </a:moveTo>
                <a:lnTo>
                  <a:pt x="1814766" y="304800"/>
                </a:lnTo>
                <a:lnTo>
                  <a:pt x="1814766" y="317500"/>
                </a:lnTo>
                <a:lnTo>
                  <a:pt x="1798764" y="317500"/>
                </a:lnTo>
                <a:lnTo>
                  <a:pt x="1798764" y="330200"/>
                </a:lnTo>
                <a:lnTo>
                  <a:pt x="1888375" y="330200"/>
                </a:lnTo>
                <a:lnTo>
                  <a:pt x="1869173" y="317500"/>
                </a:lnTo>
                <a:lnTo>
                  <a:pt x="1862772" y="304800"/>
                </a:lnTo>
                <a:close/>
              </a:path>
              <a:path w="2128520" h="1473200">
                <a:moveTo>
                  <a:pt x="1814766" y="292100"/>
                </a:moveTo>
                <a:lnTo>
                  <a:pt x="1808365" y="292100"/>
                </a:lnTo>
                <a:lnTo>
                  <a:pt x="1808365" y="304800"/>
                </a:lnTo>
                <a:lnTo>
                  <a:pt x="1817966" y="304800"/>
                </a:lnTo>
                <a:lnTo>
                  <a:pt x="1814766" y="292100"/>
                </a:lnTo>
                <a:close/>
              </a:path>
              <a:path w="2128520" h="1473200">
                <a:moveTo>
                  <a:pt x="1853171" y="279400"/>
                </a:moveTo>
                <a:lnTo>
                  <a:pt x="1833968" y="279400"/>
                </a:lnTo>
                <a:lnTo>
                  <a:pt x="1833968" y="304800"/>
                </a:lnTo>
                <a:lnTo>
                  <a:pt x="1869173" y="304800"/>
                </a:lnTo>
                <a:lnTo>
                  <a:pt x="1869173" y="292100"/>
                </a:lnTo>
                <a:lnTo>
                  <a:pt x="1856371" y="292100"/>
                </a:lnTo>
                <a:lnTo>
                  <a:pt x="1853171" y="279400"/>
                </a:lnTo>
                <a:close/>
              </a:path>
              <a:path w="2128520" h="1473200">
                <a:moveTo>
                  <a:pt x="156832" y="279400"/>
                </a:moveTo>
                <a:lnTo>
                  <a:pt x="144030" y="279400"/>
                </a:lnTo>
                <a:lnTo>
                  <a:pt x="144030" y="292100"/>
                </a:lnTo>
                <a:lnTo>
                  <a:pt x="156832" y="292100"/>
                </a:lnTo>
                <a:lnTo>
                  <a:pt x="156832" y="279400"/>
                </a:lnTo>
                <a:close/>
              </a:path>
              <a:path w="2128520" h="1473200">
                <a:moveTo>
                  <a:pt x="1744345" y="266700"/>
                </a:moveTo>
                <a:lnTo>
                  <a:pt x="179235" y="266700"/>
                </a:lnTo>
                <a:lnTo>
                  <a:pt x="179235" y="279400"/>
                </a:lnTo>
                <a:lnTo>
                  <a:pt x="163233" y="279400"/>
                </a:lnTo>
                <a:lnTo>
                  <a:pt x="163233" y="292100"/>
                </a:lnTo>
                <a:lnTo>
                  <a:pt x="1741144" y="292100"/>
                </a:lnTo>
                <a:lnTo>
                  <a:pt x="1741144" y="279400"/>
                </a:lnTo>
                <a:lnTo>
                  <a:pt x="1744345" y="266700"/>
                </a:lnTo>
                <a:close/>
              </a:path>
              <a:path w="2128520" h="1473200">
                <a:moveTo>
                  <a:pt x="1833968" y="279400"/>
                </a:moveTo>
                <a:lnTo>
                  <a:pt x="1830768" y="279400"/>
                </a:lnTo>
                <a:lnTo>
                  <a:pt x="1830768" y="292100"/>
                </a:lnTo>
                <a:lnTo>
                  <a:pt x="1833968" y="292100"/>
                </a:lnTo>
                <a:lnTo>
                  <a:pt x="1833968" y="279400"/>
                </a:lnTo>
                <a:close/>
              </a:path>
              <a:path w="2128520" h="1473200">
                <a:moveTo>
                  <a:pt x="1849970" y="266700"/>
                </a:moveTo>
                <a:lnTo>
                  <a:pt x="1846770" y="279400"/>
                </a:lnTo>
                <a:lnTo>
                  <a:pt x="1859572" y="279400"/>
                </a:lnTo>
                <a:lnTo>
                  <a:pt x="1849970" y="266700"/>
                </a:lnTo>
                <a:close/>
              </a:path>
              <a:path w="2128520" h="1473200">
                <a:moveTo>
                  <a:pt x="1737944" y="254000"/>
                </a:moveTo>
                <a:lnTo>
                  <a:pt x="195249" y="254000"/>
                </a:lnTo>
                <a:lnTo>
                  <a:pt x="195249" y="266700"/>
                </a:lnTo>
                <a:lnTo>
                  <a:pt x="1741144" y="266700"/>
                </a:lnTo>
                <a:lnTo>
                  <a:pt x="1737944" y="254000"/>
                </a:lnTo>
                <a:close/>
              </a:path>
              <a:path w="2128520" h="1473200">
                <a:moveTo>
                  <a:pt x="1734743" y="241300"/>
                </a:moveTo>
                <a:lnTo>
                  <a:pt x="188836" y="241300"/>
                </a:lnTo>
                <a:lnTo>
                  <a:pt x="188836" y="254000"/>
                </a:lnTo>
                <a:lnTo>
                  <a:pt x="1734743" y="254000"/>
                </a:lnTo>
                <a:lnTo>
                  <a:pt x="1734743" y="241300"/>
                </a:lnTo>
                <a:close/>
              </a:path>
              <a:path w="2128520" h="1473200">
                <a:moveTo>
                  <a:pt x="1715541" y="228600"/>
                </a:moveTo>
                <a:lnTo>
                  <a:pt x="236855" y="228600"/>
                </a:lnTo>
                <a:lnTo>
                  <a:pt x="236855" y="241300"/>
                </a:lnTo>
                <a:lnTo>
                  <a:pt x="1715541" y="241300"/>
                </a:lnTo>
                <a:lnTo>
                  <a:pt x="1715541" y="228600"/>
                </a:lnTo>
                <a:close/>
              </a:path>
              <a:path w="2128520" h="1473200">
                <a:moveTo>
                  <a:pt x="1699539" y="215900"/>
                </a:moveTo>
                <a:lnTo>
                  <a:pt x="252857" y="215900"/>
                </a:lnTo>
                <a:lnTo>
                  <a:pt x="252857" y="228600"/>
                </a:lnTo>
                <a:lnTo>
                  <a:pt x="1699539" y="228600"/>
                </a:lnTo>
                <a:lnTo>
                  <a:pt x="1699539" y="215900"/>
                </a:lnTo>
                <a:close/>
              </a:path>
              <a:path w="2128520" h="1473200">
                <a:moveTo>
                  <a:pt x="1728343" y="215900"/>
                </a:moveTo>
                <a:lnTo>
                  <a:pt x="1709140" y="215900"/>
                </a:lnTo>
                <a:lnTo>
                  <a:pt x="1709140" y="228600"/>
                </a:lnTo>
                <a:lnTo>
                  <a:pt x="1728343" y="228600"/>
                </a:lnTo>
                <a:lnTo>
                  <a:pt x="1728343" y="215900"/>
                </a:lnTo>
                <a:close/>
              </a:path>
              <a:path w="2128520" h="1473200">
                <a:moveTo>
                  <a:pt x="1686737" y="203200"/>
                </a:moveTo>
                <a:lnTo>
                  <a:pt x="256057" y="203200"/>
                </a:lnTo>
                <a:lnTo>
                  <a:pt x="268859" y="215900"/>
                </a:lnTo>
                <a:lnTo>
                  <a:pt x="1689938" y="215900"/>
                </a:lnTo>
                <a:lnTo>
                  <a:pt x="1686737" y="203200"/>
                </a:lnTo>
                <a:close/>
              </a:path>
              <a:path w="2128520" h="1473200">
                <a:moveTo>
                  <a:pt x="262458" y="190500"/>
                </a:moveTo>
                <a:lnTo>
                  <a:pt x="259257" y="190500"/>
                </a:lnTo>
                <a:lnTo>
                  <a:pt x="259257" y="203200"/>
                </a:lnTo>
                <a:lnTo>
                  <a:pt x="262458" y="203200"/>
                </a:lnTo>
                <a:lnTo>
                  <a:pt x="262458" y="190500"/>
                </a:lnTo>
                <a:close/>
              </a:path>
              <a:path w="2128520" h="1473200">
                <a:moveTo>
                  <a:pt x="1616329" y="190500"/>
                </a:moveTo>
                <a:lnTo>
                  <a:pt x="262458" y="190500"/>
                </a:lnTo>
                <a:lnTo>
                  <a:pt x="262458" y="203200"/>
                </a:lnTo>
                <a:lnTo>
                  <a:pt x="1616329" y="203200"/>
                </a:lnTo>
                <a:lnTo>
                  <a:pt x="1616329" y="190500"/>
                </a:lnTo>
                <a:close/>
              </a:path>
              <a:path w="2128520" h="1473200">
                <a:moveTo>
                  <a:pt x="1651533" y="190500"/>
                </a:moveTo>
                <a:lnTo>
                  <a:pt x="1635531" y="190500"/>
                </a:lnTo>
                <a:lnTo>
                  <a:pt x="1635531" y="203200"/>
                </a:lnTo>
                <a:lnTo>
                  <a:pt x="1661134" y="203200"/>
                </a:lnTo>
                <a:lnTo>
                  <a:pt x="1651533" y="190500"/>
                </a:lnTo>
                <a:close/>
              </a:path>
              <a:path w="2128520" h="1473200">
                <a:moveTo>
                  <a:pt x="1616329" y="101600"/>
                </a:moveTo>
                <a:lnTo>
                  <a:pt x="208051" y="101600"/>
                </a:lnTo>
                <a:lnTo>
                  <a:pt x="208051" y="114300"/>
                </a:lnTo>
                <a:lnTo>
                  <a:pt x="214452" y="127000"/>
                </a:lnTo>
                <a:lnTo>
                  <a:pt x="217652" y="139700"/>
                </a:lnTo>
                <a:lnTo>
                  <a:pt x="220853" y="139700"/>
                </a:lnTo>
                <a:lnTo>
                  <a:pt x="224053" y="152400"/>
                </a:lnTo>
                <a:lnTo>
                  <a:pt x="233654" y="177800"/>
                </a:lnTo>
                <a:lnTo>
                  <a:pt x="249656" y="190500"/>
                </a:lnTo>
                <a:lnTo>
                  <a:pt x="1622729" y="190500"/>
                </a:lnTo>
                <a:lnTo>
                  <a:pt x="1622729" y="177800"/>
                </a:lnTo>
                <a:lnTo>
                  <a:pt x="1629130" y="177800"/>
                </a:lnTo>
                <a:lnTo>
                  <a:pt x="1632331" y="165100"/>
                </a:lnTo>
                <a:lnTo>
                  <a:pt x="1632331" y="152400"/>
                </a:lnTo>
                <a:lnTo>
                  <a:pt x="1619529" y="152400"/>
                </a:lnTo>
                <a:lnTo>
                  <a:pt x="1619529" y="127000"/>
                </a:lnTo>
                <a:lnTo>
                  <a:pt x="1625930" y="127000"/>
                </a:lnTo>
                <a:lnTo>
                  <a:pt x="1622729" y="114300"/>
                </a:lnTo>
                <a:lnTo>
                  <a:pt x="1616329" y="114300"/>
                </a:lnTo>
                <a:lnTo>
                  <a:pt x="1616329" y="101600"/>
                </a:lnTo>
                <a:close/>
              </a:path>
              <a:path w="2128520" h="1473200">
                <a:moveTo>
                  <a:pt x="1603514" y="76200"/>
                </a:moveTo>
                <a:lnTo>
                  <a:pt x="192036" y="76200"/>
                </a:lnTo>
                <a:lnTo>
                  <a:pt x="195249" y="88900"/>
                </a:lnTo>
                <a:lnTo>
                  <a:pt x="204851" y="101600"/>
                </a:lnTo>
                <a:lnTo>
                  <a:pt x="1613128" y="101600"/>
                </a:lnTo>
                <a:lnTo>
                  <a:pt x="1606715" y="88900"/>
                </a:lnTo>
                <a:lnTo>
                  <a:pt x="1603514" y="76200"/>
                </a:lnTo>
                <a:close/>
              </a:path>
              <a:path w="2128520" h="1473200">
                <a:moveTo>
                  <a:pt x="1587512" y="50800"/>
                </a:moveTo>
                <a:lnTo>
                  <a:pt x="172834" y="50800"/>
                </a:lnTo>
                <a:lnTo>
                  <a:pt x="182435" y="63500"/>
                </a:lnTo>
                <a:lnTo>
                  <a:pt x="182435" y="76200"/>
                </a:lnTo>
                <a:lnTo>
                  <a:pt x="1600314" y="76200"/>
                </a:lnTo>
                <a:lnTo>
                  <a:pt x="1587512" y="50800"/>
                </a:lnTo>
                <a:close/>
              </a:path>
              <a:path w="2128520" h="1473200">
                <a:moveTo>
                  <a:pt x="1571510" y="38100"/>
                </a:moveTo>
                <a:lnTo>
                  <a:pt x="163233" y="38100"/>
                </a:lnTo>
                <a:lnTo>
                  <a:pt x="166433" y="50800"/>
                </a:lnTo>
                <a:lnTo>
                  <a:pt x="1584312" y="50800"/>
                </a:lnTo>
                <a:lnTo>
                  <a:pt x="1571510" y="38100"/>
                </a:lnTo>
                <a:close/>
              </a:path>
              <a:path w="2128520" h="1473200">
                <a:moveTo>
                  <a:pt x="371284" y="0"/>
                </a:moveTo>
                <a:lnTo>
                  <a:pt x="137629" y="0"/>
                </a:lnTo>
                <a:lnTo>
                  <a:pt x="150431" y="25400"/>
                </a:lnTo>
                <a:lnTo>
                  <a:pt x="160032" y="38100"/>
                </a:lnTo>
                <a:lnTo>
                  <a:pt x="1565109" y="38100"/>
                </a:lnTo>
                <a:lnTo>
                  <a:pt x="1565109" y="25400"/>
                </a:lnTo>
                <a:lnTo>
                  <a:pt x="1193838" y="25400"/>
                </a:lnTo>
                <a:lnTo>
                  <a:pt x="1097826" y="12700"/>
                </a:lnTo>
                <a:lnTo>
                  <a:pt x="393687" y="12700"/>
                </a:lnTo>
                <a:lnTo>
                  <a:pt x="371284" y="0"/>
                </a:lnTo>
                <a:close/>
              </a:path>
              <a:path w="2128520" h="1473200">
                <a:moveTo>
                  <a:pt x="1523504" y="0"/>
                </a:moveTo>
                <a:lnTo>
                  <a:pt x="1305864" y="0"/>
                </a:lnTo>
                <a:lnTo>
                  <a:pt x="1305864" y="12700"/>
                </a:lnTo>
                <a:lnTo>
                  <a:pt x="1293063" y="12700"/>
                </a:lnTo>
                <a:lnTo>
                  <a:pt x="1293063" y="25400"/>
                </a:lnTo>
                <a:lnTo>
                  <a:pt x="1565109" y="25400"/>
                </a:lnTo>
                <a:lnTo>
                  <a:pt x="1536306" y="12700"/>
                </a:lnTo>
                <a:lnTo>
                  <a:pt x="1523504" y="0"/>
                </a:lnTo>
                <a:close/>
              </a:path>
              <a:path w="2128520" h="1473200">
                <a:moveTo>
                  <a:pt x="457695" y="0"/>
                </a:moveTo>
                <a:lnTo>
                  <a:pt x="435292" y="0"/>
                </a:lnTo>
                <a:lnTo>
                  <a:pt x="393687" y="12700"/>
                </a:lnTo>
                <a:lnTo>
                  <a:pt x="489699" y="12700"/>
                </a:lnTo>
                <a:lnTo>
                  <a:pt x="457695" y="0"/>
                </a:lnTo>
                <a:close/>
              </a:path>
            </a:pathLst>
          </a:custGeom>
          <a:solidFill>
            <a:srgbClr val="9FB6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629" y="1313528"/>
            <a:ext cx="8342525" cy="1734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71574" y="1423228"/>
            <a:ext cx="61710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62"/>
              </a:lnSpc>
            </a:pP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62"/>
              </a:lnSpc>
              <a:tabLst>
                <a:tab pos="463857" algn="l"/>
              </a:tabLst>
            </a:pPr>
            <a:r>
              <a:rPr sz="1000" spc="-21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u	nd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5461" y="1423228"/>
            <a:ext cx="44565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99" dirty="0">
                <a:solidFill>
                  <a:srgbClr val="FFFFFF"/>
                </a:solidFill>
                <a:latin typeface="Arial"/>
                <a:cs typeface="Arial"/>
              </a:rPr>
              <a:t>Tri</a:t>
            </a:r>
            <a:r>
              <a:rPr sz="1000" spc="-10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81" dirty="0">
                <a:solidFill>
                  <a:srgbClr val="FFFFFF"/>
                </a:solidFill>
                <a:latin typeface="Arial"/>
                <a:cs typeface="Arial"/>
              </a:rPr>
              <a:t>Cities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8745" y="2323610"/>
            <a:ext cx="294986" cy="385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indent="2279"/>
            <a:r>
              <a:rPr sz="1000" spc="-90" dirty="0">
                <a:solidFill>
                  <a:srgbClr val="FFFFFF"/>
                </a:solidFill>
                <a:latin typeface="Arial"/>
                <a:cs typeface="Arial"/>
              </a:rPr>
              <a:t>Delta</a:t>
            </a:r>
            <a:endParaRPr sz="1000">
              <a:latin typeface="Arial"/>
              <a:cs typeface="Arial"/>
            </a:endParaRPr>
          </a:p>
          <a:p>
            <a:pPr marL="11397">
              <a:spcBef>
                <a:spcPts val="498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8412" y="1579917"/>
            <a:ext cx="527050" cy="384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85" dirty="0">
                <a:solidFill>
                  <a:srgbClr val="999999"/>
                </a:solidFill>
                <a:latin typeface="Arial"/>
                <a:cs typeface="Arial"/>
              </a:rPr>
              <a:t>Northwest</a:t>
            </a:r>
            <a:endParaRPr sz="1000">
              <a:latin typeface="Arial"/>
              <a:cs typeface="Arial"/>
            </a:endParaRPr>
          </a:p>
          <a:p>
            <a:pPr marL="239337">
              <a:spcBef>
                <a:spcPts val="494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6421" y="2295826"/>
            <a:ext cx="56457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90" dirty="0">
                <a:solidFill>
                  <a:srgbClr val="999999"/>
                </a:solidFill>
                <a:latin typeface="Arial"/>
                <a:cs typeface="Arial"/>
              </a:rPr>
              <a:t>Southwest</a:t>
            </a:r>
            <a:endParaRPr sz="1000">
              <a:latin typeface="Arial"/>
              <a:cs typeface="Arial"/>
            </a:endParaRPr>
          </a:p>
          <a:p>
            <a:pPr marL="276947">
              <a:spcBef>
                <a:spcPts val="319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2766" y="2252336"/>
            <a:ext cx="370031" cy="45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indent="32481">
              <a:lnSpc>
                <a:spcPts val="1014"/>
              </a:lnSpc>
            </a:pPr>
            <a:r>
              <a:rPr sz="1000" spc="-108" dirty="0">
                <a:solidFill>
                  <a:srgbClr val="999999"/>
                </a:solidFill>
                <a:latin typeface="Arial"/>
                <a:cs typeface="Arial"/>
              </a:rPr>
              <a:t>South  </a:t>
            </a:r>
            <a:r>
              <a:rPr sz="1000" spc="-211" dirty="0">
                <a:solidFill>
                  <a:srgbClr val="999999"/>
                </a:solidFill>
                <a:latin typeface="Arial"/>
                <a:cs typeface="Arial"/>
              </a:rPr>
              <a:t>C</a:t>
            </a:r>
            <a:r>
              <a:rPr sz="1000" spc="-117" dirty="0">
                <a:solidFill>
                  <a:srgbClr val="999999"/>
                </a:solidFill>
                <a:latin typeface="Arial"/>
                <a:cs typeface="Arial"/>
              </a:rPr>
              <a:t>e</a:t>
            </a:r>
            <a:r>
              <a:rPr sz="1000" spc="-126" dirty="0">
                <a:solidFill>
                  <a:srgbClr val="999999"/>
                </a:solidFill>
                <a:latin typeface="Arial"/>
                <a:cs typeface="Arial"/>
              </a:rPr>
              <a:t>n</a:t>
            </a:r>
            <a:r>
              <a:rPr sz="1000" spc="4" dirty="0">
                <a:solidFill>
                  <a:srgbClr val="999999"/>
                </a:solidFill>
                <a:latin typeface="Arial"/>
                <a:cs typeface="Arial"/>
              </a:rPr>
              <a:t>t</a:t>
            </a:r>
            <a:r>
              <a:rPr sz="1000" spc="-72" dirty="0">
                <a:solidFill>
                  <a:srgbClr val="999999"/>
                </a:solidFill>
                <a:latin typeface="Arial"/>
                <a:cs typeface="Arial"/>
              </a:rPr>
              <a:t>r</a:t>
            </a:r>
            <a:r>
              <a:rPr sz="1000" spc="-117" dirty="0">
                <a:solidFill>
                  <a:srgbClr val="999999"/>
                </a:solidFill>
                <a:latin typeface="Arial"/>
                <a:cs typeface="Arial"/>
              </a:rPr>
              <a:t>a</a:t>
            </a:r>
            <a:r>
              <a:rPr sz="1000" spc="-18" dirty="0">
                <a:solidFill>
                  <a:srgbClr val="999999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marL="72941">
              <a:spcBef>
                <a:spcPts val="278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65446" y="1516886"/>
            <a:ext cx="902277" cy="37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spc="-81" dirty="0">
                <a:solidFill>
                  <a:srgbClr val="FFFFFF"/>
                </a:solidFill>
                <a:latin typeface="Arial"/>
                <a:cs typeface="Arial"/>
              </a:rPr>
              <a:t>Middle</a:t>
            </a:r>
            <a:r>
              <a:rPr sz="1000" spc="-121" dirty="0">
                <a:solidFill>
                  <a:srgbClr val="FFFFFF"/>
                </a:solidFill>
                <a:latin typeface="Arial"/>
                <a:cs typeface="Arial"/>
              </a:rPr>
              <a:t> Tennessee</a:t>
            </a:r>
            <a:endParaRPr sz="1000">
              <a:latin typeface="Arial"/>
              <a:cs typeface="Arial"/>
            </a:endParaRPr>
          </a:p>
          <a:p>
            <a:pPr marL="528250">
              <a:spcBef>
                <a:spcPts val="389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59%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4446" y="1558738"/>
            <a:ext cx="380423" cy="405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73"/>
            <a:r>
              <a:rPr sz="1000" spc="-8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spc="-4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11397">
              <a:spcBef>
                <a:spcPts val="664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2724" y="2377236"/>
            <a:ext cx="51435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000" spc="-94" dirty="0">
                <a:solidFill>
                  <a:srgbClr val="999999"/>
                </a:solidFill>
                <a:latin typeface="Arial"/>
                <a:cs typeface="Arial"/>
              </a:rPr>
              <a:t>Southeast</a:t>
            </a:r>
            <a:endParaRPr sz="1000">
              <a:latin typeface="Arial"/>
              <a:cs typeface="Arial"/>
            </a:endParaRPr>
          </a:p>
          <a:p>
            <a:pPr marL="3419" algn="ctr">
              <a:spcBef>
                <a:spcPts val="197"/>
              </a:spcBef>
            </a:pPr>
            <a:r>
              <a:rPr sz="1000" i="1" spc="13" dirty="0">
                <a:solidFill>
                  <a:srgbClr val="999999"/>
                </a:solidFill>
                <a:latin typeface="Arial"/>
                <a:cs typeface="Arial"/>
              </a:rPr>
              <a:t>28%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72566" y="1571761"/>
            <a:ext cx="554182" cy="519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 marR="4559" algn="ctr">
              <a:lnSpc>
                <a:spcPts val="1014"/>
              </a:lnSpc>
            </a:pPr>
            <a:r>
              <a:rPr sz="1000" spc="-102" dirty="0">
                <a:solidFill>
                  <a:srgbClr val="FFFFFF"/>
                </a:solidFill>
                <a:latin typeface="Arial"/>
                <a:cs typeface="Arial"/>
              </a:rPr>
              <a:t>East  </a:t>
            </a:r>
            <a:r>
              <a:rPr sz="1000" spc="-153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26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67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94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17" dirty="0">
                <a:solidFill>
                  <a:srgbClr val="FFFFFF"/>
                </a:solidFill>
                <a:latin typeface="Arial"/>
                <a:cs typeface="Arial"/>
              </a:rPr>
              <a:t>ee</a:t>
            </a:r>
            <a:endParaRPr sz="1000" dirty="0">
              <a:latin typeface="Arial"/>
              <a:cs typeface="Arial"/>
            </a:endParaRPr>
          </a:p>
          <a:p>
            <a:pPr marL="66102" algn="ctr">
              <a:spcBef>
                <a:spcPts val="780"/>
              </a:spcBef>
            </a:pPr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44%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64456" y="1437334"/>
            <a:ext cx="29498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000" i="1" spc="13" dirty="0">
                <a:solidFill>
                  <a:srgbClr val="FFFFFF"/>
                </a:solidFill>
                <a:latin typeface="Arial"/>
                <a:cs typeface="Arial"/>
              </a:rPr>
              <a:t>42%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35247" y="2888786"/>
            <a:ext cx="943841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spc="-22" dirty="0">
                <a:solidFill>
                  <a:srgbClr val="231F20"/>
                </a:solidFill>
                <a:latin typeface="Arial"/>
                <a:cs typeface="Arial"/>
              </a:rPr>
              <a:t>Increase in </a:t>
            </a:r>
            <a:r>
              <a:rPr sz="700" dirty="0">
                <a:solidFill>
                  <a:srgbClr val="231F20"/>
                </a:solidFill>
                <a:latin typeface="Arial"/>
                <a:cs typeface="Arial"/>
              </a:rPr>
              <a:t>Job</a:t>
            </a:r>
            <a:r>
              <a:rPr sz="700" spc="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700" spc="-9" dirty="0">
                <a:solidFill>
                  <a:srgbClr val="231F20"/>
                </a:solidFill>
                <a:latin typeface="Arial"/>
                <a:cs typeface="Arial"/>
              </a:rPr>
              <a:t>Growth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25021" y="3081872"/>
            <a:ext cx="8371379" cy="194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-18" dirty="0">
                <a:solidFill>
                  <a:srgbClr val="0070C0"/>
                </a:solidFill>
                <a:latin typeface="Arial"/>
                <a:cs typeface="Arial"/>
              </a:rPr>
              <a:t>POPULATION </a:t>
            </a:r>
            <a:r>
              <a:rPr sz="1600" b="1" spc="-13" dirty="0">
                <a:solidFill>
                  <a:srgbClr val="0070C0"/>
                </a:solidFill>
                <a:latin typeface="Arial"/>
                <a:cs typeface="Arial"/>
              </a:rPr>
              <a:t>GROWTH </a:t>
            </a:r>
            <a:r>
              <a:rPr sz="1600" b="1" spc="58" dirty="0">
                <a:solidFill>
                  <a:srgbClr val="0070C0"/>
                </a:solidFill>
                <a:latin typeface="Arial"/>
                <a:cs typeface="Arial"/>
              </a:rPr>
              <a:t>- </a:t>
            </a:r>
            <a:r>
              <a:rPr sz="1600" b="1" spc="13" dirty="0">
                <a:solidFill>
                  <a:srgbClr val="0070C0"/>
                </a:solidFill>
                <a:latin typeface="Arial"/>
                <a:cs typeface="Arial"/>
              </a:rPr>
              <a:t>2015 </a:t>
            </a:r>
            <a:r>
              <a:rPr sz="1600" b="1" spc="-31" dirty="0">
                <a:solidFill>
                  <a:srgbClr val="0070C0"/>
                </a:solidFill>
                <a:latin typeface="Arial"/>
                <a:cs typeface="Arial"/>
              </a:rPr>
              <a:t>TO </a:t>
            </a:r>
            <a:r>
              <a:rPr sz="1600" b="1" spc="15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600" b="1" spc="81" dirty="0">
                <a:solidFill>
                  <a:srgbClr val="0070C0"/>
                </a:solidFill>
                <a:latin typeface="Arial"/>
                <a:cs typeface="Arial"/>
              </a:rPr>
              <a:t>2040</a:t>
            </a:r>
            <a:endParaRPr sz="1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897852" marR="4559">
              <a:lnSpc>
                <a:spcPct val="134300"/>
              </a:lnSpc>
              <a:spcBef>
                <a:spcPts val="434"/>
              </a:spcBef>
            </a:pP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IF </a:t>
            </a:r>
            <a:r>
              <a:rPr sz="1600" b="1" spc="45" dirty="0">
                <a:solidFill>
                  <a:srgbClr val="C00000"/>
                </a:solidFill>
                <a:latin typeface="Arial"/>
                <a:cs typeface="Arial"/>
              </a:rPr>
              <a:t>NO </a:t>
            </a:r>
            <a:r>
              <a:rPr sz="1600" b="1" spc="-76" dirty="0">
                <a:solidFill>
                  <a:srgbClr val="C00000"/>
                </a:solidFill>
                <a:latin typeface="Arial"/>
                <a:cs typeface="Arial"/>
              </a:rPr>
              <a:t>CHANGES </a:t>
            </a:r>
            <a:r>
              <a:rPr sz="1600" b="1" spc="-162" dirty="0">
                <a:solidFill>
                  <a:srgbClr val="C00000"/>
                </a:solidFill>
                <a:latin typeface="Arial"/>
                <a:cs typeface="Arial"/>
              </a:rPr>
              <a:t>ARE </a:t>
            </a: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MADE </a:t>
            </a:r>
            <a:r>
              <a:rPr sz="1600" b="1" spc="27" dirty="0">
                <a:solidFill>
                  <a:srgbClr val="C00000"/>
                </a:solidFill>
                <a:latin typeface="Arial"/>
                <a:cs typeface="Arial"/>
              </a:rPr>
              <a:t>IN  </a:t>
            </a:r>
            <a:r>
              <a:rPr sz="1600" b="1" spc="-22" dirty="0">
                <a:solidFill>
                  <a:srgbClr val="C00000"/>
                </a:solidFill>
                <a:latin typeface="Arial"/>
                <a:cs typeface="Arial"/>
              </a:rPr>
              <a:t>FUNDING,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72" dirty="0">
                <a:solidFill>
                  <a:srgbClr val="C00000"/>
                </a:solidFill>
                <a:latin typeface="Arial"/>
                <a:cs typeface="Arial"/>
              </a:rPr>
              <a:t>NUMBER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OF  </a:t>
            </a:r>
            <a:r>
              <a:rPr sz="1600" b="1" spc="-67" dirty="0">
                <a:solidFill>
                  <a:srgbClr val="C00000"/>
                </a:solidFill>
                <a:latin typeface="Arial"/>
                <a:cs typeface="Arial"/>
              </a:rPr>
              <a:t>TRANSIT 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TRIPS </a:t>
            </a:r>
            <a:r>
              <a:rPr sz="1600" b="1" spc="-148" dirty="0">
                <a:solidFill>
                  <a:srgbClr val="C00000"/>
                </a:solidFill>
                <a:latin typeface="Arial"/>
                <a:cs typeface="Arial"/>
              </a:rPr>
              <a:t>PER 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PERSON </a:t>
            </a:r>
            <a:r>
              <a:rPr sz="1600" b="1" spc="27" dirty="0" smtClean="0">
                <a:solidFill>
                  <a:srgbClr val="C00000"/>
                </a:solidFill>
                <a:latin typeface="Arial"/>
                <a:cs typeface="Arial"/>
              </a:rPr>
              <a:t>IN</a:t>
            </a:r>
            <a:r>
              <a:rPr lang="en-US" sz="1600" b="1" spc="27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4" dirty="0" smtClean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153" dirty="0">
                <a:solidFill>
                  <a:srgbClr val="C00000"/>
                </a:solidFill>
                <a:latin typeface="Arial"/>
                <a:cs typeface="Arial"/>
              </a:rPr>
              <a:t>STATE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OF </a:t>
            </a:r>
            <a:r>
              <a:rPr sz="1600" b="1" spc="-117" dirty="0">
                <a:solidFill>
                  <a:srgbClr val="C00000"/>
                </a:solidFill>
                <a:latin typeface="Arial"/>
                <a:cs typeface="Arial"/>
              </a:rPr>
              <a:t>TENNESSEE </a:t>
            </a:r>
            <a:r>
              <a:rPr sz="1600" b="1" spc="-67" dirty="0">
                <a:solidFill>
                  <a:srgbClr val="C00000"/>
                </a:solidFill>
                <a:latin typeface="Arial"/>
                <a:cs typeface="Arial"/>
              </a:rPr>
              <a:t>WILL  </a:t>
            </a:r>
            <a:r>
              <a:rPr sz="1600" b="1" spc="-171" dirty="0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sz="1600" b="1" spc="-18" dirty="0">
                <a:solidFill>
                  <a:srgbClr val="C00000"/>
                </a:solidFill>
                <a:latin typeface="Arial"/>
                <a:cs typeface="Arial"/>
              </a:rPr>
              <a:t>CUT </a:t>
            </a:r>
            <a:r>
              <a:rPr sz="1600" b="1" spc="27" dirty="0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sz="1600" b="1" spc="-102" dirty="0">
                <a:solidFill>
                  <a:srgbClr val="C00000"/>
                </a:solidFill>
                <a:latin typeface="Arial"/>
                <a:cs typeface="Arial"/>
              </a:rPr>
              <a:t>HALF </a:t>
            </a:r>
            <a:r>
              <a:rPr sz="1600" b="1" spc="-162" dirty="0">
                <a:solidFill>
                  <a:srgbClr val="C00000"/>
                </a:solidFill>
                <a:latin typeface="Arial"/>
                <a:cs typeface="Arial"/>
              </a:rPr>
              <a:t>BY </a:t>
            </a:r>
            <a:r>
              <a:rPr sz="1600" b="1" spc="-54" dirty="0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sz="1600" b="1" spc="-157" dirty="0">
                <a:solidFill>
                  <a:srgbClr val="C00000"/>
                </a:solidFill>
                <a:latin typeface="Arial"/>
                <a:cs typeface="Arial"/>
              </a:rPr>
              <a:t>YEAR  </a:t>
            </a:r>
            <a:r>
              <a:rPr sz="1600" b="1" spc="13" dirty="0">
                <a:solidFill>
                  <a:srgbClr val="C00000"/>
                </a:solidFill>
                <a:latin typeface="Arial"/>
                <a:cs typeface="Arial"/>
              </a:rPr>
              <a:t>2035.</a:t>
            </a:r>
            <a:endParaRPr sz="16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457678" y="3427432"/>
            <a:ext cx="3194049" cy="0"/>
          </a:xfrm>
          <a:custGeom>
            <a:avLst/>
            <a:gdLst/>
            <a:ahLst/>
            <a:cxnLst/>
            <a:rect l="l" t="t" r="r" b="b"/>
            <a:pathLst>
              <a:path w="3513454">
                <a:moveTo>
                  <a:pt x="0" y="0"/>
                </a:moveTo>
                <a:lnTo>
                  <a:pt x="3513074" y="0"/>
                </a:lnTo>
              </a:path>
            </a:pathLst>
          </a:custGeom>
          <a:ln w="63500">
            <a:solidFill>
              <a:srgbClr val="C7C8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57675" y="5688106"/>
            <a:ext cx="305377" cy="296396"/>
          </a:xfrm>
          <a:custGeom>
            <a:avLst/>
            <a:gdLst/>
            <a:ahLst/>
            <a:cxnLst/>
            <a:rect l="l" t="t" r="r" b="b"/>
            <a:pathLst>
              <a:path w="335914" h="335915">
                <a:moveTo>
                  <a:pt x="0" y="335582"/>
                </a:moveTo>
                <a:lnTo>
                  <a:pt x="335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57675" y="5688107"/>
            <a:ext cx="420832" cy="408454"/>
          </a:xfrm>
          <a:custGeom>
            <a:avLst/>
            <a:gdLst/>
            <a:ahLst/>
            <a:cxnLst/>
            <a:rect l="l" t="t" r="r" b="b"/>
            <a:pathLst>
              <a:path w="462914" h="462915">
                <a:moveTo>
                  <a:pt x="0" y="462582"/>
                </a:moveTo>
                <a:lnTo>
                  <a:pt x="462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57675" y="5688106"/>
            <a:ext cx="74468" cy="72278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0" y="81582"/>
                </a:moveTo>
                <a:lnTo>
                  <a:pt x="81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57675" y="5688106"/>
            <a:ext cx="189923" cy="184337"/>
          </a:xfrm>
          <a:custGeom>
            <a:avLst/>
            <a:gdLst/>
            <a:ahLst/>
            <a:cxnLst/>
            <a:rect l="l" t="t" r="r" b="b"/>
            <a:pathLst>
              <a:path w="208914" h="208915">
                <a:moveTo>
                  <a:pt x="0" y="208582"/>
                </a:moveTo>
                <a:lnTo>
                  <a:pt x="208582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736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8282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6458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51913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19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9186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344641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99827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373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69100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06459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46009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75550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152823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68277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21914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37368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14641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3009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83732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99186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6459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91914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5550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1005" y="5688106"/>
            <a:ext cx="457200" cy="443753"/>
          </a:xfrm>
          <a:custGeom>
            <a:avLst/>
            <a:gdLst/>
            <a:ahLst/>
            <a:cxnLst/>
            <a:rect l="l" t="t" r="r" b="b"/>
            <a:pathLst>
              <a:path w="502920" h="502920">
                <a:moveTo>
                  <a:pt x="0" y="502920"/>
                </a:moveTo>
                <a:lnTo>
                  <a:pt x="502920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538278" y="6007123"/>
            <a:ext cx="128732" cy="124946"/>
          </a:xfrm>
          <a:custGeom>
            <a:avLst/>
            <a:gdLst/>
            <a:ahLst/>
            <a:cxnLst/>
            <a:rect l="l" t="t" r="r" b="b"/>
            <a:pathLst>
              <a:path w="141604" h="141604">
                <a:moveTo>
                  <a:pt x="0" y="141366"/>
                </a:moveTo>
                <a:lnTo>
                  <a:pt x="141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653732" y="6119182"/>
            <a:ext cx="13276" cy="12886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366"/>
                </a:moveTo>
                <a:lnTo>
                  <a:pt x="14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07369" y="5783006"/>
            <a:ext cx="359641" cy="349063"/>
          </a:xfrm>
          <a:custGeom>
            <a:avLst/>
            <a:gdLst/>
            <a:ahLst/>
            <a:cxnLst/>
            <a:rect l="l" t="t" r="r" b="b"/>
            <a:pathLst>
              <a:path w="395604" h="395604">
                <a:moveTo>
                  <a:pt x="0" y="395366"/>
                </a:moveTo>
                <a:lnTo>
                  <a:pt x="395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22823" y="5895065"/>
            <a:ext cx="244186" cy="237004"/>
          </a:xfrm>
          <a:custGeom>
            <a:avLst/>
            <a:gdLst/>
            <a:ahLst/>
            <a:cxnLst/>
            <a:rect l="l" t="t" r="r" b="b"/>
            <a:pathLst>
              <a:path w="268604" h="268604">
                <a:moveTo>
                  <a:pt x="0" y="268366"/>
                </a:moveTo>
                <a:lnTo>
                  <a:pt x="268366" y="0"/>
                </a:lnTo>
              </a:path>
            </a:pathLst>
          </a:custGeom>
          <a:ln w="25400">
            <a:solidFill>
              <a:srgbClr val="BBC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Box 56"/>
          <p:cNvSpPr txBox="1"/>
          <p:nvPr/>
        </p:nvSpPr>
        <p:spPr>
          <a:xfrm>
            <a:off x="2443402" y="29527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Tennessee Growth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9" b="8001"/>
          <a:stretch/>
        </p:blipFill>
        <p:spPr>
          <a:xfrm>
            <a:off x="-9525" y="1066800"/>
            <a:ext cx="9144000" cy="51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23850"/>
            <a:ext cx="6257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Tennessee TRANSIT Gaps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" y="6570368"/>
            <a:ext cx="14778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600" b="1" spc="67" dirty="0">
                <a:solidFill>
                  <a:srgbClr val="D8D8DA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4749" y="3085540"/>
            <a:ext cx="3953614" cy="13110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91364" y="4555857"/>
            <a:ext cx="3804227" cy="953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1300" b="1" u="sng" spc="-63" dirty="0">
                <a:solidFill>
                  <a:srgbClr val="C00000"/>
                </a:solidFill>
                <a:latin typeface="Arial"/>
                <a:cs typeface="Arial"/>
              </a:rPr>
              <a:t>TRANSPORTATION </a:t>
            </a:r>
            <a:r>
              <a:rPr sz="1300" b="1" u="sng" spc="-76" dirty="0">
                <a:solidFill>
                  <a:srgbClr val="C00000"/>
                </a:solidFill>
                <a:latin typeface="Arial"/>
                <a:cs typeface="Arial"/>
              </a:rPr>
              <a:t>CAPACITY </a:t>
            </a:r>
            <a:r>
              <a:rPr sz="1300" b="1" u="sng" spc="-58" dirty="0">
                <a:solidFill>
                  <a:srgbClr val="C00000"/>
                </a:solidFill>
                <a:latin typeface="Arial"/>
                <a:cs typeface="Arial"/>
              </a:rPr>
              <a:t>DEFICIENCY  </a:t>
            </a:r>
            <a:r>
              <a:rPr sz="1300" b="1" u="sng" spc="-36" dirty="0">
                <a:solidFill>
                  <a:srgbClr val="C00000"/>
                </a:solidFill>
                <a:latin typeface="Arial"/>
                <a:cs typeface="Arial"/>
              </a:rPr>
              <a:t>INDEX</a:t>
            </a:r>
            <a:endParaRPr sz="13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397" marR="4559">
              <a:lnSpc>
                <a:spcPct val="113599"/>
              </a:lnSpc>
              <a:spcBef>
                <a:spcPts val="44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Transportation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Capacity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Deficiency Index addresses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issues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  congestion and pollution.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Together,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combination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indices  highlight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both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rural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urban </a:t>
            </a:r>
            <a:r>
              <a:rPr sz="1000" spc="-36" dirty="0">
                <a:solidFill>
                  <a:srgbClr val="231F20"/>
                </a:solidFill>
                <a:latin typeface="Arial"/>
                <a:cs typeface="Arial"/>
              </a:rPr>
              <a:t>areas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create more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options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for the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citizens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000" spc="5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Tennessee.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8597" y="1310248"/>
            <a:ext cx="3867692" cy="30256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4091" y="739589"/>
            <a:ext cx="2515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b="1" spc="-135" dirty="0">
                <a:solidFill>
                  <a:srgbClr val="0070C0"/>
                </a:solidFill>
                <a:latin typeface="Arial"/>
                <a:cs typeface="Arial"/>
              </a:rPr>
              <a:t>RURAL </a:t>
            </a:r>
            <a:r>
              <a:rPr b="1" spc="-81" dirty="0">
                <a:solidFill>
                  <a:srgbClr val="0070C0"/>
                </a:solidFill>
                <a:latin typeface="Arial"/>
                <a:cs typeface="Arial"/>
              </a:rPr>
              <a:t>FOCUSED</a:t>
            </a:r>
            <a:r>
              <a:rPr b="1" spc="-36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70C0"/>
                </a:solidFill>
                <a:latin typeface="Arial"/>
                <a:cs typeface="Arial"/>
              </a:rPr>
              <a:t>NEED</a:t>
            </a:r>
            <a:endParaRPr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63202" y="739589"/>
            <a:ext cx="25665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b="1" spc="-99" dirty="0">
                <a:solidFill>
                  <a:srgbClr val="0070C0"/>
                </a:solidFill>
                <a:latin typeface="Arial"/>
                <a:cs typeface="Arial"/>
              </a:rPr>
              <a:t>URBAN </a:t>
            </a:r>
            <a:r>
              <a:rPr b="1" spc="-81" dirty="0">
                <a:solidFill>
                  <a:srgbClr val="0070C0"/>
                </a:solidFill>
                <a:latin typeface="Arial"/>
                <a:cs typeface="Arial"/>
              </a:rPr>
              <a:t>FOCUSED</a:t>
            </a:r>
            <a:r>
              <a:rPr b="1" spc="-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90" dirty="0">
                <a:solidFill>
                  <a:srgbClr val="0070C0"/>
                </a:solidFill>
                <a:latin typeface="Arial"/>
                <a:cs typeface="Arial"/>
              </a:rPr>
              <a:t>NEED</a:t>
            </a:r>
            <a:endParaRPr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5637" y="1117226"/>
            <a:ext cx="3953741" cy="0"/>
          </a:xfrm>
          <a:custGeom>
            <a:avLst/>
            <a:gdLst/>
            <a:ahLst/>
            <a:cxnLst/>
            <a:rect l="l" t="t" r="r" b="b"/>
            <a:pathLst>
              <a:path w="4349115">
                <a:moveTo>
                  <a:pt x="0" y="0"/>
                </a:moveTo>
                <a:lnTo>
                  <a:pt x="4348988" y="0"/>
                </a:lnTo>
              </a:path>
            </a:pathLst>
          </a:custGeom>
          <a:ln w="508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74748" y="1117226"/>
            <a:ext cx="3953741" cy="0"/>
          </a:xfrm>
          <a:custGeom>
            <a:avLst/>
            <a:gdLst/>
            <a:ahLst/>
            <a:cxnLst/>
            <a:rect l="l" t="t" r="r" b="b"/>
            <a:pathLst>
              <a:path w="4349115">
                <a:moveTo>
                  <a:pt x="0" y="0"/>
                </a:moveTo>
                <a:lnTo>
                  <a:pt x="4348975" y="0"/>
                </a:lnTo>
              </a:path>
            </a:pathLst>
          </a:custGeom>
          <a:ln w="508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762000"/>
            <a:ext cx="0" cy="5524500"/>
          </a:xfrm>
          <a:custGeom>
            <a:avLst/>
            <a:gdLst/>
            <a:ahLst/>
            <a:cxnLst/>
            <a:rect l="l" t="t" r="r" b="b"/>
            <a:pathLst>
              <a:path h="6261100">
                <a:moveTo>
                  <a:pt x="0" y="6260592"/>
                </a:moveTo>
                <a:lnTo>
                  <a:pt x="0" y="0"/>
                </a:lnTo>
              </a:path>
            </a:pathLst>
          </a:custGeom>
          <a:ln w="12700">
            <a:solidFill>
              <a:srgbClr val="9192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0326" y="1274781"/>
            <a:ext cx="906318" cy="117662"/>
          </a:xfrm>
          <a:custGeom>
            <a:avLst/>
            <a:gdLst/>
            <a:ahLst/>
            <a:cxnLst/>
            <a:rect l="l" t="t" r="r" b="b"/>
            <a:pathLst>
              <a:path w="996950" h="133350">
                <a:moveTo>
                  <a:pt x="0" y="133350"/>
                </a:moveTo>
                <a:lnTo>
                  <a:pt x="996696" y="133350"/>
                </a:lnTo>
                <a:lnTo>
                  <a:pt x="99669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0383" y="1267599"/>
            <a:ext cx="69099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NASHVILLE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51068" y="1274781"/>
            <a:ext cx="906318" cy="117662"/>
          </a:xfrm>
          <a:custGeom>
            <a:avLst/>
            <a:gdLst/>
            <a:ahLst/>
            <a:cxnLst/>
            <a:rect l="l" t="t" r="r" b="b"/>
            <a:pathLst>
              <a:path w="996950" h="133350">
                <a:moveTo>
                  <a:pt x="0" y="133350"/>
                </a:moveTo>
                <a:lnTo>
                  <a:pt x="996696" y="133350"/>
                </a:lnTo>
                <a:lnTo>
                  <a:pt x="996696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455440" y="1267599"/>
            <a:ext cx="702541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KN</a:t>
            </a:r>
            <a:r>
              <a:rPr sz="800" b="1" spc="-27" dirty="0">
                <a:solidFill>
                  <a:srgbClr val="231F20"/>
                </a:solidFill>
                <a:latin typeface="Gill Sans MT"/>
                <a:cs typeface="Gill Sans MT"/>
              </a:rPr>
              <a:t>O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XVILLE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9918" y="4248363"/>
            <a:ext cx="3847523" cy="1977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950">
              <a:tabLst>
                <a:tab pos="2799098" algn="l"/>
              </a:tabLst>
            </a:pP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MEMPHIS	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CHATTANOOGA</a:t>
            </a:r>
            <a:endParaRPr sz="800" dirty="0">
              <a:latin typeface="Gill Sans MT"/>
              <a:cs typeface="Gill Sans MT"/>
            </a:endParaRPr>
          </a:p>
          <a:p>
            <a:pPr>
              <a:spcBef>
                <a:spcPts val="4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1397">
              <a:spcBef>
                <a:spcPts val="4"/>
              </a:spcBef>
            </a:pPr>
            <a:r>
              <a:rPr sz="1300" b="1" u="sng" spc="-31" dirty="0">
                <a:solidFill>
                  <a:srgbClr val="C00000"/>
                </a:solidFill>
                <a:latin typeface="Arial"/>
                <a:cs typeface="Arial"/>
              </a:rPr>
              <a:t>TRANSIT </a:t>
            </a:r>
            <a:r>
              <a:rPr sz="1300" b="1" u="sng" spc="-40" dirty="0">
                <a:solidFill>
                  <a:srgbClr val="C00000"/>
                </a:solidFill>
                <a:latin typeface="Arial"/>
                <a:cs typeface="Arial"/>
              </a:rPr>
              <a:t>DEPENDENCY</a:t>
            </a:r>
            <a:r>
              <a:rPr sz="1300" b="1" u="sng" spc="2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300" b="1" u="sng" dirty="0">
                <a:solidFill>
                  <a:srgbClr val="C00000"/>
                </a:solidFill>
                <a:latin typeface="Arial"/>
                <a:cs typeface="Arial"/>
              </a:rPr>
              <a:t>INDEX</a:t>
            </a:r>
            <a:endParaRPr sz="130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397" marR="4559">
              <a:lnSpc>
                <a:spcPct val="113599"/>
              </a:lnSpc>
              <a:spcBef>
                <a:spcPts val="440"/>
              </a:spcBef>
            </a:pP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The Transit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Dependency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Index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considers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demographic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data and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useful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assess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“safety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net”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transportation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need.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Those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needing 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those types of transportation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services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include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the population</a:t>
            </a:r>
            <a:r>
              <a:rPr sz="1000" spc="21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over</a:t>
            </a:r>
            <a:endParaRPr sz="1000" dirty="0">
              <a:latin typeface="Arial"/>
              <a:cs typeface="Arial"/>
            </a:endParaRPr>
          </a:p>
          <a:p>
            <a:pPr marL="11397" marR="82058">
              <a:lnSpc>
                <a:spcPct val="113599"/>
              </a:lnSpc>
            </a:pPr>
            <a:r>
              <a:rPr sz="1000" dirty="0">
                <a:solidFill>
                  <a:srgbClr val="231F20"/>
                </a:solidFill>
                <a:latin typeface="Arial"/>
                <a:cs typeface="Arial"/>
              </a:rPr>
              <a:t>65;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carless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households;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population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living in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poverty; and population 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under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65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disability.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does </a:t>
            </a:r>
            <a:r>
              <a:rPr sz="1000" spc="-4" dirty="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address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where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need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is 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determined by other </a:t>
            </a:r>
            <a:r>
              <a:rPr sz="1000" spc="4" dirty="0">
                <a:solidFill>
                  <a:srgbClr val="231F20"/>
                </a:solidFill>
                <a:latin typeface="Arial"/>
                <a:cs typeface="Arial"/>
              </a:rPr>
              <a:t>“push”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factors,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1000" spc="-31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congestion,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000" spc="-18" dirty="0">
                <a:solidFill>
                  <a:srgbClr val="231F20"/>
                </a:solidFill>
                <a:latin typeface="Arial"/>
                <a:cs typeface="Arial"/>
              </a:rPr>
              <a:t>wish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community </a:t>
            </a:r>
            <a:r>
              <a:rPr sz="1000" spc="9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improve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maintain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its “quality of </a:t>
            </a:r>
            <a:r>
              <a:rPr sz="1000" spc="-22" dirty="0">
                <a:solidFill>
                  <a:srgbClr val="231F20"/>
                </a:solidFill>
                <a:latin typeface="Arial"/>
                <a:cs typeface="Arial"/>
              </a:rPr>
              <a:t>life”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by introducing 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a 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robust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transit system, </a:t>
            </a:r>
            <a:r>
              <a:rPr sz="1000" spc="-9" dirty="0">
                <a:solidFill>
                  <a:srgbClr val="231F20"/>
                </a:solidFill>
                <a:latin typeface="Arial"/>
                <a:cs typeface="Arial"/>
              </a:rPr>
              <a:t>or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other </a:t>
            </a:r>
            <a:r>
              <a:rPr sz="1000" spc="-27" dirty="0">
                <a:solidFill>
                  <a:srgbClr val="231F20"/>
                </a:solidFill>
                <a:latin typeface="Arial"/>
                <a:cs typeface="Arial"/>
              </a:rPr>
              <a:t>environmental</a:t>
            </a:r>
            <a:r>
              <a:rPr sz="1000" spc="6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000" spc="-13" dirty="0">
                <a:solidFill>
                  <a:srgbClr val="231F20"/>
                </a:solidFill>
                <a:latin typeface="Arial"/>
                <a:cs typeface="Arial"/>
              </a:rPr>
              <a:t>considerations.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79419" y="3417345"/>
            <a:ext cx="1588077" cy="839881"/>
          </a:xfrm>
          <a:custGeom>
            <a:avLst/>
            <a:gdLst/>
            <a:ahLst/>
            <a:cxnLst/>
            <a:rect l="l" t="t" r="r" b="b"/>
            <a:pathLst>
              <a:path w="1746885" h="951864">
                <a:moveTo>
                  <a:pt x="0" y="951484"/>
                </a:moveTo>
                <a:lnTo>
                  <a:pt x="1746504" y="951484"/>
                </a:lnTo>
                <a:lnTo>
                  <a:pt x="1746504" y="0"/>
                </a:lnTo>
                <a:lnTo>
                  <a:pt x="0" y="0"/>
                </a:lnTo>
                <a:lnTo>
                  <a:pt x="0" y="951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29294" y="3592752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FDFF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9294" y="3592752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29294" y="375410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FCB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9294" y="375410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29294" y="3915470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4"/>
                </a:moveTo>
                <a:lnTo>
                  <a:pt x="237744" y="111124"/>
                </a:lnTo>
                <a:lnTo>
                  <a:pt x="237744" y="0"/>
                </a:lnTo>
                <a:lnTo>
                  <a:pt x="0" y="0"/>
                </a:lnTo>
                <a:lnTo>
                  <a:pt x="0" y="111124"/>
                </a:lnTo>
                <a:close/>
              </a:path>
            </a:pathLst>
          </a:custGeom>
          <a:solidFill>
            <a:srgbClr val="C56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9294" y="3915470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4"/>
                </a:moveTo>
                <a:lnTo>
                  <a:pt x="237744" y="111124"/>
                </a:lnTo>
                <a:lnTo>
                  <a:pt x="237744" y="0"/>
                </a:lnTo>
                <a:lnTo>
                  <a:pt x="0" y="0"/>
                </a:lnTo>
                <a:lnTo>
                  <a:pt x="0" y="111124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29294" y="407683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690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29294" y="4076835"/>
            <a:ext cx="216477" cy="98051"/>
          </a:xfrm>
          <a:custGeom>
            <a:avLst/>
            <a:gdLst/>
            <a:ahLst/>
            <a:cxnLst/>
            <a:rect l="l" t="t" r="r" b="b"/>
            <a:pathLst>
              <a:path w="238125" h="111125">
                <a:moveTo>
                  <a:pt x="0" y="111125"/>
                </a:moveTo>
                <a:lnTo>
                  <a:pt x="237744" y="111125"/>
                </a:lnTo>
                <a:lnTo>
                  <a:pt x="237744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14055" y="3434461"/>
            <a:ext cx="1555750" cy="787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700" b="1" spc="9" dirty="0">
                <a:solidFill>
                  <a:srgbClr val="231F20"/>
                </a:solidFill>
                <a:latin typeface="Gill Sans MT"/>
                <a:cs typeface="Gill Sans MT"/>
              </a:rPr>
              <a:t>TRANSIT </a:t>
            </a:r>
            <a:r>
              <a:rPr sz="700" b="1" spc="13" dirty="0">
                <a:solidFill>
                  <a:srgbClr val="231F20"/>
                </a:solidFill>
                <a:latin typeface="Gill Sans MT"/>
                <a:cs typeface="Gill Sans MT"/>
              </a:rPr>
              <a:t>DEPENDENCY</a:t>
            </a:r>
            <a:r>
              <a:rPr sz="700" b="1" spc="9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INDEX</a:t>
            </a:r>
            <a:endParaRPr sz="700">
              <a:latin typeface="Gill Sans MT"/>
              <a:cs typeface="Gill Sans MT"/>
            </a:endParaRPr>
          </a:p>
          <a:p>
            <a:pPr marL="277516" marR="498048">
              <a:lnSpc>
                <a:spcPts val="1292"/>
              </a:lnSpc>
              <a:spcBef>
                <a:spcPts val="76"/>
              </a:spcBef>
            </a:pPr>
            <a:r>
              <a:rPr sz="700" b="1" spc="13" dirty="0">
                <a:solidFill>
                  <a:srgbClr val="231F20"/>
                </a:solidFill>
                <a:latin typeface="Gill Sans MT"/>
                <a:cs typeface="Gill Sans MT"/>
              </a:rPr>
              <a:t>Incomplete</a:t>
            </a:r>
            <a:r>
              <a:rPr sz="700" b="1" spc="-27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Data  </a:t>
            </a:r>
            <a:r>
              <a:rPr sz="700" b="1" dirty="0">
                <a:solidFill>
                  <a:srgbClr val="231F20"/>
                </a:solidFill>
                <a:latin typeface="Gill Sans MT"/>
                <a:cs typeface="Gill Sans MT"/>
              </a:rPr>
              <a:t>Low</a:t>
            </a:r>
            <a:endParaRPr sz="700">
              <a:latin typeface="Gill Sans MT"/>
              <a:cs typeface="Gill Sans MT"/>
            </a:endParaRPr>
          </a:p>
          <a:p>
            <a:pPr marL="277516" marR="887825">
              <a:lnSpc>
                <a:spcPts val="1292"/>
              </a:lnSpc>
            </a:pPr>
            <a:r>
              <a:rPr sz="700" b="1" spc="18" dirty="0">
                <a:solidFill>
                  <a:srgbClr val="231F20"/>
                </a:solidFill>
                <a:latin typeface="Gill Sans MT"/>
                <a:cs typeface="Gill Sans MT"/>
              </a:rPr>
              <a:t>Medium  High</a:t>
            </a:r>
            <a:endParaRPr sz="700">
              <a:latin typeface="Gill Sans MT"/>
              <a:cs typeface="Gill Sans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74749" y="1437266"/>
            <a:ext cx="3953614" cy="131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63202" y="1267599"/>
            <a:ext cx="2157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CONGESTION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 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TENNESSEE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2010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63202" y="2915863"/>
            <a:ext cx="215784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7"/>
            <a:r>
              <a:rPr sz="800" b="1" spc="36" dirty="0">
                <a:solidFill>
                  <a:srgbClr val="231F20"/>
                </a:solidFill>
                <a:latin typeface="Gill Sans MT"/>
                <a:cs typeface="Gill Sans MT"/>
              </a:rPr>
              <a:t>CONGESTION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 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TENNESSEE </a:t>
            </a:r>
            <a:r>
              <a:rPr sz="800" b="1" spc="18" dirty="0">
                <a:solidFill>
                  <a:srgbClr val="231F20"/>
                </a:solidFill>
                <a:latin typeface="Gill Sans MT"/>
                <a:cs typeface="Gill Sans MT"/>
              </a:rPr>
              <a:t>IN</a:t>
            </a:r>
            <a:r>
              <a:rPr sz="800" b="1" spc="31" dirty="0">
                <a:solidFill>
                  <a:srgbClr val="231F20"/>
                </a:solidFill>
                <a:latin typeface="Gill Sans MT"/>
                <a:cs typeface="Gill Sans MT"/>
              </a:rPr>
              <a:t> </a:t>
            </a:r>
            <a:r>
              <a:rPr sz="800" b="1" spc="40" dirty="0">
                <a:solidFill>
                  <a:srgbClr val="231F20"/>
                </a:solidFill>
                <a:latin typeface="Gill Sans MT"/>
                <a:cs typeface="Gill Sans MT"/>
              </a:rPr>
              <a:t>2040</a:t>
            </a:r>
            <a:endParaRPr sz="800">
              <a:latin typeface="Gill Sans MT"/>
              <a:cs typeface="Gill Sans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085479" y="2307470"/>
            <a:ext cx="1414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5400">
            <a:solidFill>
              <a:srgbClr val="FF4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039631" y="2238464"/>
            <a:ext cx="648855" cy="101687"/>
          </a:xfrm>
          <a:prstGeom prst="rect">
            <a:avLst/>
          </a:prstGeom>
          <a:ln w="6349">
            <a:solidFill>
              <a:srgbClr val="333333"/>
            </a:solidFill>
          </a:ln>
        </p:spPr>
        <p:txBody>
          <a:bodyPr vert="horz" wrap="square" lIns="0" tIns="24504" rIns="0" bIns="0" rtlCol="0">
            <a:spAutoFit/>
          </a:bodyPr>
          <a:lstStyle/>
          <a:p>
            <a:pPr marL="227370">
              <a:spcBef>
                <a:spcPts val="193"/>
              </a:spcBef>
            </a:pPr>
            <a:r>
              <a:rPr sz="500" b="1" spc="-9" dirty="0">
                <a:solidFill>
                  <a:srgbClr val="231F20"/>
                </a:solidFill>
                <a:latin typeface="Arial"/>
                <a:cs typeface="Arial"/>
              </a:rPr>
              <a:t>Congestion</a:t>
            </a:r>
            <a:endParaRPr sz="5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85479" y="3955732"/>
            <a:ext cx="1414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448" y="0"/>
                </a:lnTo>
              </a:path>
            </a:pathLst>
          </a:custGeom>
          <a:ln w="25400">
            <a:solidFill>
              <a:srgbClr val="FF4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039631" y="3886726"/>
            <a:ext cx="648855" cy="101687"/>
          </a:xfrm>
          <a:prstGeom prst="rect">
            <a:avLst/>
          </a:prstGeom>
          <a:ln w="6349">
            <a:solidFill>
              <a:srgbClr val="333333"/>
            </a:solidFill>
          </a:ln>
        </p:spPr>
        <p:txBody>
          <a:bodyPr vert="horz" wrap="square" lIns="0" tIns="24504" rIns="0" bIns="0" rtlCol="0">
            <a:spAutoFit/>
          </a:bodyPr>
          <a:lstStyle/>
          <a:p>
            <a:pPr marL="227370">
              <a:spcBef>
                <a:spcPts val="193"/>
              </a:spcBef>
            </a:pPr>
            <a:r>
              <a:rPr sz="500" b="1" spc="-9" dirty="0">
                <a:solidFill>
                  <a:srgbClr val="231F20"/>
                </a:solidFill>
                <a:latin typeface="Arial"/>
                <a:cs typeface="Arial"/>
              </a:rPr>
              <a:t>Congestion</a:t>
            </a:r>
            <a:endParaRPr sz="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4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>
                <a:latin typeface="Georgia" panose="02040502050405020303" pitchFamily="18" charset="0"/>
              </a:rPr>
              <a:t>Top 5 Transportation Priorities for </a:t>
            </a:r>
            <a:r>
              <a:rPr lang="en-US" sz="3000" dirty="0" smtClean="0">
                <a:latin typeface="Georgia" panose="02040502050405020303" pitchFamily="18" charset="0"/>
              </a:rPr>
              <a:t>              TN  Over </a:t>
            </a:r>
            <a:r>
              <a:rPr lang="en-US" sz="3000" dirty="0">
                <a:latin typeface="Georgia" panose="02040502050405020303" pitchFamily="18" charset="0"/>
              </a:rPr>
              <a:t>the </a:t>
            </a:r>
            <a:r>
              <a:rPr lang="en-US" sz="3000" dirty="0" smtClean="0">
                <a:latin typeface="Georgia" panose="02040502050405020303" pitchFamily="18" charset="0"/>
              </a:rPr>
              <a:t>Next </a:t>
            </a:r>
            <a:r>
              <a:rPr lang="en-US" sz="3000" dirty="0">
                <a:latin typeface="Georgia" panose="02040502050405020303" pitchFamily="18" charset="0"/>
              </a:rPr>
              <a:t>25 Years By Group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0188" y="3136583"/>
            <a:ext cx="2133600" cy="308028"/>
          </a:xfrm>
          <a:prstGeom prst="rect">
            <a:avLst/>
          </a:prstGeom>
          <a:solidFill>
            <a:srgbClr val="92D050"/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/>
              <a:t>Commercial Truck Traffic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6682" y="4205656"/>
            <a:ext cx="2133600" cy="308028"/>
          </a:xfrm>
          <a:prstGeom prst="rect">
            <a:avLst/>
          </a:prstGeom>
          <a:solidFill>
            <a:srgbClr val="92D050"/>
          </a:solidFill>
        </p:spPr>
        <p:txBody>
          <a:bodyPr wrap="square" lIns="91429" tIns="45714" rIns="91429" bIns="45714" rtlCol="0">
            <a:spAutoFit/>
          </a:bodyPr>
          <a:lstStyle/>
          <a:p>
            <a:pPr algn="ctr"/>
            <a:r>
              <a:rPr lang="en-US" sz="1400" dirty="0"/>
              <a:t>Commercial Truck Traffic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631258" y="1511035"/>
            <a:ext cx="7677150" cy="3057525"/>
            <a:chOff x="518" y="1344"/>
            <a:chExt cx="4836" cy="1926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18" y="1344"/>
              <a:ext cx="4828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18" y="1344"/>
              <a:ext cx="483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007" y="1650"/>
              <a:ext cx="4339" cy="32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07" y="1971"/>
              <a:ext cx="2895" cy="32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894" y="1971"/>
              <a:ext cx="1452" cy="3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007" y="2291"/>
              <a:ext cx="1451" cy="3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51" y="2291"/>
              <a:ext cx="1451" cy="3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894" y="2291"/>
              <a:ext cx="1452" cy="3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007" y="2612"/>
              <a:ext cx="4339" cy="32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2460" y="2925"/>
              <a:ext cx="1451" cy="3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/>
                <a:t>Addressing Commercial</a:t>
              </a:r>
              <a:br>
                <a:rPr lang="en-US" sz="1400" dirty="0"/>
              </a:br>
              <a:r>
                <a:rPr lang="en-US" sz="1400" dirty="0"/>
                <a:t>Truck Traffic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48" y="1427"/>
              <a:ext cx="30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Rank</a:t>
              </a:r>
              <a:endParaRPr lang="en-US" altLang="en-US" dirty="0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503" y="1443"/>
              <a:ext cx="58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Residents</a:t>
              </a:r>
              <a:endParaRPr lang="en-US" altLang="en-US" dirty="0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957" y="1434"/>
              <a:ext cx="50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Partners</a:t>
              </a:r>
              <a:endParaRPr lang="en-US" altLang="en-US" dirty="0"/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232" y="1443"/>
              <a:ext cx="95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b="1" dirty="0">
                  <a:solidFill>
                    <a:srgbClr val="FFFFFF"/>
                  </a:solidFill>
                  <a:latin typeface="Calibri" pitchFamily="34" charset="0"/>
                </a:rPr>
                <a:t>Elected Officials</a:t>
              </a:r>
              <a:endParaRPr lang="en-US" altLang="en-US" dirty="0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740" y="1833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endParaRPr lang="en-US" alt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1251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503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2695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947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139" y="1673"/>
              <a:ext cx="98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Maintaining Existing </a:t>
              </a:r>
              <a:endParaRPr lang="en-US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4391" y="1825"/>
              <a:ext cx="451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Highways</a:t>
              </a:r>
              <a:endParaRPr lang="en-US" alt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40" y="2154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endParaRPr lang="en-US" alt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228" y="2070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2672" y="2070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4063" y="2070"/>
              <a:ext cx="1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latin typeface="Calibri" pitchFamily="34" charset="0"/>
                </a:rPr>
                <a:t>Building New Highways</a:t>
              </a:r>
              <a:endParaRPr lang="en-US" altLang="en-US" dirty="0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40" y="2475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endParaRPr lang="en-US" alt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015" y="2303"/>
              <a:ext cx="1385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Addressing Commercial</a:t>
              </a:r>
              <a:b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 Truck Traffic</a:t>
              </a:r>
              <a:endParaRPr lang="en-US" altLang="en-US" dirty="0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619" y="2391"/>
              <a:ext cx="1107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latin typeface="Calibri" pitchFamily="34" charset="0"/>
                </a:rPr>
                <a:t>Building New Highways</a:t>
              </a:r>
              <a:endParaRPr lang="en-US" altLang="en-US" dirty="0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116" y="2391"/>
              <a:ext cx="989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Relieving Congestion</a:t>
              </a:r>
              <a:endParaRPr lang="en-US" alt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40" y="2796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endParaRPr lang="en-US" alt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328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381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2772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825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4215" y="2635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Expanding Public </a:t>
              </a:r>
              <a:endParaRPr lang="en-US" altLang="en-US"/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4269" y="2788"/>
              <a:ext cx="70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Transportation</a:t>
              </a:r>
              <a:endParaRPr lang="en-US" altLang="en-US"/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740" y="3117"/>
              <a:ext cx="5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5</a:t>
              </a:r>
              <a:endParaRPr lang="en-US" altLang="en-US"/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1091" y="2956"/>
              <a:ext cx="130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Addressing Mobility Needs </a:t>
              </a:r>
              <a:endParaRPr lang="en-US" alt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1473" y="3109"/>
              <a:ext cx="49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>
                  <a:solidFill>
                    <a:srgbClr val="000000"/>
                  </a:solidFill>
                  <a:latin typeface="Calibri" pitchFamily="34" charset="0"/>
                </a:rPr>
                <a:t>for Seniors</a:t>
              </a:r>
              <a:endParaRPr lang="en-US" altLang="en-US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2710" y="2956"/>
              <a:ext cx="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endParaRPr lang="en-US" altLang="en-US" dirty="0"/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2632" y="303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endParaRPr lang="en-US" altLang="en-US" dirty="0"/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4200" y="3033"/>
              <a:ext cx="832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293"/>
              <a:r>
                <a:rPr lang="en-US" altLang="en-US" sz="1400" dirty="0">
                  <a:solidFill>
                    <a:srgbClr val="000000"/>
                  </a:solidFill>
                  <a:latin typeface="Calibri" pitchFamily="34" charset="0"/>
                </a:rPr>
                <a:t>Adding Shoulders</a:t>
              </a:r>
              <a:endParaRPr lang="en-US" altLang="en-US" dirty="0"/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518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1007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2451" y="1344"/>
              <a:ext cx="7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3894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338" y="1344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2"/>
            <p:cNvSpPr>
              <a:spLocks noChangeShapeType="1"/>
            </p:cNvSpPr>
            <p:nvPr/>
          </p:nvSpPr>
          <p:spPr bwMode="auto">
            <a:xfrm>
              <a:off x="526" y="1971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26" y="1971"/>
              <a:ext cx="482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>
              <a:off x="526" y="2291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26" y="2291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6"/>
            <p:cNvSpPr>
              <a:spLocks noChangeShapeType="1"/>
            </p:cNvSpPr>
            <p:nvPr/>
          </p:nvSpPr>
          <p:spPr bwMode="auto">
            <a:xfrm>
              <a:off x="526" y="2612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26" y="2612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>
              <a:off x="526" y="2933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26" y="2933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0"/>
            <p:cNvSpPr>
              <a:spLocks noChangeShapeType="1"/>
            </p:cNvSpPr>
            <p:nvPr/>
          </p:nvSpPr>
          <p:spPr bwMode="auto">
            <a:xfrm>
              <a:off x="518" y="1344"/>
              <a:ext cx="0" cy="19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518" y="1344"/>
              <a:ext cx="8" cy="191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1007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007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4"/>
            <p:cNvSpPr>
              <a:spLocks noChangeShapeType="1"/>
            </p:cNvSpPr>
            <p:nvPr/>
          </p:nvSpPr>
          <p:spPr bwMode="auto">
            <a:xfrm>
              <a:off x="2451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2451" y="1352"/>
              <a:ext cx="7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894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7"/>
            <p:cNvSpPr>
              <a:spLocks noChangeArrowheads="1"/>
            </p:cNvSpPr>
            <p:nvPr/>
          </p:nvSpPr>
          <p:spPr bwMode="auto">
            <a:xfrm>
              <a:off x="3894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>
              <a:off x="526" y="3254"/>
              <a:ext cx="48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526" y="3254"/>
              <a:ext cx="482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70"/>
            <p:cNvSpPr>
              <a:spLocks noChangeShapeType="1"/>
            </p:cNvSpPr>
            <p:nvPr/>
          </p:nvSpPr>
          <p:spPr bwMode="auto">
            <a:xfrm>
              <a:off x="5338" y="1352"/>
              <a:ext cx="0" cy="19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5338" y="1352"/>
              <a:ext cx="8" cy="19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2"/>
            <p:cNvSpPr>
              <a:spLocks noChangeShapeType="1"/>
            </p:cNvSpPr>
            <p:nvPr/>
          </p:nvSpPr>
          <p:spPr bwMode="auto">
            <a:xfrm>
              <a:off x="518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3"/>
            <p:cNvSpPr>
              <a:spLocks noChangeArrowheads="1"/>
            </p:cNvSpPr>
            <p:nvPr/>
          </p:nvSpPr>
          <p:spPr bwMode="auto">
            <a:xfrm>
              <a:off x="518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74"/>
            <p:cNvSpPr>
              <a:spLocks noChangeShapeType="1"/>
            </p:cNvSpPr>
            <p:nvPr/>
          </p:nvSpPr>
          <p:spPr bwMode="auto">
            <a:xfrm>
              <a:off x="1007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5"/>
            <p:cNvSpPr>
              <a:spLocks noChangeArrowheads="1"/>
            </p:cNvSpPr>
            <p:nvPr/>
          </p:nvSpPr>
          <p:spPr bwMode="auto">
            <a:xfrm>
              <a:off x="1007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>
              <a:off x="2451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7"/>
            <p:cNvSpPr>
              <a:spLocks noChangeArrowheads="1"/>
            </p:cNvSpPr>
            <p:nvPr/>
          </p:nvSpPr>
          <p:spPr bwMode="auto">
            <a:xfrm>
              <a:off x="2451" y="3262"/>
              <a:ext cx="7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8"/>
            <p:cNvSpPr>
              <a:spLocks noChangeShapeType="1"/>
            </p:cNvSpPr>
            <p:nvPr/>
          </p:nvSpPr>
          <p:spPr bwMode="auto">
            <a:xfrm>
              <a:off x="3894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3894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80"/>
            <p:cNvSpPr>
              <a:spLocks noChangeShapeType="1"/>
            </p:cNvSpPr>
            <p:nvPr/>
          </p:nvSpPr>
          <p:spPr bwMode="auto">
            <a:xfrm>
              <a:off x="5338" y="326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1"/>
            <p:cNvSpPr>
              <a:spLocks noChangeArrowheads="1"/>
            </p:cNvSpPr>
            <p:nvPr/>
          </p:nvSpPr>
          <p:spPr bwMode="auto">
            <a:xfrm>
              <a:off x="5338" y="326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2"/>
            <p:cNvSpPr>
              <a:spLocks noChangeShapeType="1"/>
            </p:cNvSpPr>
            <p:nvPr/>
          </p:nvSpPr>
          <p:spPr bwMode="auto">
            <a:xfrm>
              <a:off x="526" y="1344"/>
              <a:ext cx="48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3"/>
            <p:cNvSpPr>
              <a:spLocks noChangeArrowheads="1"/>
            </p:cNvSpPr>
            <p:nvPr/>
          </p:nvSpPr>
          <p:spPr bwMode="auto">
            <a:xfrm>
              <a:off x="526" y="1344"/>
              <a:ext cx="482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84"/>
            <p:cNvSpPr>
              <a:spLocks noChangeShapeType="1"/>
            </p:cNvSpPr>
            <p:nvPr/>
          </p:nvSpPr>
          <p:spPr bwMode="auto">
            <a:xfrm>
              <a:off x="526" y="1650"/>
              <a:ext cx="482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5"/>
            <p:cNvSpPr>
              <a:spLocks noChangeArrowheads="1"/>
            </p:cNvSpPr>
            <p:nvPr/>
          </p:nvSpPr>
          <p:spPr bwMode="auto">
            <a:xfrm>
              <a:off x="526" y="1650"/>
              <a:ext cx="4828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86"/>
            <p:cNvSpPr>
              <a:spLocks noChangeShapeType="1"/>
            </p:cNvSpPr>
            <p:nvPr/>
          </p:nvSpPr>
          <p:spPr bwMode="auto">
            <a:xfrm>
              <a:off x="5346" y="197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7"/>
            <p:cNvSpPr>
              <a:spLocks noChangeArrowheads="1"/>
            </p:cNvSpPr>
            <p:nvPr/>
          </p:nvSpPr>
          <p:spPr bwMode="auto">
            <a:xfrm>
              <a:off x="5346" y="1971"/>
              <a:ext cx="8" cy="7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Line 88"/>
            <p:cNvSpPr>
              <a:spLocks noChangeShapeType="1"/>
            </p:cNvSpPr>
            <p:nvPr/>
          </p:nvSpPr>
          <p:spPr bwMode="auto">
            <a:xfrm>
              <a:off x="5346" y="229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9"/>
            <p:cNvSpPr>
              <a:spLocks noChangeArrowheads="1"/>
            </p:cNvSpPr>
            <p:nvPr/>
          </p:nvSpPr>
          <p:spPr bwMode="auto">
            <a:xfrm>
              <a:off x="5346" y="2291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>
              <a:off x="5346" y="261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1"/>
            <p:cNvSpPr>
              <a:spLocks noChangeArrowheads="1"/>
            </p:cNvSpPr>
            <p:nvPr/>
          </p:nvSpPr>
          <p:spPr bwMode="auto">
            <a:xfrm>
              <a:off x="5346" y="261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5346" y="293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3"/>
            <p:cNvSpPr>
              <a:spLocks noChangeArrowheads="1"/>
            </p:cNvSpPr>
            <p:nvPr/>
          </p:nvSpPr>
          <p:spPr bwMode="auto">
            <a:xfrm>
              <a:off x="5346" y="293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4"/>
            <p:cNvSpPr>
              <a:spLocks noChangeShapeType="1"/>
            </p:cNvSpPr>
            <p:nvPr/>
          </p:nvSpPr>
          <p:spPr bwMode="auto">
            <a:xfrm>
              <a:off x="5346" y="325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5"/>
            <p:cNvSpPr>
              <a:spLocks noChangeArrowheads="1"/>
            </p:cNvSpPr>
            <p:nvPr/>
          </p:nvSpPr>
          <p:spPr bwMode="auto">
            <a:xfrm>
              <a:off x="5346" y="325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88509" y="4791075"/>
            <a:ext cx="6480598" cy="1837186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44759" defTabSz="820583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SzPct val="100000"/>
              <a:defRPr/>
            </a:pPr>
            <a:r>
              <a:rPr lang="en-US" sz="1000" b="1" i="1" kern="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 total of 2,729 surveys were completed;  response rate of nearly 35%</a:t>
            </a:r>
          </a:p>
          <a:p>
            <a:pPr marL="254381" lvl="1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A total of  454 Partner surveys were completed</a:t>
            </a:r>
            <a:r>
              <a:rPr lang="en-US" sz="10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; </a:t>
            </a: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response rate of slightly over 50%</a:t>
            </a:r>
          </a:p>
          <a:p>
            <a:pPr marL="254381" lvl="1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A total of  333 Elected </a:t>
            </a:r>
            <a:r>
              <a:rPr lang="en-US" sz="1000" b="1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Official </a:t>
            </a: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surveys were completed</a:t>
            </a:r>
            <a:r>
              <a:rPr lang="en-US" sz="10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; </a:t>
            </a:r>
            <a:r>
              <a:rPr lang="en-US" sz="1000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response rate of  62%</a:t>
            </a:r>
          </a:p>
          <a:p>
            <a:pPr marL="254381" lvl="1" algn="ctr">
              <a:lnSpc>
                <a:spcPct val="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r>
              <a:rPr lang="en-US" sz="1000" b="1" i="1" dirty="0">
                <a:solidFill>
                  <a:srgbClr val="CC3300"/>
                </a:solidFill>
              </a:rPr>
              <a:t>   </a:t>
            </a:r>
            <a:r>
              <a:rPr lang="en-US" sz="1000" b="1" dirty="0">
                <a:solidFill>
                  <a:srgbClr val="CC3300"/>
                </a:solidFill>
              </a:rPr>
              <a:t>2013-2014 Statewide Customer Service Survey - TDOT</a:t>
            </a:r>
          </a:p>
          <a:p>
            <a:pPr marL="664672" lvl="1" indent="-410291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254381" lvl="1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</a:pPr>
            <a:endParaRPr lang="en-US" b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666723" indent="-321965" defTabSz="820583">
              <a:lnSpc>
                <a:spcPct val="90000"/>
              </a:lnSpc>
              <a:spcBef>
                <a:spcPts val="1077"/>
              </a:spcBef>
              <a:spcAft>
                <a:spcPts val="179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b="1" kern="0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hy transit is import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" y="685800"/>
            <a:ext cx="9144425" cy="551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32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14800"/>
            <a:ext cx="88392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/>
                <a:latin typeface="Georgia" pitchFamily="18" charset="0"/>
              </a:rPr>
              <a:t>Transit Leadership Academy (MTTA)</a:t>
            </a:r>
            <a:r>
              <a:rPr lang="en-US" sz="3200" dirty="0">
                <a:effectLst/>
                <a:latin typeface="Georgia" pitchFamily="18" charset="0"/>
              </a:rPr>
              <a:t/>
            </a:r>
            <a:br>
              <a:rPr lang="en-US" sz="3200" dirty="0">
                <a:effectLst/>
                <a:latin typeface="Georgia" pitchFamily="18" charset="0"/>
              </a:rPr>
            </a:br>
            <a:endParaRPr lang="en-US" sz="2800" b="0" dirty="0">
              <a:latin typeface="Georgia" pitchFamily="18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0025" y="5333345"/>
            <a:ext cx="8839200" cy="84051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Georgia" pitchFamily="18" charset="0"/>
              </a:rPr>
              <a:t>An update on the Improve Act and Transit Initiatives at TDOT</a:t>
            </a:r>
            <a:endParaRPr lang="en-US" sz="1800" i="1" dirty="0">
              <a:latin typeface="Georgia" pitchFamily="18" charset="0"/>
            </a:endParaRPr>
          </a:p>
          <a:p>
            <a:r>
              <a:rPr lang="en-US" sz="1500" i="1" dirty="0" smtClean="0">
                <a:latin typeface="Georgia" pitchFamily="18" charset="0"/>
              </a:rPr>
              <a:t>March 21,  2018</a:t>
            </a:r>
            <a:endParaRPr lang="en-US" sz="1500" i="1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TOKS OMISHAKIN, TDOT DEPUTY COMMISSIONER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800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white"/>
                </a:solidFill>
                <a:latin typeface="Georgia" pitchFamily="18" charset="0"/>
                <a:ea typeface="+mj-ea"/>
                <a:cs typeface="+mj-cs"/>
              </a:rPr>
              <a:t>Transit from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0" y="3352800"/>
            <a:ext cx="6060960" cy="107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796" y="1828800"/>
            <a:ext cx="3002508" cy="92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18" y="1204413"/>
            <a:ext cx="3504304" cy="4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8675" y="2808620"/>
            <a:ext cx="7620000" cy="39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2775963"/>
            <a:ext cx="7594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projects complete, under construction, or under contract by </a:t>
            </a:r>
            <a:r>
              <a:rPr lang="en-US" sz="24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2030</a:t>
            </a:r>
            <a:endParaRPr lang="en-US" sz="24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2770" y="4773580"/>
            <a:ext cx="7620000" cy="3963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ransportation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eeds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105400"/>
            <a:ext cx="5029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solidFill>
                  <a:srgbClr val="FF0F00"/>
                </a:solidFill>
              </a:rPr>
              <a:t>$35 M </a:t>
            </a:r>
            <a:r>
              <a:rPr lang="en-US" sz="2300" dirty="0" smtClean="0">
                <a:solidFill>
                  <a:srgbClr val="1B365D"/>
                </a:solidFill>
              </a:rPr>
              <a:t>additional for cities</a:t>
            </a:r>
          </a:p>
          <a:p>
            <a:pPr algn="ctr"/>
            <a:r>
              <a:rPr lang="en-US" sz="2300" b="1" dirty="0" smtClean="0">
                <a:solidFill>
                  <a:srgbClr val="FF0F00"/>
                </a:solidFill>
              </a:rPr>
              <a:t>$70 M </a:t>
            </a:r>
            <a:r>
              <a:rPr lang="en-US" sz="2300" dirty="0" smtClean="0">
                <a:solidFill>
                  <a:srgbClr val="1B365D"/>
                </a:solidFill>
              </a:rPr>
              <a:t>additional for counties</a:t>
            </a:r>
          </a:p>
          <a:p>
            <a:pPr algn="ctr"/>
            <a:r>
              <a:rPr lang="en-US" sz="2300" b="1" dirty="0" smtClean="0">
                <a:solidFill>
                  <a:srgbClr val="FF0000"/>
                </a:solidFill>
              </a:rPr>
              <a:t>$245 M </a:t>
            </a:r>
            <a:r>
              <a:rPr lang="en-US" sz="2300" dirty="0" smtClean="0">
                <a:solidFill>
                  <a:srgbClr val="1B365D"/>
                </a:solidFill>
              </a:rPr>
              <a:t>additional for state</a:t>
            </a:r>
            <a:endParaRPr lang="en-US" sz="2300" dirty="0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Georgia" panose="02040502050405020303" pitchFamily="18" charset="0"/>
              </a:rPr>
              <a:t>IMPROVE Act: 962 Projects </a:t>
            </a:r>
            <a:br>
              <a:rPr lang="en-US" sz="2800" dirty="0" smtClean="0">
                <a:latin typeface="Georgia" panose="02040502050405020303" pitchFamily="18" charset="0"/>
              </a:rPr>
            </a:br>
            <a:r>
              <a:rPr lang="en-US" sz="2800" dirty="0" smtClean="0">
                <a:latin typeface="Georgia" panose="02040502050405020303" pitchFamily="18" charset="0"/>
              </a:rPr>
              <a:t>Improving 1,300 Miles of Tennessee Roads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9" y="1295035"/>
            <a:ext cx="8004742" cy="475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3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 Act FY 2018-20 – 3 Year Plan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013922"/>
              </p:ext>
            </p:extLst>
          </p:nvPr>
        </p:nvGraphicFramePr>
        <p:xfrm>
          <a:off x="381000" y="3581400"/>
          <a:ext cx="3429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1066800"/>
            <a:ext cx="4724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IMPROVE Act: </a:t>
            </a:r>
            <a:r>
              <a:rPr lang="en-US" dirty="0"/>
              <a:t>962 Projects</a:t>
            </a:r>
          </a:p>
          <a:p>
            <a:pPr lvl="0"/>
            <a:r>
              <a:rPr lang="en-US" dirty="0" smtClean="0"/>
              <a:t>3 Year Plan: </a:t>
            </a:r>
            <a:r>
              <a:rPr lang="en-US" dirty="0"/>
              <a:t>101 </a:t>
            </a:r>
            <a:r>
              <a:rPr lang="en-US" dirty="0" smtClean="0"/>
              <a:t>Projects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IMPROVE Act </a:t>
            </a:r>
            <a:r>
              <a:rPr lang="en-US" dirty="0" smtClean="0"/>
              <a:t>: </a:t>
            </a:r>
            <a:r>
              <a:rPr lang="en-US" dirty="0"/>
              <a:t>95 Counties</a:t>
            </a:r>
          </a:p>
          <a:p>
            <a:pPr lvl="0"/>
            <a:r>
              <a:rPr lang="en-US" dirty="0"/>
              <a:t>3 Year Plan </a:t>
            </a:r>
            <a:r>
              <a:rPr lang="en-US" dirty="0" smtClean="0"/>
              <a:t>: </a:t>
            </a:r>
            <a:r>
              <a:rPr lang="en-US" dirty="0"/>
              <a:t>40 Counties</a:t>
            </a:r>
          </a:p>
          <a:p>
            <a:pPr lvl="0"/>
            <a:endParaRPr lang="en-US" dirty="0" smtClean="0"/>
          </a:p>
          <a:p>
            <a:pPr lvl="0"/>
            <a:r>
              <a:rPr lang="en-US" dirty="0"/>
              <a:t>IMPROVE Act </a:t>
            </a:r>
            <a:r>
              <a:rPr lang="en-US" dirty="0" smtClean="0"/>
              <a:t>: </a:t>
            </a:r>
            <a:r>
              <a:rPr lang="en-US" dirty="0"/>
              <a:t>Urban vs. Rural (52%/48%)</a:t>
            </a:r>
          </a:p>
          <a:p>
            <a:pPr lvl="0"/>
            <a:r>
              <a:rPr lang="en-US" dirty="0"/>
              <a:t>3 Year Plan </a:t>
            </a:r>
            <a:r>
              <a:rPr lang="en-US" dirty="0" smtClean="0"/>
              <a:t>: </a:t>
            </a:r>
            <a:r>
              <a:rPr lang="en-US" dirty="0"/>
              <a:t>Urban vs. Rural (67%/33%)</a:t>
            </a:r>
          </a:p>
          <a:p>
            <a:pPr lvl="0"/>
            <a:endParaRPr lang="en-US" dirty="0" smtClean="0"/>
          </a:p>
          <a:p>
            <a:pPr lvl="0"/>
            <a:r>
              <a:rPr lang="en-US" u="sng" dirty="0"/>
              <a:t>3 Year Plan</a:t>
            </a:r>
            <a:endParaRPr lang="en-US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62 </a:t>
            </a:r>
            <a:r>
              <a:rPr lang="en-US" dirty="0"/>
              <a:t>Backlog Project moving forward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38 </a:t>
            </a:r>
            <a:r>
              <a:rPr lang="en-US" dirty="0"/>
              <a:t>New Start </a:t>
            </a:r>
            <a:r>
              <a:rPr lang="en-US" dirty="0" smtClean="0"/>
              <a:t>Projects</a:t>
            </a:r>
          </a:p>
          <a:p>
            <a:pPr lvl="0"/>
            <a:endParaRPr lang="en-US" dirty="0"/>
          </a:p>
          <a:p>
            <a:pPr lvl="0"/>
            <a:r>
              <a:rPr lang="en-US" u="sng" dirty="0"/>
              <a:t>3 Year Plan</a:t>
            </a:r>
            <a:r>
              <a:rPr lang="en-US" u="sng" dirty="0" smtClean="0"/>
              <a:t>(Miles </a:t>
            </a:r>
            <a:r>
              <a:rPr lang="en-US" u="sng" dirty="0"/>
              <a:t>per Region)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1, 147.3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2, 159.7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3, 113.9 miles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Region 4, 81.7 miles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895715"/>
              </p:ext>
            </p:extLst>
          </p:nvPr>
        </p:nvGraphicFramePr>
        <p:xfrm>
          <a:off x="76200" y="1143000"/>
          <a:ext cx="4038600" cy="251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01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799" y="1066800"/>
            <a:ext cx="7746970" cy="609600"/>
            <a:chOff x="828675" y="2775963"/>
            <a:chExt cx="7620000" cy="429009"/>
          </a:xfrm>
        </p:grpSpPr>
        <p:sp>
          <p:nvSpPr>
            <p:cNvPr id="9" name="Rectangle 8"/>
            <p:cNvSpPr/>
            <p:nvPr/>
          </p:nvSpPr>
          <p:spPr>
            <a:xfrm>
              <a:off x="828675" y="2808620"/>
              <a:ext cx="7620000" cy="3963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199" y="2775963"/>
              <a:ext cx="761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Transit Plan Details</a:t>
              </a:r>
              <a:endParaRPr lang="en-US" sz="2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ransportation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eeds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96283"/>
            <a:ext cx="670560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Local Option – Referendum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12 counties in TN eligible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Limited to 6 </a:t>
            </a:r>
            <a:r>
              <a:rPr lang="en-US" sz="2100" b="1" dirty="0">
                <a:solidFill>
                  <a:srgbClr val="002060"/>
                </a:solidFill>
                <a:latin typeface="Georgia" panose="02040502050405020303" pitchFamily="18" charset="0"/>
              </a:rPr>
              <a:t>taxes (sales tax, business tax, car rental tax, hotel/motel tax, residential development tax and wheel </a:t>
            </a: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tax).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Comptroller Review/Approval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1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TDOT Transit Program – Proportional increase (33% increase in state transit dollars)</a:t>
            </a:r>
            <a:endParaRPr lang="en-US" sz="21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4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IMPROVE Act: Transportation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85798" y="1113204"/>
            <a:ext cx="7746970" cy="639396"/>
            <a:chOff x="828675" y="2754994"/>
            <a:chExt cx="7620000" cy="449978"/>
          </a:xfrm>
        </p:grpSpPr>
        <p:sp>
          <p:nvSpPr>
            <p:cNvPr id="9" name="Rectangle 8"/>
            <p:cNvSpPr/>
            <p:nvPr/>
          </p:nvSpPr>
          <p:spPr>
            <a:xfrm>
              <a:off x="828675" y="2808620"/>
              <a:ext cx="7620000" cy="3963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prstClr val="white"/>
                  </a:solidFill>
                </a:rPr>
                <a:t>   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8199" y="2754994"/>
              <a:ext cx="761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Transit Plan Details</a:t>
              </a:r>
              <a:endParaRPr lang="en-US" sz="20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2770" y="4800600"/>
            <a:ext cx="762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Increase for Local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ransportation </a:t>
            </a:r>
            <a:r>
              <a:rPr lang="en-US" sz="16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eeds</a:t>
            </a:r>
            <a:endParaRPr lang="en-US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70" y="1752600"/>
            <a:ext cx="8000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Statewide Mobility Transit Grant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Capital in nature (Bus stops, transit stations/facilities, buses, ITS projects, dedicated transit ways, etc.)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Statewide Transportation Network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Regional Connectivity (multi-county impact)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Economic Development goals (access to employment)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Balanced investments – large urban, small urban, and rural transit systems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1" y="1066800"/>
            <a:ext cx="9145541" cy="571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IMPROVE Act Local Option Opportunity</a:t>
            </a:r>
            <a:endParaRPr lang="en-US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033638" y="329637"/>
            <a:ext cx="50292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TDOT’s Role in Transit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 r="-7687"/>
          <a:stretch>
            <a:fillRect/>
          </a:stretch>
        </p:blipFill>
        <p:spPr bwMode="auto">
          <a:xfrm>
            <a:off x="6227600" y="3535363"/>
            <a:ext cx="30083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3535364"/>
            <a:ext cx="2625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-10394"/>
          <a:stretch>
            <a:fillRect/>
          </a:stretch>
        </p:blipFill>
        <p:spPr bwMode="auto">
          <a:xfrm>
            <a:off x="9372600" y="5543551"/>
            <a:ext cx="3181350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49724" y="1449971"/>
            <a:ext cx="2367828" cy="17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Administer  the Federal Program (FTA)</a:t>
            </a:r>
          </a:p>
          <a:p>
            <a:pPr>
              <a:buFont typeface="Arial" charset="0"/>
              <a:buChar char="•"/>
            </a:pPr>
            <a:endParaRPr lang="en-US" altLang="en-US" b="1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Partner in Funding (Federal and State)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3886200" y="1585754"/>
            <a:ext cx="2556164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Partner in Planning and Projects     (Corridor Studies, Long Range Plans)</a:t>
            </a:r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6781800" y="1585754"/>
            <a:ext cx="2209800" cy="147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Lead Regional Transit programs (i.e. Swipe and Ride, Park and Ride)</a:t>
            </a: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6" y="3535364"/>
            <a:ext cx="30956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IMPROVE ACT AWARDS  SFY 2018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633158"/>
              </p:ext>
            </p:extLst>
          </p:nvPr>
        </p:nvGraphicFramePr>
        <p:xfrm>
          <a:off x="0" y="1066800"/>
          <a:ext cx="9144000" cy="5172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Applicant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Description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Murfreesboro: Transit Facility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Comprehensive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facility for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passengers.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Nashville MTA: Bus Replacement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of 7 hybrid 40ft buses to replace diesel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buses.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35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NWTHRA: Transit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facility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 admin staff, dispatch, training, maintenance, and operations.</a:t>
                      </a:r>
                    </a:p>
                  </a:txBody>
                  <a:tcPr marL="9525" marR="9525" marT="9525" marB="0" anchor="ctr"/>
                </a:tc>
              </a:tr>
              <a:tr h="43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UCHRA: Transit Center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Comprehensive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transit facility for passengers, admin staff,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maintenance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operations.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Nashville RTA: Rail Vehicles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Overhaul 1 locomotive and rebuild the trucks, replace the shocks and bushings, and remove rust on cars.</a:t>
                      </a:r>
                    </a:p>
                  </a:txBody>
                  <a:tcPr marL="9525" marR="9525" marT="9525" marB="0"/>
                </a:tc>
              </a:tr>
              <a:tr h="4308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CARTA: Mobility as a Service Phase 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Neighborhood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on-demand service using smaller vehicles with mobile ticketing system and real-time arrival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27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MATA: Electronic Fare Collection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 1992 cash fare collection system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digital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 ticketing smart card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technology.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3273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 City: Transit Facility Improvements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1985 HVAC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the downtown transit terminal with new energy ef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ficient HVAC system.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7966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Knoxville: Bus Lift for Maintenance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in-ground hydraulic bus lift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systems.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60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Nashville RTA: Coach Buses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coach buses to be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 regional commuter bus operator.</a:t>
                      </a:r>
                    </a:p>
                  </a:txBody>
                  <a:tcPr marL="9525" marR="9525" marT="9525" marB="0"/>
                </a:tc>
              </a:tr>
              <a:tr h="4800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Clarksville: Digital Radio Conversion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Replace short-range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analog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hand-held radios in all buses with vehicle-mounted long-range digital radios that allow multiple users at one time.    </a:t>
                      </a:r>
                    </a:p>
                  </a:txBody>
                  <a:tcPr marL="9525" marR="9525" marT="9525" marB="0"/>
                </a:tc>
              </a:tr>
              <a:tr h="369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Jackson: Bus Camera System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Installation of safety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security digital cameras on all active buses with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audio/visual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features.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64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9.0&quot;&gt;&lt;object type=&quot;1&quot; unique_id=&quot;10001&quot;&gt;&lt;object type=&quot;2&quot; unique_id=&quot;22446&quot;&gt;&lt;object type=&quot;3&quot; unique_id=&quot;22447&quot;&gt;&lt;property id=&quot;20148&quot; value=&quot;5&quot;/&gt;&lt;property id=&quot;20300&quot; value=&quot;Slide 1 - &amp;quot;2017 Budget Presentation&amp;quot;&quot;/&gt;&lt;property id=&quot;20307&quot; value=&quot;256&quot;/&gt;&lt;/object&gt;&lt;object type=&quot;3&quot; unique_id=&quot;24452&quot;&gt;&lt;property id=&quot;20148&quot; value=&quot;5&quot;/&gt;&lt;property id=&quot;20300&quot; value=&quot;Slide 6 - &amp;quot;TDOT FY ‘17 Budget&amp;quot;&quot;/&gt;&lt;property id=&quot;20307&quot; value=&quot;290&quot;/&gt;&lt;/object&gt;&lt;object type=&quot;3&quot; unique_id=&quot;24453&quot;&gt;&lt;property id=&quot;20148&quot; value=&quot;5&quot;/&gt;&lt;property id=&quot;20300&quot; value=&quot;Slide 7 - &amp;quot;Where Do Federal Dollars Go?&amp;quot;&quot;/&gt;&lt;property id=&quot;20307&quot; value=&quot;291&quot;/&gt;&lt;/object&gt;&lt;object type=&quot;3&quot; unique_id=&quot;24454&quot;&gt;&lt;property id=&quot;20148&quot; value=&quot;5&quot;/&gt;&lt;property id=&quot;20300&quot; value=&quot;Slide 8 - &amp;quot;Where Do State Dollars Go?&amp;quot;&quot;/&gt;&lt;property id=&quot;20307&quot; value=&quot;292&quot;/&gt;&lt;/object&gt;&lt;object type=&quot;3&quot; unique_id=&quot;24455&quot;&gt;&lt;property id=&quot;20148&quot; value=&quot;5&quot;/&gt;&lt;property id=&quot;20300&quot; value=&quot;Slide 12 - &amp;quot;Thank  you&amp;quot;&quot;/&gt;&lt;property id=&quot;20307&quot; value=&quot;293&quot;/&gt;&lt;/object&gt;&lt;object type=&quot;3&quot; unique_id=&quot;24700&quot;&gt;&lt;property id=&quot;20148&quot; value=&quot;5&quot;/&gt;&lt;property id=&quot;20300&quot; value=&quot;Slide 2 - &amp;quot;Revenue Sources &amp;quot;&quot;/&gt;&lt;property id=&quot;20307&quot; value=&quot;294&quot;/&gt;&lt;/object&gt;&lt;object type=&quot;3&quot; unique_id=&quot;24968&quot;&gt;&lt;property id=&quot;20148&quot; value=&quot;5&quot;/&gt;&lt;property id=&quot;20300&quot; value=&quot;Slide 3 - &amp;quot;High Level Variances&amp;quot;&quot;/&gt;&lt;property id=&quot;20307&quot; value=&quot;295&quot;/&gt;&lt;/object&gt;&lt;object type=&quot;3&quot; unique_id=&quot;24969&quot;&gt;&lt;property id=&quot;20148&quot; value=&quot;5&quot;/&gt;&lt;property id=&quot;20300&quot; value=&quot;Slide 4 - &amp;quot;State Funding – Remains Steady&amp;quot;&quot;/&gt;&lt;property id=&quot;20307&quot; value=&quot;296&quot;/&gt;&lt;/object&gt;&lt;object type=&quot;3&quot; unique_id=&quot;24970&quot;&gt;&lt;property id=&quot;20148&quot; value=&quot;5&quot;/&gt;&lt;property id=&quot;20300&quot; value=&quot;Slide 5 - &amp;quot;FAST ACT Facts&amp;quot;&quot;/&gt;&lt;property id=&quot;20307&quot; value=&quot;297&quot;/&gt;&lt;/object&gt;&lt;object type=&quot;3&quot; unique_id=&quot;24971&quot;&gt;&lt;property id=&quot;20148&quot; value=&quot;5&quot;/&gt;&lt;property id=&quot;20300&quot; value=&quot;Slide 9 - &amp;quot;How We Spend Our Money&amp;quot;&quot;/&gt;&lt;property id=&quot;20307&quot; value=&quot;298&quot;/&gt;&lt;/object&gt;&lt;object type=&quot;3&quot; unique_id=&quot;25096&quot;&gt;&lt;property id=&quot;20148&quot; value=&quot;5&quot;/&gt;&lt;property id=&quot;20300&quot; value=&quot;Slide 10 - &amp;quot;Final Thoughts &amp;quot;&quot;/&gt;&lt;property id=&quot;20307&quot; value=&quot;299&quot;/&gt;&lt;/object&gt;&lt;object type=&quot;3&quot; unique_id=&quot;25097&quot;&gt;&lt;property id=&quot;20148&quot; value=&quot;5&quot;/&gt;&lt;property id=&quot;20300&quot; value=&quot;Slide 11 - &amp;quot;Final Thoughts&amp;quot;&quot;/&gt;&lt;property id=&quot;20307&quot; value=&quot;300&quot;/&gt;&lt;/object&gt;&lt;/object&gt;&lt;object type=&quot;8&quot; unique_id=&quot;2246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7156</TotalTime>
  <Words>1008</Words>
  <Application>Microsoft Office PowerPoint</Application>
  <PresentationFormat>On-screen Show (4:3)</PresentationFormat>
  <Paragraphs>233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Georgia</vt:lpstr>
      <vt:lpstr>Gill Sans MT</vt:lpstr>
      <vt:lpstr>Open Sans</vt:lpstr>
      <vt:lpstr>PermianSlabSerifTypeface</vt:lpstr>
      <vt:lpstr>Times New Roman</vt:lpstr>
      <vt:lpstr>Wingdings</vt:lpstr>
      <vt:lpstr>PowerPoint B</vt:lpstr>
      <vt:lpstr>1_PowerPoint B</vt:lpstr>
      <vt:lpstr>2_PowerPoint B</vt:lpstr>
      <vt:lpstr>Transit Leadership Academy (MTTA) </vt:lpstr>
      <vt:lpstr>IMPROVE Act: Transportation</vt:lpstr>
      <vt:lpstr>IMPROVE Act: 962 Projects  Improving 1,300 Miles of Tennessee Roads</vt:lpstr>
      <vt:lpstr>IMPROVE Act FY 2018-20 – 3 Year Plan </vt:lpstr>
      <vt:lpstr>IMPROVE Act: Transportation</vt:lpstr>
      <vt:lpstr>IMPROVE Act: Transportation</vt:lpstr>
      <vt:lpstr>PowerPoint Presentation</vt:lpstr>
      <vt:lpstr>PowerPoint Presentation</vt:lpstr>
      <vt:lpstr>IMPROVE ACT AWARDS  SFY 2018</vt:lpstr>
      <vt:lpstr>PowerPoint Presentation</vt:lpstr>
      <vt:lpstr>PowerPoint Presentation</vt:lpstr>
      <vt:lpstr>PowerPoint Presentation</vt:lpstr>
      <vt:lpstr>PowerPoint Presentation</vt:lpstr>
      <vt:lpstr>Top 5 Transportation Priorities for               TN  Over the Next 25 Years By Group</vt:lpstr>
      <vt:lpstr>PowerPoint Presentation</vt:lpstr>
      <vt:lpstr>Transit Leadership Academy (MTTA) </vt:lpstr>
    </vt:vector>
  </TitlesOfParts>
  <Company>State of Tennessee: Finance &amp; Administration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Wehlage</dc:creator>
  <cp:lastModifiedBy>Elizabeth Teel</cp:lastModifiedBy>
  <cp:revision>191</cp:revision>
  <cp:lastPrinted>2018-02-20T21:52:47Z</cp:lastPrinted>
  <dcterms:created xsi:type="dcterms:W3CDTF">2015-04-20T20:04:50Z</dcterms:created>
  <dcterms:modified xsi:type="dcterms:W3CDTF">2018-02-22T18:08:08Z</dcterms:modified>
</cp:coreProperties>
</file>