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31"/>
  </p:notesMasterIdLst>
  <p:handoutMasterIdLst>
    <p:handoutMasterId r:id="rId32"/>
  </p:handoutMasterIdLst>
  <p:sldIdLst>
    <p:sldId id="256" r:id="rId2"/>
    <p:sldId id="257" r:id="rId3"/>
    <p:sldId id="260" r:id="rId4"/>
    <p:sldId id="259" r:id="rId5"/>
    <p:sldId id="258" r:id="rId6"/>
    <p:sldId id="261" r:id="rId7"/>
    <p:sldId id="277" r:id="rId8"/>
    <p:sldId id="276" r:id="rId9"/>
    <p:sldId id="262" r:id="rId10"/>
    <p:sldId id="263" r:id="rId11"/>
    <p:sldId id="264" r:id="rId12"/>
    <p:sldId id="265" r:id="rId13"/>
    <p:sldId id="267" r:id="rId14"/>
    <p:sldId id="266" r:id="rId15"/>
    <p:sldId id="278" r:id="rId16"/>
    <p:sldId id="268" r:id="rId17"/>
    <p:sldId id="275" r:id="rId18"/>
    <p:sldId id="269" r:id="rId19"/>
    <p:sldId id="274" r:id="rId20"/>
    <p:sldId id="286" r:id="rId21"/>
    <p:sldId id="287" r:id="rId22"/>
    <p:sldId id="270" r:id="rId23"/>
    <p:sldId id="288" r:id="rId24"/>
    <p:sldId id="279" r:id="rId25"/>
    <p:sldId id="280" r:id="rId26"/>
    <p:sldId id="281" r:id="rId27"/>
    <p:sldId id="282" r:id="rId28"/>
    <p:sldId id="285" r:id="rId29"/>
    <p:sldId id="283" r:id="rId30"/>
  </p:sldIdLst>
  <p:sldSz cx="9144000" cy="5143500" type="screen16x9"/>
  <p:notesSz cx="7010400" cy="9296400"/>
  <p:embeddedFontLst>
    <p:embeddedFont>
      <p:font typeface="Verdana" panose="020B0604030504040204" pitchFamily="34" charset="0"/>
      <p:regular r:id="rId33"/>
      <p:bold r:id="rId34"/>
      <p:italic r:id="rId35"/>
      <p:boldItalic r:id="rId36"/>
    </p:embeddedFont>
    <p:embeddedFont>
      <p:font typeface="PT Sans" panose="020B0604020202020204" charset="0"/>
      <p:italic r:id="rId37"/>
      <p:boldItalic r:id="rId38"/>
    </p:embeddedFont>
    <p:embeddedFont>
      <p:font typeface="Calibri" panose="020F0502020204030204" pitchFamily="34" charset="0"/>
      <p:regular r:id="rId39"/>
      <p:bold r:id="rId40"/>
      <p:italic r:id="rId41"/>
      <p:boldItalic r:id="rId42"/>
    </p:embeddedFont>
    <p:embeddedFont>
      <p:font typeface="Open Sans" panose="020B0604020202020204"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dministrator" initials="DRo" lastIdx="7"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067" autoAdjust="0"/>
  </p:normalViewPr>
  <p:slideViewPr>
    <p:cSldViewPr snapToGrid="0">
      <p:cViewPr varScale="1">
        <p:scale>
          <a:sx n="75" d="100"/>
          <a:sy n="75" d="100"/>
        </p:scale>
        <p:origin x="66" y="78"/>
      </p:cViewPr>
      <p:guideLst>
        <p:guide orient="horz" pos="2160"/>
        <p:guide pos="2880"/>
        <p:guide orient="horz" pos="16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D962A005-BE0C-4667-AC93-E2633954C401}" type="datetimeFigureOut">
              <a:rPr lang="en-US" smtClean="0"/>
              <a:pPr/>
              <a:t>3/6/2018</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03FBE1D9-F53E-4DAE-8352-549FE9B19A5A}" type="slidenum">
              <a:rPr lang="en-US" smtClean="0"/>
              <a:pPr/>
              <a:t>‹#›</a:t>
            </a:fld>
            <a:endParaRPr lang="en-US"/>
          </a:p>
        </p:txBody>
      </p:sp>
    </p:spTree>
    <p:extLst>
      <p:ext uri="{BB962C8B-B14F-4D97-AF65-F5344CB8AC3E}">
        <p14:creationId xmlns:p14="http://schemas.microsoft.com/office/powerpoint/2010/main" val="33302137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3037840" cy="466434"/>
          </a:xfrm>
          <a:prstGeom prst="rect">
            <a:avLst/>
          </a:prstGeom>
          <a:noFill/>
          <a:ln>
            <a:noFill/>
          </a:ln>
        </p:spPr>
        <p:txBody>
          <a:bodyPr wrap="square" lIns="93162" tIns="93162" rIns="93162" bIns="93162" anchor="t" anchorCtr="0"/>
          <a:lstStyle>
            <a:lvl1pPr marL="0" marR="0" lvl="0" indent="0" algn="l" rtl="0">
              <a:spcBef>
                <a:spcPts val="0"/>
              </a:spcBef>
              <a:buSzPct val="116666"/>
              <a:buNone/>
              <a:defRPr sz="1200" b="0" i="0" u="none" strike="noStrike" cap="none">
                <a:solidFill>
                  <a:schemeClr val="dk1"/>
                </a:solidFill>
                <a:latin typeface="Calibri"/>
                <a:ea typeface="Calibri"/>
                <a:cs typeface="Calibri"/>
                <a:sym typeface="Calibri"/>
              </a:defRPr>
            </a:lvl1pPr>
            <a:lvl2pPr marL="465887"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31774"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9766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63547"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329434"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95321"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61208"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727094"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970938" y="0"/>
            <a:ext cx="3037840" cy="466434"/>
          </a:xfrm>
          <a:prstGeom prst="rect">
            <a:avLst/>
          </a:prstGeom>
          <a:noFill/>
          <a:ln>
            <a:noFill/>
          </a:ln>
        </p:spPr>
        <p:txBody>
          <a:bodyPr wrap="square" lIns="93162" tIns="93162" rIns="93162" bIns="93162" anchor="t" anchorCtr="0"/>
          <a:lstStyle>
            <a:lvl1pPr marL="0" marR="0" lvl="0" indent="0" algn="r" rtl="0">
              <a:spcBef>
                <a:spcPts val="0"/>
              </a:spcBef>
              <a:buSzPct val="116666"/>
              <a:buNone/>
              <a:defRPr sz="1200" b="0" i="0" u="none" strike="noStrike" cap="none">
                <a:solidFill>
                  <a:schemeClr val="dk1"/>
                </a:solidFill>
                <a:latin typeface="Calibri"/>
                <a:ea typeface="Calibri"/>
                <a:cs typeface="Calibri"/>
                <a:sym typeface="Calibri"/>
              </a:defRPr>
            </a:lvl1pPr>
            <a:lvl2pPr marL="465887"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31774"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9766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63547"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329434"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95321"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61208"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727094"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701040" y="4473892"/>
            <a:ext cx="5608320" cy="3660458"/>
          </a:xfrm>
          <a:prstGeom prst="rect">
            <a:avLst/>
          </a:prstGeom>
          <a:noFill/>
          <a:ln>
            <a:noFill/>
          </a:ln>
        </p:spPr>
        <p:txBody>
          <a:bodyPr wrap="square" lIns="93162" tIns="93162" rIns="93162" bIns="93162" anchor="t" anchorCtr="0"/>
          <a:lstStyle>
            <a:lvl1pPr marL="0" marR="0" lvl="0" indent="0" algn="l" rtl="0">
              <a:spcBef>
                <a:spcPts val="0"/>
              </a:spcBef>
              <a:buSzPct val="116666"/>
              <a:buChar char="●"/>
              <a:defRPr sz="1200" b="0" i="0" u="none" strike="noStrike" cap="none">
                <a:solidFill>
                  <a:schemeClr val="dk1"/>
                </a:solidFill>
                <a:latin typeface="Calibri"/>
                <a:ea typeface="Calibri"/>
                <a:cs typeface="Calibri"/>
                <a:sym typeface="Calibri"/>
              </a:defRPr>
            </a:lvl1pPr>
            <a:lvl2pPr marL="457200" marR="0" lvl="1" indent="0" algn="l" rtl="0">
              <a:spcBef>
                <a:spcPts val="0"/>
              </a:spcBef>
              <a:buSzPct val="116666"/>
              <a:buChar char="○"/>
              <a:defRPr sz="1200" b="0" i="0" u="none" strike="noStrike" cap="none">
                <a:solidFill>
                  <a:schemeClr val="dk1"/>
                </a:solidFill>
                <a:latin typeface="Calibri"/>
                <a:ea typeface="Calibri"/>
                <a:cs typeface="Calibri"/>
                <a:sym typeface="Calibri"/>
              </a:defRPr>
            </a:lvl2pPr>
            <a:lvl3pPr marL="914400" marR="0" lvl="2" indent="0" algn="l" rtl="0">
              <a:spcBef>
                <a:spcPts val="0"/>
              </a:spcBef>
              <a:buSzPct val="116666"/>
              <a:buChar char="■"/>
              <a:defRPr sz="1200" b="0" i="0" u="none" strike="noStrike" cap="none">
                <a:solidFill>
                  <a:schemeClr val="dk1"/>
                </a:solidFill>
                <a:latin typeface="Calibri"/>
                <a:ea typeface="Calibri"/>
                <a:cs typeface="Calibri"/>
                <a:sym typeface="Calibri"/>
              </a:defRPr>
            </a:lvl3pPr>
            <a:lvl4pPr marL="1371600" marR="0" lvl="3" indent="0" algn="l" rtl="0">
              <a:spcBef>
                <a:spcPts val="0"/>
              </a:spcBef>
              <a:buSzPct val="116666"/>
              <a:buChar char="●"/>
              <a:defRPr sz="1200" b="0" i="0" u="none" strike="noStrike" cap="none">
                <a:solidFill>
                  <a:schemeClr val="dk1"/>
                </a:solidFill>
                <a:latin typeface="Calibri"/>
                <a:ea typeface="Calibri"/>
                <a:cs typeface="Calibri"/>
                <a:sym typeface="Calibri"/>
              </a:defRPr>
            </a:lvl4pPr>
            <a:lvl5pPr marL="1828800" marR="0" lvl="4" indent="0" algn="l" rtl="0">
              <a:spcBef>
                <a:spcPts val="0"/>
              </a:spcBef>
              <a:buSzPct val="116666"/>
              <a:buChar char="○"/>
              <a:defRPr sz="1200" b="0" i="0" u="none" strike="noStrike" cap="none">
                <a:solidFill>
                  <a:schemeClr val="dk1"/>
                </a:solidFill>
                <a:latin typeface="Calibri"/>
                <a:ea typeface="Calibri"/>
                <a:cs typeface="Calibri"/>
                <a:sym typeface="Calibri"/>
              </a:defRPr>
            </a:lvl5pPr>
            <a:lvl6pPr marL="2286000" marR="0" lvl="5" indent="0" algn="l" rtl="0">
              <a:spcBef>
                <a:spcPts val="0"/>
              </a:spcBef>
              <a:buSzPct val="116666"/>
              <a:buChar char="■"/>
              <a:defRPr sz="1200" b="0" i="0" u="none" strike="noStrike" cap="none">
                <a:solidFill>
                  <a:schemeClr val="dk1"/>
                </a:solidFill>
                <a:latin typeface="Calibri"/>
                <a:ea typeface="Calibri"/>
                <a:cs typeface="Calibri"/>
                <a:sym typeface="Calibri"/>
              </a:defRPr>
            </a:lvl6pPr>
            <a:lvl7pPr marL="2743200" marR="0" lvl="6" indent="0" algn="l" rtl="0">
              <a:spcBef>
                <a:spcPts val="0"/>
              </a:spcBef>
              <a:buSzPct val="116666"/>
              <a:buChar char="●"/>
              <a:defRPr sz="1200" b="0" i="0" u="none" strike="noStrike" cap="none">
                <a:solidFill>
                  <a:schemeClr val="dk1"/>
                </a:solidFill>
                <a:latin typeface="Calibri"/>
                <a:ea typeface="Calibri"/>
                <a:cs typeface="Calibri"/>
                <a:sym typeface="Calibri"/>
              </a:defRPr>
            </a:lvl7pPr>
            <a:lvl8pPr marL="3200400" marR="0" lvl="7" indent="0" algn="l" rtl="0">
              <a:spcBef>
                <a:spcPts val="0"/>
              </a:spcBef>
              <a:buSzPct val="116666"/>
              <a:buChar char="○"/>
              <a:defRPr sz="1200" b="0" i="0" u="none" strike="noStrike" cap="none">
                <a:solidFill>
                  <a:schemeClr val="dk1"/>
                </a:solidFill>
                <a:latin typeface="Calibri"/>
                <a:ea typeface="Calibri"/>
                <a:cs typeface="Calibri"/>
                <a:sym typeface="Calibri"/>
              </a:defRPr>
            </a:lvl8pPr>
            <a:lvl9pPr marL="3657600" marR="0" lvl="8" indent="0" algn="l" rtl="0">
              <a:spcBef>
                <a:spcPts val="0"/>
              </a:spcBef>
              <a:buSzPct val="116666"/>
              <a:buChar char="■"/>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829967"/>
            <a:ext cx="3037840" cy="466433"/>
          </a:xfrm>
          <a:prstGeom prst="rect">
            <a:avLst/>
          </a:prstGeom>
          <a:noFill/>
          <a:ln>
            <a:noFill/>
          </a:ln>
        </p:spPr>
        <p:txBody>
          <a:bodyPr wrap="square" lIns="93162" tIns="93162" rIns="93162" bIns="93162" anchor="b" anchorCtr="0"/>
          <a:lstStyle>
            <a:lvl1pPr marL="0" marR="0" lvl="0" indent="0" algn="l" rtl="0">
              <a:spcBef>
                <a:spcPts val="0"/>
              </a:spcBef>
              <a:buSzPct val="116666"/>
              <a:buNone/>
              <a:defRPr sz="1200" b="0" i="0" u="none" strike="noStrike" cap="none">
                <a:solidFill>
                  <a:schemeClr val="dk1"/>
                </a:solidFill>
                <a:latin typeface="Calibri"/>
                <a:ea typeface="Calibri"/>
                <a:cs typeface="Calibri"/>
                <a:sym typeface="Calibri"/>
              </a:defRPr>
            </a:lvl1pPr>
            <a:lvl2pPr marL="465887"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31774"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9766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63547"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329434"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95321"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61208"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727094"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970938" y="8829967"/>
            <a:ext cx="3037840" cy="466433"/>
          </a:xfrm>
          <a:prstGeom prst="rect">
            <a:avLst/>
          </a:prstGeom>
          <a:noFill/>
          <a:ln>
            <a:noFill/>
          </a:ln>
        </p:spPr>
        <p:txBody>
          <a:bodyPr wrap="square" lIns="93162" tIns="46568" rIns="93162" bIns="46568" anchor="b" anchorCtr="0">
            <a:noAutofit/>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69077816"/>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Shape 86"/>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7" name="Shape 87"/>
          <p:cNvSpPr txBox="1">
            <a:spLocks noGrp="1"/>
          </p:cNvSpPr>
          <p:nvPr>
            <p:ph type="body" idx="1"/>
          </p:nvPr>
        </p:nvSpPr>
        <p:spPr>
          <a:xfrm>
            <a:off x="701040" y="4473892"/>
            <a:ext cx="5608320" cy="3660458"/>
          </a:xfrm>
          <a:prstGeom prst="rect">
            <a:avLst/>
          </a:prstGeom>
          <a:noFill/>
          <a:ln>
            <a:noFill/>
          </a:ln>
        </p:spPr>
        <p:txBody>
          <a:bodyPr wrap="square" lIns="93162" tIns="46568" rIns="93162" bIns="46568" anchor="t" anchorCtr="0">
            <a:noAutofit/>
          </a:bodyPr>
          <a:lstStyle/>
          <a:p>
            <a:pPr marL="285750" indent="-285750">
              <a:lnSpc>
                <a:spcPct val="115000"/>
              </a:lnSpc>
              <a:buClr>
                <a:schemeClr val="dk1"/>
              </a:buClr>
              <a:buSzPct val="61111"/>
              <a:buFont typeface="Arial" panose="020B0604020202020204" pitchFamily="34" charset="0"/>
              <a:buChar char="•"/>
            </a:pPr>
            <a:r>
              <a:rPr lang="en-US" sz="1800" dirty="0">
                <a:latin typeface="Open Sans"/>
                <a:ea typeface="Open Sans"/>
                <a:cs typeface="Open Sans"/>
                <a:sym typeface="Open Sans"/>
              </a:rPr>
              <a:t>Welcome. My name is </a:t>
            </a:r>
            <a:r>
              <a:rPr lang="en-US" sz="1800" dirty="0" smtClean="0">
                <a:latin typeface="Open Sans"/>
                <a:ea typeface="Open Sans"/>
                <a:cs typeface="Open Sans"/>
                <a:sym typeface="Open Sans"/>
              </a:rPr>
              <a:t>_________, </a:t>
            </a:r>
            <a:r>
              <a:rPr lang="en-US" sz="1800" dirty="0">
                <a:latin typeface="Open Sans"/>
                <a:ea typeface="Open Sans"/>
                <a:cs typeface="Open Sans"/>
                <a:sym typeface="Open Sans"/>
              </a:rPr>
              <a:t>and I’m excited to be with you today to tell you </a:t>
            </a:r>
            <a:r>
              <a:rPr lang="en-US" sz="1800" dirty="0" smtClean="0">
                <a:latin typeface="Open Sans"/>
                <a:ea typeface="Open Sans"/>
                <a:cs typeface="Open Sans"/>
                <a:sym typeface="Open Sans"/>
              </a:rPr>
              <a:t>more about Let’s Move Nashville. </a:t>
            </a:r>
          </a:p>
          <a:p>
            <a:pPr marL="285750" indent="-285750">
              <a:lnSpc>
                <a:spcPct val="115000"/>
              </a:lnSpc>
              <a:buClr>
                <a:schemeClr val="dk1"/>
              </a:buClr>
              <a:buSzPct val="61111"/>
              <a:buFont typeface="Arial" panose="020B0604020202020204" pitchFamily="34" charset="0"/>
              <a:buChar char="•"/>
            </a:pPr>
            <a:endParaRPr lang="en-US" sz="1800" dirty="0" smtClean="0">
              <a:latin typeface="Open Sans"/>
              <a:ea typeface="Open Sans"/>
              <a:cs typeface="Open Sans"/>
              <a:sym typeface="Open Sans"/>
            </a:endParaRPr>
          </a:p>
          <a:p>
            <a:pPr marL="285750" indent="-285750">
              <a:lnSpc>
                <a:spcPct val="115000"/>
              </a:lnSpc>
              <a:buClr>
                <a:schemeClr val="dk1"/>
              </a:buClr>
              <a:buSzPct val="61111"/>
              <a:buFont typeface="Arial" panose="020B0604020202020204" pitchFamily="34" charset="0"/>
              <a:buChar char="•"/>
            </a:pPr>
            <a:r>
              <a:rPr lang="en-US" sz="1800" dirty="0" smtClean="0">
                <a:latin typeface="Open Sans"/>
                <a:ea typeface="Open Sans"/>
                <a:cs typeface="Open Sans"/>
                <a:sym typeface="Open Sans"/>
              </a:rPr>
              <a:t>We know we have a problem</a:t>
            </a:r>
            <a:r>
              <a:rPr lang="en-US" sz="1800" baseline="0" dirty="0" smtClean="0">
                <a:latin typeface="Open Sans"/>
                <a:ea typeface="Open Sans"/>
                <a:cs typeface="Open Sans"/>
                <a:sym typeface="Open Sans"/>
              </a:rPr>
              <a:t> with gridlock in Nashville, and it will only get worse. The Mayor’s transit plan is a bold, comprehensive transit system to address our immediate needs and plan for the challenges of our future. We can all agree that we have to get started. </a:t>
            </a:r>
            <a:endParaRPr lang="en-US" sz="1800" dirty="0">
              <a:latin typeface="Open Sans"/>
              <a:ea typeface="Open Sans"/>
              <a:cs typeface="Open Sans"/>
              <a:sym typeface="Open Sans"/>
            </a:endParaRPr>
          </a:p>
        </p:txBody>
      </p:sp>
      <p:sp>
        <p:nvSpPr>
          <p:cNvPr id="88" name="Shape 88"/>
          <p:cNvSpPr txBox="1">
            <a:spLocks noGrp="1"/>
          </p:cNvSpPr>
          <p:nvPr>
            <p:ph type="sldNum" idx="12"/>
          </p:nvPr>
        </p:nvSpPr>
        <p:spPr>
          <a:xfrm>
            <a:off x="3970938" y="8829967"/>
            <a:ext cx="3037840" cy="466433"/>
          </a:xfrm>
          <a:prstGeom prst="rect">
            <a:avLst/>
          </a:prstGeom>
          <a:noFill/>
          <a:ln>
            <a:noFill/>
          </a:ln>
        </p:spPr>
        <p:txBody>
          <a:bodyPr wrap="square" lIns="93162" tIns="46568" rIns="93162" bIns="46568"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891237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9" name="Shape 139"/>
          <p:cNvSpPr txBox="1">
            <a:spLocks noGrp="1"/>
          </p:cNvSpPr>
          <p:nvPr>
            <p:ph type="body" idx="1"/>
          </p:nvPr>
        </p:nvSpPr>
        <p:spPr>
          <a:xfrm>
            <a:off x="701040" y="4473892"/>
            <a:ext cx="5608320" cy="3660458"/>
          </a:xfrm>
          <a:prstGeom prst="rect">
            <a:avLst/>
          </a:prstGeom>
          <a:noFill/>
          <a:ln>
            <a:noFill/>
          </a:ln>
        </p:spPr>
        <p:txBody>
          <a:bodyPr wrap="square" lIns="93162" tIns="46568" rIns="93162" bIns="46568" anchor="t" anchorCtr="0">
            <a:noAutofit/>
          </a:bodyPr>
          <a:lstStyle/>
          <a:p>
            <a:pPr marL="742950" lvl="1" indent="-285750">
              <a:buClr>
                <a:schemeClr val="dk1"/>
              </a:buClr>
              <a:buSzPct val="100000"/>
              <a:buFont typeface="Arial" panose="020B0604020202020204" pitchFamily="34" charset="0"/>
              <a:buChar char="•"/>
            </a:pPr>
            <a:r>
              <a:rPr lang="en-US" sz="1800" dirty="0" smtClean="0">
                <a:latin typeface="Open Sans"/>
                <a:ea typeface="Open Sans"/>
                <a:cs typeface="Open Sans"/>
                <a:sym typeface="Open Sans"/>
              </a:rPr>
              <a:t>The </a:t>
            </a:r>
            <a:r>
              <a:rPr lang="en-US" sz="1800" dirty="0">
                <a:latin typeface="Open Sans"/>
                <a:ea typeface="Open Sans"/>
                <a:cs typeface="Open Sans"/>
                <a:sym typeface="Open Sans"/>
              </a:rPr>
              <a:t>plan includes diverse transportation investments, including better bus, light rail, more sidewalks, transit shelters AND </a:t>
            </a:r>
            <a:r>
              <a:rPr lang="en-US" sz="1800" dirty="0" smtClean="0">
                <a:latin typeface="Open Sans"/>
                <a:ea typeface="Open Sans"/>
                <a:cs typeface="Open Sans"/>
                <a:sym typeface="Open Sans"/>
              </a:rPr>
              <a:t>a downtown tunnel.</a:t>
            </a:r>
          </a:p>
          <a:p>
            <a:pPr marL="742950" lvl="1" indent="-285750">
              <a:buClr>
                <a:schemeClr val="dk1"/>
              </a:buClr>
              <a:buSzPct val="100000"/>
              <a:buFont typeface="Arial" panose="020B0604020202020204" pitchFamily="34" charset="0"/>
              <a:buChar char="•"/>
            </a:pPr>
            <a:endParaRPr lang="en-US" sz="1800" dirty="0" smtClean="0">
              <a:latin typeface="Open Sans"/>
              <a:ea typeface="Open Sans"/>
              <a:cs typeface="Open Sans"/>
              <a:sym typeface="Open Sans"/>
            </a:endParaRPr>
          </a:p>
          <a:p>
            <a:pPr marL="742950" lvl="1" indent="-285750">
              <a:buClr>
                <a:schemeClr val="dk1"/>
              </a:buClr>
              <a:buSzPct val="100000"/>
              <a:buFont typeface="Arial" panose="020B0604020202020204" pitchFamily="34" charset="0"/>
              <a:buChar char="•"/>
            </a:pPr>
            <a:r>
              <a:rPr lang="en-US" sz="1800" dirty="0" smtClean="0">
                <a:latin typeface="Open Sans"/>
                <a:ea typeface="Open Sans"/>
                <a:cs typeface="Open Sans"/>
                <a:sym typeface="Open Sans"/>
              </a:rPr>
              <a:t>5 light rail routes on 28</a:t>
            </a:r>
            <a:r>
              <a:rPr lang="en-US" sz="1800" baseline="0" dirty="0" smtClean="0">
                <a:latin typeface="Open Sans"/>
                <a:ea typeface="Open Sans"/>
                <a:cs typeface="Open Sans"/>
                <a:sym typeface="Open Sans"/>
              </a:rPr>
              <a:t> miles of track, 4 rapid bus routes, a 50% increase in the bus fleet, 41% increase in service hours and 19 neighborhood transit centers where people can make connections with buses and trains. It also includes investments in sidewalks, safer crossings and intersections, and bike lanes to make it safer and more comfortable to get around. Sidewalks are critical for a successful transit-oriented walkable community. </a:t>
            </a:r>
          </a:p>
          <a:p>
            <a:pPr marL="742950" lvl="1" indent="-285750">
              <a:buClr>
                <a:schemeClr val="dk1"/>
              </a:buClr>
              <a:buSzPct val="100000"/>
              <a:buFont typeface="Arial" panose="020B0604020202020204" pitchFamily="34" charset="0"/>
              <a:buChar char="•"/>
            </a:pPr>
            <a:endParaRPr lang="en-US" sz="1800" baseline="0" dirty="0" smtClean="0">
              <a:latin typeface="Open Sans"/>
              <a:ea typeface="Open Sans"/>
              <a:cs typeface="Open Sans"/>
              <a:sym typeface="Open Sans"/>
            </a:endParaRPr>
          </a:p>
          <a:p>
            <a:pPr marL="742950" lvl="1" indent="-285750">
              <a:buClr>
                <a:schemeClr val="dk1"/>
              </a:buClr>
              <a:buSzPct val="100000"/>
              <a:buFont typeface="Arial" panose="020B0604020202020204" pitchFamily="34" charset="0"/>
              <a:buChar char="•"/>
            </a:pPr>
            <a:r>
              <a:rPr lang="en-US" sz="1800" baseline="0" dirty="0" smtClean="0">
                <a:latin typeface="Open Sans"/>
                <a:ea typeface="Open Sans"/>
                <a:cs typeface="Open Sans"/>
                <a:sym typeface="Open Sans"/>
              </a:rPr>
              <a:t>There is no silver bullet to our transportation woes. We must invest in all modes, which is what this plan does. </a:t>
            </a:r>
            <a:r>
              <a:rPr lang="en-US" sz="1800" dirty="0">
                <a:latin typeface="Open Sans"/>
                <a:ea typeface="Open Sans"/>
                <a:cs typeface="Open Sans"/>
                <a:sym typeface="Open Sans"/>
              </a:rPr>
              <a:t/>
            </a:r>
            <a:br>
              <a:rPr lang="en-US" sz="1800" dirty="0">
                <a:latin typeface="Open Sans"/>
                <a:ea typeface="Open Sans"/>
                <a:cs typeface="Open Sans"/>
                <a:sym typeface="Open Sans"/>
              </a:rPr>
            </a:br>
            <a:endParaRPr lang="en-US" sz="1800" dirty="0">
              <a:latin typeface="Open Sans"/>
              <a:ea typeface="Open Sans"/>
              <a:cs typeface="Open Sans"/>
              <a:sym typeface="Open Sans"/>
            </a:endParaRPr>
          </a:p>
          <a:p>
            <a:pPr>
              <a:buSzPct val="25000"/>
              <a:buNone/>
            </a:pPr>
            <a:endParaRPr sz="1800" b="1" dirty="0">
              <a:latin typeface="Open Sans"/>
              <a:ea typeface="Open Sans"/>
              <a:cs typeface="Open Sans"/>
              <a:sym typeface="Open Sans"/>
            </a:endParaRPr>
          </a:p>
        </p:txBody>
      </p:sp>
      <p:sp>
        <p:nvSpPr>
          <p:cNvPr id="140" name="Shape 140"/>
          <p:cNvSpPr txBox="1">
            <a:spLocks noGrp="1"/>
          </p:cNvSpPr>
          <p:nvPr>
            <p:ph type="sldNum" idx="12"/>
          </p:nvPr>
        </p:nvSpPr>
        <p:spPr>
          <a:xfrm>
            <a:off x="3970938" y="8829967"/>
            <a:ext cx="3037840" cy="466433"/>
          </a:xfrm>
          <a:prstGeom prst="rect">
            <a:avLst/>
          </a:prstGeom>
          <a:noFill/>
          <a:ln>
            <a:noFill/>
          </a:ln>
        </p:spPr>
        <p:txBody>
          <a:bodyPr wrap="square" lIns="93162" tIns="46568" rIns="93162" bIns="46568"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10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988636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7" name="Shape 147"/>
          <p:cNvSpPr txBox="1">
            <a:spLocks noGrp="1"/>
          </p:cNvSpPr>
          <p:nvPr>
            <p:ph type="body" idx="1"/>
          </p:nvPr>
        </p:nvSpPr>
        <p:spPr>
          <a:xfrm>
            <a:off x="701040" y="4473893"/>
            <a:ext cx="5608320" cy="3660610"/>
          </a:xfrm>
          <a:prstGeom prst="rect">
            <a:avLst/>
          </a:prstGeom>
          <a:noFill/>
          <a:ln>
            <a:noFill/>
          </a:ln>
        </p:spPr>
        <p:txBody>
          <a:bodyPr wrap="square" lIns="93162" tIns="46568" rIns="93162" bIns="46568" anchor="t" anchorCtr="0">
            <a:noAutofit/>
          </a:bodyPr>
          <a:lstStyle/>
          <a:p>
            <a:pPr marL="465887" indent="-349415">
              <a:buClr>
                <a:schemeClr val="dk1"/>
              </a:buClr>
              <a:buSzPct val="100000"/>
              <a:buFont typeface="Arial" panose="020B0604020202020204" pitchFamily="34" charset="0"/>
              <a:buChar char="•"/>
            </a:pPr>
            <a:r>
              <a:rPr lang="en-US" sz="1800" dirty="0" smtClean="0">
                <a:latin typeface="Open Sans"/>
                <a:ea typeface="Open Sans"/>
                <a:cs typeface="Open Sans"/>
                <a:sym typeface="Open Sans"/>
              </a:rPr>
              <a:t>What’s up first? More buses, to more people</a:t>
            </a:r>
            <a:r>
              <a:rPr lang="en-US" sz="1800" baseline="0" dirty="0" smtClean="0">
                <a:latin typeface="Open Sans"/>
                <a:ea typeface="Open Sans"/>
                <a:cs typeface="Open Sans"/>
                <a:sym typeface="Open Sans"/>
              </a:rPr>
              <a:t> more often. </a:t>
            </a:r>
            <a:endParaRPr lang="en-US" sz="1800" dirty="0" smtClean="0">
              <a:latin typeface="Open Sans"/>
              <a:ea typeface="Open Sans"/>
              <a:cs typeface="Open Sans"/>
              <a:sym typeface="Open Sans"/>
            </a:endParaRPr>
          </a:p>
          <a:p>
            <a:pPr marL="465887" indent="-349415">
              <a:buClr>
                <a:schemeClr val="dk1"/>
              </a:buClr>
              <a:buSzPct val="100000"/>
              <a:buFont typeface="Arial" panose="020B0604020202020204" pitchFamily="34" charset="0"/>
              <a:buChar char="•"/>
            </a:pPr>
            <a:endParaRPr lang="en-US" sz="1800" dirty="0" smtClean="0">
              <a:latin typeface="Open Sans"/>
              <a:ea typeface="Open Sans"/>
              <a:cs typeface="Open Sans"/>
              <a:sym typeface="Open Sans"/>
            </a:endParaRPr>
          </a:p>
          <a:p>
            <a:pPr marL="465887" indent="-349415">
              <a:buClr>
                <a:schemeClr val="dk1"/>
              </a:buClr>
              <a:buSzPct val="100000"/>
              <a:buFont typeface="Arial" panose="020B0604020202020204" pitchFamily="34" charset="0"/>
              <a:buChar char="•"/>
            </a:pPr>
            <a:r>
              <a:rPr lang="en-US" sz="1800" dirty="0" smtClean="0">
                <a:latin typeface="Open Sans"/>
                <a:ea typeface="Open Sans"/>
                <a:cs typeface="Open Sans"/>
                <a:sym typeface="Open Sans"/>
              </a:rPr>
              <a:t>The</a:t>
            </a:r>
            <a:r>
              <a:rPr lang="en-US" sz="1800" baseline="0" dirty="0" smtClean="0">
                <a:latin typeface="Open Sans"/>
                <a:ea typeface="Open Sans"/>
                <a:cs typeface="Open Sans"/>
                <a:sym typeface="Open Sans"/>
              </a:rPr>
              <a:t> bus system is the backbone to any transit system. </a:t>
            </a:r>
            <a:endParaRPr lang="en-US" sz="1800" dirty="0" smtClean="0">
              <a:latin typeface="Open Sans"/>
              <a:ea typeface="Open Sans"/>
              <a:cs typeface="Open Sans"/>
              <a:sym typeface="Open Sans"/>
            </a:endParaRPr>
          </a:p>
          <a:p>
            <a:pPr marL="465887" indent="-349415">
              <a:buClr>
                <a:schemeClr val="dk1"/>
              </a:buClr>
              <a:buSzPct val="100000"/>
              <a:buFont typeface="Arial" panose="020B0604020202020204" pitchFamily="34" charset="0"/>
              <a:buChar char="•"/>
            </a:pPr>
            <a:endParaRPr lang="en-US" sz="1800" dirty="0" smtClean="0">
              <a:latin typeface="Open Sans"/>
              <a:ea typeface="Open Sans"/>
              <a:cs typeface="Open Sans"/>
              <a:sym typeface="Open Sans"/>
            </a:endParaRPr>
          </a:p>
          <a:p>
            <a:pPr marL="465887" indent="-349415">
              <a:buClr>
                <a:schemeClr val="dk1"/>
              </a:buClr>
              <a:buSzPct val="100000"/>
              <a:buFont typeface="Arial" panose="020B0604020202020204" pitchFamily="34" charset="0"/>
              <a:buChar char="•"/>
            </a:pPr>
            <a:r>
              <a:rPr lang="en-US" sz="1800" dirty="0" smtClean="0">
                <a:latin typeface="Open Sans"/>
                <a:ea typeface="Open Sans"/>
                <a:cs typeface="Open Sans"/>
                <a:sym typeface="Open Sans"/>
              </a:rPr>
              <a:t>One of the first steps in this all-of-the-above</a:t>
            </a:r>
            <a:r>
              <a:rPr lang="en-US" sz="1800" baseline="0" dirty="0" smtClean="0">
                <a:latin typeface="Open Sans"/>
                <a:ea typeface="Open Sans"/>
                <a:cs typeface="Open Sans"/>
                <a:sym typeface="Open Sans"/>
              </a:rPr>
              <a:t> plan is a frequent and reliable local bus network, with shorter waits between buses, longer service hours, routes that connect more neighborhoods with each other, and a new fleet of electric buses. A real, world-class bus network. </a:t>
            </a:r>
          </a:p>
          <a:p>
            <a:pPr marL="465887" indent="-349415">
              <a:buClr>
                <a:schemeClr val="dk1"/>
              </a:buClr>
              <a:buSzPct val="100000"/>
              <a:buFont typeface="Arial" panose="020B0604020202020204" pitchFamily="34" charset="0"/>
              <a:buChar char="•"/>
            </a:pPr>
            <a:endParaRPr lang="en-US" sz="1800" baseline="0" dirty="0" smtClean="0">
              <a:latin typeface="Open Sans"/>
              <a:ea typeface="Open Sans"/>
              <a:cs typeface="Open Sans"/>
              <a:sym typeface="Open Sans"/>
            </a:endParaRPr>
          </a:p>
          <a:p>
            <a:pPr marL="465887" indent="-349415">
              <a:buClr>
                <a:schemeClr val="dk1"/>
              </a:buClr>
              <a:buSzPct val="100000"/>
              <a:buFont typeface="Arial" panose="020B0604020202020204" pitchFamily="34" charset="0"/>
              <a:buChar char="•"/>
            </a:pPr>
            <a:r>
              <a:rPr lang="en-US" sz="1800" baseline="0" dirty="0" smtClean="0">
                <a:latin typeface="Open Sans"/>
                <a:ea typeface="Open Sans"/>
                <a:cs typeface="Open Sans"/>
                <a:sym typeface="Open Sans"/>
              </a:rPr>
              <a:t>I can’t emphasize how important the bus plan is – buses are the workhorses of any transit system, and they are at the heart of the Let’s Move Nashville plan. </a:t>
            </a:r>
          </a:p>
        </p:txBody>
      </p:sp>
      <p:sp>
        <p:nvSpPr>
          <p:cNvPr id="148" name="Shape 148"/>
          <p:cNvSpPr txBox="1">
            <a:spLocks noGrp="1"/>
          </p:cNvSpPr>
          <p:nvPr>
            <p:ph type="sldNum" idx="12"/>
          </p:nvPr>
        </p:nvSpPr>
        <p:spPr>
          <a:xfrm>
            <a:off x="3970938" y="8829967"/>
            <a:ext cx="3037840" cy="466345"/>
          </a:xfrm>
          <a:prstGeom prst="rect">
            <a:avLst/>
          </a:prstGeom>
          <a:noFill/>
          <a:ln>
            <a:noFill/>
          </a:ln>
        </p:spPr>
        <p:txBody>
          <a:bodyPr wrap="square" lIns="93162" tIns="46568" rIns="93162" bIns="46568"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11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623748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Shape 154"/>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5" name="Shape 155"/>
          <p:cNvSpPr txBox="1">
            <a:spLocks noGrp="1"/>
          </p:cNvSpPr>
          <p:nvPr>
            <p:ph type="body" idx="1"/>
          </p:nvPr>
        </p:nvSpPr>
        <p:spPr>
          <a:xfrm>
            <a:off x="701040" y="4473892"/>
            <a:ext cx="5608320" cy="3660458"/>
          </a:xfrm>
          <a:prstGeom prst="rect">
            <a:avLst/>
          </a:prstGeom>
          <a:noFill/>
          <a:ln>
            <a:noFill/>
          </a:ln>
        </p:spPr>
        <p:txBody>
          <a:bodyPr wrap="square" lIns="93162" tIns="46568" rIns="93162" bIns="46568" anchor="t" anchorCtr="0">
            <a:noAutofit/>
          </a:bodyPr>
          <a:lstStyle/>
          <a:p>
            <a:pPr marL="465887" indent="-349415">
              <a:buSzPct val="100000"/>
              <a:buFont typeface="Arial" panose="020B0604020202020204" pitchFamily="34" charset="0"/>
              <a:buChar char="•"/>
            </a:pPr>
            <a:r>
              <a:rPr lang="en-US" sz="1800" dirty="0" smtClean="0">
                <a:latin typeface="Open Sans"/>
                <a:ea typeface="Open Sans"/>
                <a:cs typeface="Open Sans"/>
                <a:sym typeface="Open Sans"/>
              </a:rPr>
              <a:t>A frequent transit network is one of the highest</a:t>
            </a:r>
            <a:r>
              <a:rPr lang="en-US" sz="1800" baseline="0" dirty="0" smtClean="0">
                <a:latin typeface="Open Sans"/>
                <a:ea typeface="Open Sans"/>
                <a:cs typeface="Open Sans"/>
                <a:sym typeface="Open Sans"/>
              </a:rPr>
              <a:t> drivers of ridership. It </a:t>
            </a:r>
            <a:r>
              <a:rPr lang="en-US" sz="1800" dirty="0" smtClean="0">
                <a:latin typeface="Open Sans"/>
                <a:ea typeface="Open Sans"/>
                <a:cs typeface="Open Sans"/>
                <a:sym typeface="Open Sans"/>
              </a:rPr>
              <a:t>means </a:t>
            </a:r>
            <a:r>
              <a:rPr lang="en-US" sz="1800" dirty="0">
                <a:latin typeface="Open Sans"/>
                <a:ea typeface="Open Sans"/>
                <a:cs typeface="Open Sans"/>
                <a:sym typeface="Open Sans"/>
              </a:rPr>
              <a:t>more frequent service, every 15 minutes, and longer hours, from 5:15 a.m. to 1:15 a.m</a:t>
            </a:r>
            <a:r>
              <a:rPr lang="en-US" sz="1800" dirty="0" smtClean="0">
                <a:latin typeface="Open Sans"/>
                <a:ea typeface="Open Sans"/>
                <a:cs typeface="Open Sans"/>
                <a:sym typeface="Open Sans"/>
              </a:rPr>
              <a:t>.</a:t>
            </a:r>
          </a:p>
          <a:p>
            <a:pPr marL="465887" indent="-349415">
              <a:buSzPct val="100000"/>
              <a:buFont typeface="Arial" panose="020B0604020202020204" pitchFamily="34" charset="0"/>
              <a:buChar char="•"/>
            </a:pPr>
            <a:endParaRPr lang="en-US" sz="1800" dirty="0">
              <a:latin typeface="Open Sans"/>
              <a:ea typeface="Open Sans"/>
              <a:cs typeface="Open Sans"/>
              <a:sym typeface="Open Sans"/>
            </a:endParaRPr>
          </a:p>
          <a:p>
            <a:pPr marL="465887" indent="-349415">
              <a:buClr>
                <a:schemeClr val="dk1"/>
              </a:buClr>
              <a:buSzPct val="100000"/>
              <a:buFont typeface="Arial" panose="020B0604020202020204" pitchFamily="34" charset="0"/>
              <a:buChar char="•"/>
            </a:pPr>
            <a:r>
              <a:rPr lang="en-US" sz="1800" dirty="0">
                <a:latin typeface="Open Sans"/>
                <a:ea typeface="Open Sans"/>
                <a:cs typeface="Open Sans"/>
                <a:sym typeface="Open Sans"/>
              </a:rPr>
              <a:t>With longer </a:t>
            </a:r>
            <a:r>
              <a:rPr lang="en-US" sz="1800" dirty="0" smtClean="0">
                <a:latin typeface="Open Sans"/>
                <a:ea typeface="Open Sans"/>
                <a:cs typeface="Open Sans"/>
                <a:sym typeface="Open Sans"/>
              </a:rPr>
              <a:t>hours </a:t>
            </a:r>
            <a:r>
              <a:rPr lang="en-US" sz="1800" dirty="0">
                <a:latin typeface="Open Sans"/>
                <a:ea typeface="Open Sans"/>
                <a:cs typeface="Open Sans"/>
                <a:sym typeface="Open Sans"/>
              </a:rPr>
              <a:t>and buses every 15 minutes, you can keep your own schedule, making transit more reliable, a full-time alternative to driving</a:t>
            </a:r>
            <a:r>
              <a:rPr lang="en-US" sz="1800" dirty="0" smtClean="0">
                <a:latin typeface="Open Sans"/>
                <a:ea typeface="Open Sans"/>
                <a:cs typeface="Open Sans"/>
                <a:sym typeface="Open Sans"/>
              </a:rPr>
              <a:t>.</a:t>
            </a:r>
          </a:p>
          <a:p>
            <a:pPr marL="465887" indent="-349415">
              <a:buClr>
                <a:schemeClr val="dk1"/>
              </a:buClr>
              <a:buSzPct val="100000"/>
              <a:buFont typeface="Arial" panose="020B0604020202020204" pitchFamily="34" charset="0"/>
              <a:buChar char="•"/>
            </a:pPr>
            <a:endParaRPr lang="en-US" sz="1800" dirty="0">
              <a:latin typeface="Open Sans"/>
              <a:ea typeface="Open Sans"/>
              <a:cs typeface="Open Sans"/>
              <a:sym typeface="Open Sans"/>
            </a:endParaRPr>
          </a:p>
          <a:p>
            <a:pPr marL="465887" indent="-349415">
              <a:buClr>
                <a:schemeClr val="dk1"/>
              </a:buClr>
              <a:buSzPct val="100000"/>
              <a:buFont typeface="Arial" panose="020B0604020202020204" pitchFamily="34" charset="0"/>
              <a:buChar char="•"/>
            </a:pPr>
            <a:r>
              <a:rPr lang="en-US" sz="1800" dirty="0" smtClean="0">
                <a:latin typeface="Open Sans"/>
                <a:ea typeface="Open Sans"/>
                <a:cs typeface="Open Sans"/>
                <a:sym typeface="Open Sans"/>
              </a:rPr>
              <a:t>First- and last-mile </a:t>
            </a:r>
            <a:r>
              <a:rPr lang="en-US" sz="1800" dirty="0">
                <a:latin typeface="Open Sans"/>
                <a:ea typeface="Open Sans"/>
                <a:cs typeface="Open Sans"/>
                <a:sym typeface="Open Sans"/>
              </a:rPr>
              <a:t>service will allow you to take a ride share from a transit stop to your front door — taking advantage of new technologies to make transit even more convenient!</a:t>
            </a:r>
          </a:p>
        </p:txBody>
      </p:sp>
      <p:sp>
        <p:nvSpPr>
          <p:cNvPr id="156" name="Shape 156"/>
          <p:cNvSpPr txBox="1">
            <a:spLocks noGrp="1"/>
          </p:cNvSpPr>
          <p:nvPr>
            <p:ph type="sldNum" idx="12"/>
          </p:nvPr>
        </p:nvSpPr>
        <p:spPr>
          <a:xfrm>
            <a:off x="3970938" y="8829967"/>
            <a:ext cx="3037840" cy="466433"/>
          </a:xfrm>
          <a:prstGeom prst="rect">
            <a:avLst/>
          </a:prstGeom>
          <a:noFill/>
          <a:ln>
            <a:noFill/>
          </a:ln>
        </p:spPr>
        <p:txBody>
          <a:bodyPr wrap="square" lIns="93162" tIns="46568" rIns="93162" bIns="46568"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12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565405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2" name="Shape 182"/>
          <p:cNvSpPr txBox="1">
            <a:spLocks noGrp="1"/>
          </p:cNvSpPr>
          <p:nvPr>
            <p:ph type="body" idx="1"/>
          </p:nvPr>
        </p:nvSpPr>
        <p:spPr>
          <a:xfrm>
            <a:off x="701040" y="4473893"/>
            <a:ext cx="5608320" cy="3660610"/>
          </a:xfrm>
          <a:prstGeom prst="rect">
            <a:avLst/>
          </a:prstGeom>
          <a:noFill/>
          <a:ln>
            <a:noFill/>
          </a:ln>
        </p:spPr>
        <p:txBody>
          <a:bodyPr wrap="square" lIns="93162" tIns="46568" rIns="93162" bIns="46568" anchor="t" anchorCtr="0">
            <a:noAutofit/>
          </a:bodyPr>
          <a:lstStyle/>
          <a:p>
            <a:pPr marL="465887" indent="-349415">
              <a:buClr>
                <a:schemeClr val="dk1"/>
              </a:buClr>
              <a:buSzPct val="100000"/>
              <a:buFont typeface="Arial" panose="020B0604020202020204" pitchFamily="34" charset="0"/>
              <a:buChar char="•"/>
            </a:pPr>
            <a:r>
              <a:rPr lang="en-US" sz="1800" dirty="0" smtClean="0">
                <a:latin typeface="Open Sans"/>
                <a:ea typeface="Open Sans"/>
                <a:cs typeface="Open Sans"/>
                <a:sym typeface="Open Sans"/>
              </a:rPr>
              <a:t>Getting</a:t>
            </a:r>
            <a:r>
              <a:rPr lang="en-US" sz="1800" baseline="0" dirty="0" smtClean="0">
                <a:latin typeface="Open Sans"/>
                <a:ea typeface="Open Sans"/>
                <a:cs typeface="Open Sans"/>
                <a:sym typeface="Open Sans"/>
              </a:rPr>
              <a:t> around the city will also be made more convenient through the planned transit centers.</a:t>
            </a:r>
          </a:p>
          <a:p>
            <a:pPr marL="465887" indent="-349415">
              <a:buClr>
                <a:schemeClr val="dk1"/>
              </a:buClr>
              <a:buSzPct val="100000"/>
              <a:buFont typeface="Arial" panose="020B0604020202020204" pitchFamily="34" charset="0"/>
              <a:buChar char="•"/>
            </a:pPr>
            <a:endParaRPr lang="en-US" sz="1800" baseline="0" dirty="0" smtClean="0">
              <a:latin typeface="Open Sans"/>
              <a:ea typeface="Open Sans"/>
              <a:cs typeface="Open Sans"/>
              <a:sym typeface="Open Sans"/>
            </a:endParaRPr>
          </a:p>
          <a:p>
            <a:pPr marL="465887" indent="-349415">
              <a:buClr>
                <a:schemeClr val="dk1"/>
              </a:buClr>
              <a:buSzPct val="100000"/>
              <a:buFont typeface="Arial" panose="020B0604020202020204" pitchFamily="34" charset="0"/>
              <a:buChar char="•"/>
            </a:pPr>
            <a:r>
              <a:rPr lang="en-US" sz="1800" dirty="0" smtClean="0">
                <a:latin typeface="Open Sans"/>
                <a:ea typeface="Open Sans"/>
                <a:cs typeface="Open Sans"/>
                <a:sym typeface="Open Sans"/>
              </a:rPr>
              <a:t>What’s </a:t>
            </a:r>
            <a:r>
              <a:rPr lang="en-US" sz="1800" dirty="0">
                <a:latin typeface="Open Sans"/>
                <a:ea typeface="Open Sans"/>
                <a:cs typeface="Open Sans"/>
                <a:sym typeface="Open Sans"/>
              </a:rPr>
              <a:t>a transit center</a:t>
            </a:r>
            <a:r>
              <a:rPr lang="en-US" sz="1800" dirty="0" smtClean="0">
                <a:latin typeface="Open Sans"/>
                <a:ea typeface="Open Sans"/>
                <a:cs typeface="Open Sans"/>
                <a:sym typeface="Open Sans"/>
              </a:rPr>
              <a:t>?</a:t>
            </a:r>
          </a:p>
          <a:p>
            <a:pPr marL="465887" indent="-349415">
              <a:buClr>
                <a:schemeClr val="dk1"/>
              </a:buClr>
              <a:buSzPct val="100000"/>
              <a:buFont typeface="Arial" panose="020B0604020202020204" pitchFamily="34" charset="0"/>
              <a:buChar char="•"/>
            </a:pPr>
            <a:endParaRPr lang="en-US" sz="1800" dirty="0">
              <a:latin typeface="Open Sans"/>
              <a:ea typeface="Open Sans"/>
              <a:cs typeface="Open Sans"/>
              <a:sym typeface="Open Sans"/>
            </a:endParaRPr>
          </a:p>
          <a:p>
            <a:pPr marL="465887" indent="-349415">
              <a:buClr>
                <a:schemeClr val="dk1"/>
              </a:buClr>
              <a:buSzPct val="100000"/>
              <a:buFont typeface="Arial" panose="020B0604020202020204" pitchFamily="34" charset="0"/>
              <a:buChar char="•"/>
            </a:pPr>
            <a:r>
              <a:rPr lang="en-US" sz="1800" dirty="0">
                <a:latin typeface="Open Sans"/>
                <a:ea typeface="Open Sans"/>
                <a:cs typeface="Open Sans"/>
                <a:sym typeface="Open Sans"/>
              </a:rPr>
              <a:t>It’s a spot where you can wait for the train without getting wet, </a:t>
            </a:r>
            <a:r>
              <a:rPr lang="en-US" sz="1800" dirty="0" smtClean="0">
                <a:latin typeface="Open Sans"/>
                <a:ea typeface="Open Sans"/>
                <a:cs typeface="Open Sans"/>
                <a:sym typeface="Open Sans"/>
              </a:rPr>
              <a:t>where you can park </a:t>
            </a:r>
            <a:r>
              <a:rPr lang="en-US" sz="1800" dirty="0">
                <a:latin typeface="Open Sans"/>
                <a:ea typeface="Open Sans"/>
                <a:cs typeface="Open Sans"/>
                <a:sym typeface="Open Sans"/>
              </a:rPr>
              <a:t>and ride, or buy a cup of coffee. </a:t>
            </a:r>
          </a:p>
        </p:txBody>
      </p:sp>
      <p:sp>
        <p:nvSpPr>
          <p:cNvPr id="183" name="Shape 183"/>
          <p:cNvSpPr txBox="1">
            <a:spLocks noGrp="1"/>
          </p:cNvSpPr>
          <p:nvPr>
            <p:ph type="sldNum" idx="12"/>
          </p:nvPr>
        </p:nvSpPr>
        <p:spPr>
          <a:xfrm>
            <a:off x="3970938" y="8829967"/>
            <a:ext cx="3037840" cy="466345"/>
          </a:xfrm>
          <a:prstGeom prst="rect">
            <a:avLst/>
          </a:prstGeom>
          <a:noFill/>
          <a:ln>
            <a:noFill/>
          </a:ln>
        </p:spPr>
        <p:txBody>
          <a:bodyPr wrap="square" lIns="93162" tIns="46568" rIns="93162" bIns="46568"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13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137040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Shape 163"/>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4" name="Shape 164"/>
          <p:cNvSpPr txBox="1">
            <a:spLocks noGrp="1"/>
          </p:cNvSpPr>
          <p:nvPr>
            <p:ph type="body" idx="1"/>
          </p:nvPr>
        </p:nvSpPr>
        <p:spPr>
          <a:xfrm>
            <a:off x="701040" y="4473892"/>
            <a:ext cx="5608320" cy="3660458"/>
          </a:xfrm>
          <a:prstGeom prst="rect">
            <a:avLst/>
          </a:prstGeom>
          <a:noFill/>
          <a:ln>
            <a:noFill/>
          </a:ln>
        </p:spPr>
        <p:txBody>
          <a:bodyPr wrap="square" lIns="93162" tIns="46568" rIns="93162" bIns="46568" anchor="t" anchorCtr="0">
            <a:noAutofit/>
          </a:bodyPr>
          <a:lstStyle/>
          <a:p>
            <a:pPr marL="465887" indent="-349415">
              <a:buClr>
                <a:schemeClr val="dk1"/>
              </a:buClr>
              <a:buSzPct val="100000"/>
              <a:buFont typeface="Arial" panose="020B0604020202020204" pitchFamily="34" charset="0"/>
              <a:buChar char="•"/>
            </a:pPr>
            <a:r>
              <a:rPr lang="en-US" sz="1800" dirty="0">
                <a:latin typeface="Open Sans"/>
                <a:ea typeface="Open Sans"/>
                <a:cs typeface="Open Sans"/>
                <a:sym typeface="Open Sans"/>
              </a:rPr>
              <a:t>In addition to </a:t>
            </a:r>
            <a:r>
              <a:rPr lang="en-US" sz="1800" dirty="0" smtClean="0">
                <a:latin typeface="Open Sans"/>
                <a:ea typeface="Open Sans"/>
                <a:cs typeface="Open Sans"/>
                <a:sym typeface="Open Sans"/>
              </a:rPr>
              <a:t>an improved</a:t>
            </a:r>
            <a:r>
              <a:rPr lang="en-US" sz="1800" baseline="0" dirty="0" smtClean="0">
                <a:latin typeface="Open Sans"/>
                <a:ea typeface="Open Sans"/>
                <a:cs typeface="Open Sans"/>
                <a:sym typeface="Open Sans"/>
              </a:rPr>
              <a:t> backbone of bus service, 4 Rapid Bus routes and </a:t>
            </a:r>
            <a:r>
              <a:rPr lang="en-US" sz="1800" dirty="0" smtClean="0">
                <a:latin typeface="Open Sans"/>
                <a:ea typeface="Open Sans"/>
                <a:cs typeface="Open Sans"/>
                <a:sym typeface="Open Sans"/>
              </a:rPr>
              <a:t>5 light rail lines will </a:t>
            </a:r>
            <a:r>
              <a:rPr lang="en-US" sz="1800" dirty="0">
                <a:latin typeface="Open Sans"/>
                <a:ea typeface="Open Sans"/>
                <a:cs typeface="Open Sans"/>
                <a:sym typeface="Open Sans"/>
              </a:rPr>
              <a:t>create </a:t>
            </a:r>
            <a:r>
              <a:rPr lang="en-US" sz="1800" dirty="0" smtClean="0">
                <a:latin typeface="Open Sans"/>
                <a:ea typeface="Open Sans"/>
                <a:cs typeface="Open Sans"/>
                <a:sym typeface="Open Sans"/>
              </a:rPr>
              <a:t>fast </a:t>
            </a:r>
            <a:r>
              <a:rPr lang="en-US" sz="1800" dirty="0">
                <a:latin typeface="Open Sans"/>
                <a:ea typeface="Open Sans"/>
                <a:cs typeface="Open Sans"/>
                <a:sym typeface="Open Sans"/>
              </a:rPr>
              <a:t>service along our busiest corridors. </a:t>
            </a:r>
            <a:endParaRPr lang="en-US" sz="1800" dirty="0" smtClean="0">
              <a:latin typeface="Open Sans"/>
              <a:ea typeface="Open Sans"/>
              <a:cs typeface="Open Sans"/>
              <a:sym typeface="Open Sans"/>
            </a:endParaRPr>
          </a:p>
          <a:p>
            <a:pPr marL="465887" indent="-349415">
              <a:buClr>
                <a:schemeClr val="dk1"/>
              </a:buClr>
              <a:buSzPct val="100000"/>
              <a:buFont typeface="Arial" panose="020B0604020202020204" pitchFamily="34" charset="0"/>
              <a:buChar char="•"/>
            </a:pPr>
            <a:endParaRPr lang="en-US" sz="1800" dirty="0">
              <a:latin typeface="Open Sans"/>
              <a:ea typeface="Open Sans"/>
              <a:cs typeface="Open Sans"/>
              <a:sym typeface="Open Sans"/>
            </a:endParaRPr>
          </a:p>
          <a:p>
            <a:pPr marL="465887" indent="-349415">
              <a:buClr>
                <a:schemeClr val="dk1"/>
              </a:buClr>
              <a:buSzPct val="100000"/>
              <a:buFont typeface="Arial" panose="020B0604020202020204" pitchFamily="34" charset="0"/>
              <a:buChar char="•"/>
            </a:pPr>
            <a:r>
              <a:rPr lang="en-US" sz="1800" dirty="0">
                <a:latin typeface="Open Sans"/>
                <a:ea typeface="Open Sans"/>
                <a:cs typeface="Open Sans"/>
                <a:sym typeface="Open Sans"/>
              </a:rPr>
              <a:t>A downtown tunnel will connect buses and light </a:t>
            </a:r>
            <a:r>
              <a:rPr lang="en-US" sz="1800" dirty="0" smtClean="0">
                <a:latin typeface="Open Sans"/>
                <a:ea typeface="Open Sans"/>
                <a:cs typeface="Open Sans"/>
                <a:sym typeface="Open Sans"/>
              </a:rPr>
              <a:t>rail </a:t>
            </a:r>
            <a:r>
              <a:rPr lang="en-US" sz="1800" dirty="0">
                <a:latin typeface="Open Sans"/>
                <a:ea typeface="Open Sans"/>
                <a:cs typeface="Open Sans"/>
                <a:sym typeface="Open Sans"/>
              </a:rPr>
              <a:t>to downtown. The tunnel preserves the </a:t>
            </a:r>
            <a:r>
              <a:rPr lang="en-US" sz="1800" dirty="0" smtClean="0">
                <a:latin typeface="Open Sans"/>
                <a:ea typeface="Open Sans"/>
                <a:cs typeface="Open Sans"/>
                <a:sym typeface="Open Sans"/>
              </a:rPr>
              <a:t>walkability </a:t>
            </a:r>
            <a:r>
              <a:rPr lang="en-US" sz="1800" dirty="0">
                <a:latin typeface="Open Sans"/>
                <a:ea typeface="Open Sans"/>
                <a:cs typeface="Open Sans"/>
                <a:sym typeface="Open Sans"/>
              </a:rPr>
              <a:t>and enjoyment of our downtown attractions for visitors and locals alike. </a:t>
            </a:r>
            <a:endParaRPr lang="en-US" sz="1800" dirty="0" smtClean="0">
              <a:latin typeface="Open Sans"/>
              <a:ea typeface="Open Sans"/>
              <a:cs typeface="Open Sans"/>
              <a:sym typeface="Open Sans"/>
            </a:endParaRPr>
          </a:p>
          <a:p>
            <a:pPr marL="465887" indent="-349415">
              <a:buClr>
                <a:schemeClr val="dk1"/>
              </a:buClr>
              <a:buSzPct val="100000"/>
              <a:buFont typeface="Arial" panose="020B0604020202020204" pitchFamily="34" charset="0"/>
              <a:buChar char="•"/>
            </a:pPr>
            <a:endParaRPr lang="en-US" sz="1800" dirty="0">
              <a:latin typeface="Open Sans"/>
              <a:ea typeface="Open Sans"/>
              <a:cs typeface="Open Sans"/>
              <a:sym typeface="Open Sans"/>
            </a:endParaRPr>
          </a:p>
          <a:p>
            <a:pPr marL="465887" indent="-349415">
              <a:buClr>
                <a:schemeClr val="dk1"/>
              </a:buClr>
              <a:buSzPct val="100000"/>
              <a:buFont typeface="Arial" panose="020B0604020202020204" pitchFamily="34" charset="0"/>
              <a:buChar char="•"/>
            </a:pPr>
            <a:r>
              <a:rPr lang="en-US" sz="1800" dirty="0" smtClean="0">
                <a:latin typeface="Open Sans"/>
                <a:ea typeface="Open Sans"/>
                <a:cs typeface="Open Sans"/>
                <a:sym typeface="Open Sans"/>
              </a:rPr>
              <a:t>Improvements to the Music City Star</a:t>
            </a:r>
            <a:r>
              <a:rPr lang="en-US" sz="1800" baseline="0" dirty="0" smtClean="0">
                <a:latin typeface="Open Sans"/>
                <a:ea typeface="Open Sans"/>
                <a:cs typeface="Open Sans"/>
                <a:sym typeface="Open Sans"/>
              </a:rPr>
              <a:t> will include more frequent service and faster travel times. </a:t>
            </a:r>
            <a:endParaRPr lang="en-US" sz="1800" dirty="0">
              <a:latin typeface="Open Sans"/>
              <a:ea typeface="Open Sans"/>
              <a:cs typeface="Open Sans"/>
              <a:sym typeface="Open Sans"/>
            </a:endParaRPr>
          </a:p>
          <a:p>
            <a:pPr>
              <a:buSzPct val="61111"/>
              <a:buNone/>
            </a:pPr>
            <a:endParaRPr sz="1800" dirty="0"/>
          </a:p>
        </p:txBody>
      </p:sp>
      <p:sp>
        <p:nvSpPr>
          <p:cNvPr id="165" name="Shape 165"/>
          <p:cNvSpPr txBox="1">
            <a:spLocks noGrp="1"/>
          </p:cNvSpPr>
          <p:nvPr>
            <p:ph type="sldNum" idx="12"/>
          </p:nvPr>
        </p:nvSpPr>
        <p:spPr>
          <a:xfrm>
            <a:off x="3970938" y="8829967"/>
            <a:ext cx="3037840" cy="466433"/>
          </a:xfrm>
          <a:prstGeom prst="rect">
            <a:avLst/>
          </a:prstGeom>
          <a:noFill/>
          <a:ln>
            <a:noFill/>
          </a:ln>
        </p:spPr>
        <p:txBody>
          <a:bodyPr wrap="square" lIns="93162" tIns="46568" rIns="93162" bIns="46568"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14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241238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Nashville is already on par with other</a:t>
            </a:r>
            <a:r>
              <a:rPr lang="en-US" baseline="0" dirty="0" smtClean="0"/>
              <a:t> major cities when it comes to activity.</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This solution offers fast, reliable service through downtown for those looking to get home.</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It also offers convenient, easy options to get downtown and enjoy our city.</a:t>
            </a:r>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15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754254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1" name="Shape 191"/>
          <p:cNvSpPr txBox="1">
            <a:spLocks noGrp="1"/>
          </p:cNvSpPr>
          <p:nvPr>
            <p:ph type="body" idx="1"/>
          </p:nvPr>
        </p:nvSpPr>
        <p:spPr>
          <a:xfrm>
            <a:off x="701040" y="4473892"/>
            <a:ext cx="5608320" cy="3660458"/>
          </a:xfrm>
          <a:prstGeom prst="rect">
            <a:avLst/>
          </a:prstGeom>
          <a:noFill/>
          <a:ln>
            <a:noFill/>
          </a:ln>
        </p:spPr>
        <p:txBody>
          <a:bodyPr wrap="square" lIns="93162" tIns="46568" rIns="93162" bIns="46568" anchor="t" anchorCtr="0">
            <a:noAutofit/>
          </a:bodyPr>
          <a:lstStyle/>
          <a:p>
            <a:pPr marL="465887" indent="-349415">
              <a:buClr>
                <a:schemeClr val="dk1"/>
              </a:buClr>
              <a:buSzPct val="100000"/>
              <a:buFont typeface="Arial" panose="020B0604020202020204" pitchFamily="34" charset="0"/>
              <a:buChar char="•"/>
            </a:pPr>
            <a:r>
              <a:rPr lang="en-US" sz="1800" dirty="0">
                <a:latin typeface="Open Sans"/>
                <a:ea typeface="Open Sans"/>
                <a:cs typeface="Open Sans"/>
                <a:sym typeface="Open Sans"/>
              </a:rPr>
              <a:t>Now, let’s talk about money</a:t>
            </a:r>
            <a:r>
              <a:rPr lang="en-US" sz="1800" dirty="0" smtClean="0">
                <a:latin typeface="Open Sans"/>
                <a:ea typeface="Open Sans"/>
                <a:cs typeface="Open Sans"/>
                <a:sym typeface="Open Sans"/>
              </a:rPr>
              <a:t>.</a:t>
            </a:r>
          </a:p>
          <a:p>
            <a:pPr marL="465887" indent="-349415">
              <a:buClr>
                <a:schemeClr val="dk1"/>
              </a:buClr>
              <a:buSzPct val="100000"/>
              <a:buFont typeface="Arial" panose="020B0604020202020204" pitchFamily="34" charset="0"/>
              <a:buChar char="•"/>
            </a:pPr>
            <a:endParaRPr lang="en-US" sz="1800" dirty="0">
              <a:latin typeface="Open Sans"/>
              <a:ea typeface="Open Sans"/>
              <a:cs typeface="Open Sans"/>
              <a:sym typeface="Open Sans"/>
            </a:endParaRPr>
          </a:p>
          <a:p>
            <a:pPr marL="465887" indent="-349415">
              <a:buClr>
                <a:schemeClr val="dk1"/>
              </a:buClr>
              <a:buSzPct val="100000"/>
              <a:buFont typeface="Arial" panose="020B0604020202020204" pitchFamily="34" charset="0"/>
              <a:buChar char="•"/>
            </a:pPr>
            <a:r>
              <a:rPr lang="en-US" sz="1800" dirty="0">
                <a:latin typeface="Open Sans"/>
                <a:ea typeface="Open Sans"/>
                <a:cs typeface="Open Sans"/>
                <a:sym typeface="Open Sans"/>
              </a:rPr>
              <a:t>Revenue will be raised through four types of </a:t>
            </a:r>
            <a:r>
              <a:rPr lang="en-US" sz="1800" dirty="0" smtClean="0">
                <a:latin typeface="Open Sans"/>
                <a:ea typeface="Open Sans"/>
                <a:cs typeface="Open Sans"/>
                <a:sym typeface="Open Sans"/>
              </a:rPr>
              <a:t>surcharges:</a:t>
            </a:r>
            <a:endParaRPr lang="en-US" sz="1800" dirty="0">
              <a:latin typeface="Open Sans"/>
              <a:ea typeface="Open Sans"/>
              <a:cs typeface="Open Sans"/>
              <a:sym typeface="Open Sans"/>
            </a:endParaRPr>
          </a:p>
          <a:p>
            <a:pPr marL="931774" lvl="1" indent="-349415">
              <a:buClr>
                <a:schemeClr val="dk1"/>
              </a:buClr>
              <a:buSzPct val="100000"/>
              <a:buFont typeface="Arial" panose="020B0604020202020204" pitchFamily="34" charset="0"/>
              <a:buChar char="•"/>
            </a:pPr>
            <a:r>
              <a:rPr lang="en-US" sz="1800" dirty="0">
                <a:latin typeface="Open Sans"/>
                <a:ea typeface="Open Sans"/>
                <a:cs typeface="Open Sans"/>
                <a:sym typeface="Open Sans"/>
              </a:rPr>
              <a:t>Sales </a:t>
            </a:r>
            <a:r>
              <a:rPr lang="en-US" sz="1800" dirty="0" smtClean="0">
                <a:latin typeface="Open Sans"/>
                <a:ea typeface="Open Sans"/>
                <a:cs typeface="Open Sans"/>
                <a:sym typeface="Open Sans"/>
              </a:rPr>
              <a:t>tax (2018-2023:</a:t>
            </a:r>
            <a:r>
              <a:rPr lang="en-US" sz="1800" baseline="0" dirty="0" smtClean="0">
                <a:latin typeface="Open Sans"/>
                <a:ea typeface="Open Sans"/>
                <a:cs typeface="Open Sans"/>
                <a:sym typeface="Open Sans"/>
              </a:rPr>
              <a:t> $0.05; after 2023: $0.01)</a:t>
            </a:r>
          </a:p>
          <a:p>
            <a:pPr marL="931774" lvl="1" indent="-349415">
              <a:buClr>
                <a:schemeClr val="dk1"/>
              </a:buClr>
              <a:buSzPct val="100000"/>
              <a:buFont typeface="Arial" panose="020B0604020202020204" pitchFamily="34" charset="0"/>
              <a:buChar char="•"/>
            </a:pPr>
            <a:r>
              <a:rPr lang="en-US" sz="1800" dirty="0" smtClean="0">
                <a:latin typeface="Open Sans"/>
                <a:ea typeface="Open Sans"/>
                <a:cs typeface="Open Sans"/>
                <a:sym typeface="Open Sans"/>
              </a:rPr>
              <a:t>Business tax (20%)</a:t>
            </a:r>
            <a:endParaRPr lang="en-US" sz="1800" dirty="0">
              <a:latin typeface="Open Sans"/>
              <a:ea typeface="Open Sans"/>
              <a:cs typeface="Open Sans"/>
              <a:sym typeface="Open Sans"/>
            </a:endParaRPr>
          </a:p>
          <a:p>
            <a:pPr marL="931774" lvl="1" indent="-349415">
              <a:buClr>
                <a:schemeClr val="dk1"/>
              </a:buClr>
              <a:buSzPct val="100000"/>
              <a:buFont typeface="Arial" panose="020B0604020202020204" pitchFamily="34" charset="0"/>
              <a:buChar char="•"/>
            </a:pPr>
            <a:r>
              <a:rPr lang="en-US" sz="1800" dirty="0">
                <a:latin typeface="Open Sans"/>
                <a:ea typeface="Open Sans"/>
                <a:cs typeface="Open Sans"/>
                <a:sym typeface="Open Sans"/>
              </a:rPr>
              <a:t>Hotel </a:t>
            </a:r>
            <a:r>
              <a:rPr lang="en-US" sz="1800" dirty="0" smtClean="0">
                <a:latin typeface="Open Sans"/>
                <a:ea typeface="Open Sans"/>
                <a:cs typeface="Open Sans"/>
                <a:sym typeface="Open Sans"/>
              </a:rPr>
              <a:t>tax (</a:t>
            </a:r>
            <a:r>
              <a:rPr lang="en-US" sz="1200" b="0" i="0" u="none" strike="noStrike" kern="1200" cap="none" dirty="0" smtClean="0">
                <a:solidFill>
                  <a:schemeClr val="dk1"/>
                </a:solidFill>
                <a:effectLst/>
                <a:latin typeface="Calibri"/>
                <a:ea typeface="Calibri"/>
                <a:cs typeface="Calibri"/>
                <a:sym typeface="Calibri"/>
              </a:rPr>
              <a:t>¼ percent surcharge on the hotel/motel tax, graduating to three-eighths of a percent in 2023)</a:t>
            </a:r>
            <a:endParaRPr lang="en-US" sz="1800" dirty="0">
              <a:latin typeface="Open Sans"/>
              <a:ea typeface="Open Sans"/>
              <a:cs typeface="Open Sans"/>
              <a:sym typeface="Open Sans"/>
            </a:endParaRPr>
          </a:p>
          <a:p>
            <a:pPr marL="931774" lvl="1" indent="-349415">
              <a:buClr>
                <a:schemeClr val="dk1"/>
              </a:buClr>
              <a:buSzPct val="100000"/>
              <a:buFont typeface="Arial" panose="020B0604020202020204" pitchFamily="34" charset="0"/>
              <a:buChar char="•"/>
            </a:pPr>
            <a:r>
              <a:rPr lang="en-US" sz="1800" dirty="0">
                <a:latin typeface="Open Sans"/>
                <a:ea typeface="Open Sans"/>
                <a:cs typeface="Open Sans"/>
                <a:sym typeface="Open Sans"/>
              </a:rPr>
              <a:t>Car rental </a:t>
            </a:r>
            <a:r>
              <a:rPr lang="en-US" sz="1800" dirty="0" smtClean="0">
                <a:latin typeface="Open Sans"/>
                <a:ea typeface="Open Sans"/>
                <a:cs typeface="Open Sans"/>
                <a:sym typeface="Open Sans"/>
              </a:rPr>
              <a:t>tax (20%)</a:t>
            </a:r>
            <a:endParaRPr lang="en-US" sz="1800" dirty="0">
              <a:latin typeface="Open Sans"/>
              <a:ea typeface="Open Sans"/>
              <a:cs typeface="Open Sans"/>
              <a:sym typeface="Open Sans"/>
            </a:endParaRPr>
          </a:p>
          <a:p>
            <a:pPr marL="465887" indent="-349415">
              <a:buClr>
                <a:schemeClr val="dk1"/>
              </a:buClr>
              <a:buSzPct val="100000"/>
              <a:buFont typeface="Arial" panose="020B0604020202020204" pitchFamily="34" charset="0"/>
              <a:buChar char="•"/>
            </a:pPr>
            <a:endParaRPr lang="en-US" sz="1800" dirty="0" smtClean="0">
              <a:latin typeface="Open Sans"/>
              <a:ea typeface="Open Sans"/>
              <a:cs typeface="Open Sans"/>
              <a:sym typeface="Open Sans"/>
            </a:endParaRPr>
          </a:p>
          <a:p>
            <a:pPr marL="465887" indent="-349415">
              <a:buClr>
                <a:schemeClr val="dk1"/>
              </a:buClr>
              <a:buSzPct val="100000"/>
              <a:buFont typeface="Arial" panose="020B0604020202020204" pitchFamily="34" charset="0"/>
              <a:buChar char="•"/>
            </a:pPr>
            <a:r>
              <a:rPr lang="en-US" sz="1800" dirty="0" smtClean="0">
                <a:latin typeface="Open Sans"/>
                <a:ea typeface="Open Sans"/>
                <a:cs typeface="Open Sans"/>
                <a:sym typeface="Open Sans"/>
              </a:rPr>
              <a:t>These </a:t>
            </a:r>
            <a:r>
              <a:rPr lang="en-US" sz="1800" dirty="0">
                <a:latin typeface="Open Sans"/>
                <a:ea typeface="Open Sans"/>
                <a:cs typeface="Open Sans"/>
                <a:sym typeface="Open Sans"/>
              </a:rPr>
              <a:t>sources will give us a revenue base that is shared by visitors and </a:t>
            </a:r>
            <a:r>
              <a:rPr lang="en-US" sz="1800" dirty="0" smtClean="0">
                <a:latin typeface="Open Sans"/>
                <a:ea typeface="Open Sans"/>
                <a:cs typeface="Open Sans"/>
                <a:sym typeface="Open Sans"/>
              </a:rPr>
              <a:t>tourists.</a:t>
            </a:r>
          </a:p>
          <a:p>
            <a:pPr marL="465887" indent="-349415">
              <a:buClr>
                <a:schemeClr val="dk1"/>
              </a:buClr>
              <a:buSzPct val="100000"/>
              <a:buFont typeface="Arial" panose="020B0604020202020204" pitchFamily="34" charset="0"/>
              <a:buChar char="•"/>
            </a:pPr>
            <a:endParaRPr lang="en-US" sz="1800" dirty="0">
              <a:latin typeface="Open Sans"/>
              <a:ea typeface="Open Sans"/>
              <a:cs typeface="Open Sans"/>
              <a:sym typeface="Open Sans"/>
            </a:endParaRPr>
          </a:p>
          <a:p>
            <a:pPr marL="465887" indent="-349415">
              <a:buClr>
                <a:schemeClr val="dk1"/>
              </a:buClr>
              <a:buSzPct val="100000"/>
              <a:buFont typeface="Arial" panose="020B0604020202020204" pitchFamily="34" charset="0"/>
              <a:buChar char="•"/>
            </a:pPr>
            <a:r>
              <a:rPr lang="en-US" sz="1800" dirty="0">
                <a:latin typeface="Open Sans"/>
                <a:ea typeface="Open Sans"/>
                <a:cs typeface="Open Sans"/>
                <a:sym typeface="Open Sans"/>
              </a:rPr>
              <a:t>Half of the investment comes from outside the </a:t>
            </a:r>
            <a:r>
              <a:rPr lang="en-US" sz="1800" dirty="0" smtClean="0">
                <a:latin typeface="Open Sans"/>
                <a:ea typeface="Open Sans"/>
                <a:cs typeface="Open Sans"/>
                <a:sym typeface="Open Sans"/>
              </a:rPr>
              <a:t>county, </a:t>
            </a:r>
            <a:r>
              <a:rPr lang="en-US" sz="1800" dirty="0">
                <a:latin typeface="Open Sans"/>
                <a:ea typeface="Open Sans"/>
                <a:cs typeface="Open Sans"/>
                <a:sym typeface="Open Sans"/>
              </a:rPr>
              <a:t>but residents will enjoy 100 percent of the </a:t>
            </a:r>
            <a:r>
              <a:rPr lang="en-US" sz="1800" dirty="0" smtClean="0">
                <a:latin typeface="Open Sans"/>
                <a:ea typeface="Open Sans"/>
                <a:cs typeface="Open Sans"/>
                <a:sym typeface="Open Sans"/>
              </a:rPr>
              <a:t>benefit.</a:t>
            </a:r>
          </a:p>
          <a:p>
            <a:pPr marL="465887" indent="-349415">
              <a:buClr>
                <a:schemeClr val="dk1"/>
              </a:buClr>
              <a:buSzPct val="100000"/>
              <a:buFont typeface="Arial" panose="020B0604020202020204" pitchFamily="34" charset="0"/>
              <a:buChar char="•"/>
            </a:pPr>
            <a:r>
              <a:rPr lang="en-US" sz="1800" dirty="0" smtClean="0">
                <a:latin typeface="Open Sans"/>
                <a:ea typeface="Open Sans"/>
                <a:cs typeface="Open Sans"/>
                <a:sym typeface="Open Sans"/>
              </a:rPr>
              <a:t>A 3</a:t>
            </a:r>
            <a:r>
              <a:rPr lang="en-US" sz="1800" baseline="30000" dirty="0" smtClean="0">
                <a:latin typeface="Open Sans"/>
                <a:ea typeface="Open Sans"/>
                <a:cs typeface="Open Sans"/>
                <a:sym typeface="Open Sans"/>
              </a:rPr>
              <a:t>rd</a:t>
            </a:r>
            <a:r>
              <a:rPr lang="en-US" sz="1800" dirty="0" smtClean="0">
                <a:latin typeface="Open Sans"/>
                <a:ea typeface="Open Sans"/>
                <a:cs typeface="Open Sans"/>
                <a:sym typeface="Open Sans"/>
              </a:rPr>
              <a:t> party auditor has</a:t>
            </a:r>
            <a:r>
              <a:rPr lang="en-US" sz="1800" baseline="0" dirty="0" smtClean="0">
                <a:latin typeface="Open Sans"/>
                <a:ea typeface="Open Sans"/>
                <a:cs typeface="Open Sans"/>
                <a:sym typeface="Open Sans"/>
              </a:rPr>
              <a:t> reviewed the financing plan and issued a statement that it is reasonable, which has also been approved by the State Comptroller. </a:t>
            </a:r>
            <a:endParaRPr lang="en-US" sz="1800" dirty="0">
              <a:latin typeface="Open Sans"/>
              <a:ea typeface="Open Sans"/>
              <a:cs typeface="Open Sans"/>
              <a:sym typeface="Open Sans"/>
            </a:endParaRPr>
          </a:p>
        </p:txBody>
      </p:sp>
      <p:sp>
        <p:nvSpPr>
          <p:cNvPr id="192" name="Shape 192"/>
          <p:cNvSpPr txBox="1">
            <a:spLocks noGrp="1"/>
          </p:cNvSpPr>
          <p:nvPr>
            <p:ph type="sldNum" idx="12"/>
          </p:nvPr>
        </p:nvSpPr>
        <p:spPr>
          <a:xfrm>
            <a:off x="3970938" y="8829967"/>
            <a:ext cx="3037840" cy="466433"/>
          </a:xfrm>
          <a:prstGeom prst="rect">
            <a:avLst/>
          </a:prstGeom>
          <a:noFill/>
          <a:ln>
            <a:noFill/>
          </a:ln>
        </p:spPr>
        <p:txBody>
          <a:bodyPr wrap="square" lIns="93162" tIns="46568" rIns="93162" bIns="46568"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16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301373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1" name="Shape 191"/>
          <p:cNvSpPr txBox="1">
            <a:spLocks noGrp="1"/>
          </p:cNvSpPr>
          <p:nvPr>
            <p:ph type="body" idx="1"/>
          </p:nvPr>
        </p:nvSpPr>
        <p:spPr>
          <a:xfrm>
            <a:off x="701040" y="4473892"/>
            <a:ext cx="5608320" cy="3660458"/>
          </a:xfrm>
          <a:prstGeom prst="rect">
            <a:avLst/>
          </a:prstGeom>
          <a:noFill/>
          <a:ln>
            <a:noFill/>
          </a:ln>
        </p:spPr>
        <p:txBody>
          <a:bodyPr wrap="square" lIns="93162" tIns="46568" rIns="93162" bIns="46568" anchor="t" anchorCtr="0">
            <a:noAutofit/>
          </a:bodyPr>
          <a:lstStyle/>
          <a:p>
            <a:pPr marL="465887" indent="-349415">
              <a:buClr>
                <a:schemeClr val="dk1"/>
              </a:buClr>
              <a:buSzPct val="100000"/>
              <a:buFont typeface="Arial" panose="020B0604020202020204" pitchFamily="34" charset="0"/>
              <a:buChar char="•"/>
            </a:pPr>
            <a:r>
              <a:rPr lang="en-US" sz="1800" dirty="0" smtClean="0">
                <a:latin typeface="Open Sans"/>
                <a:ea typeface="Open Sans"/>
                <a:cs typeface="Open Sans"/>
                <a:sym typeface="Open Sans"/>
              </a:rPr>
              <a:t>What</a:t>
            </a:r>
            <a:r>
              <a:rPr lang="en-US" sz="1800" baseline="0" dirty="0" smtClean="0">
                <a:latin typeface="Open Sans"/>
                <a:ea typeface="Open Sans"/>
                <a:cs typeface="Open Sans"/>
                <a:sym typeface="Open Sans"/>
              </a:rPr>
              <a:t> does that increase in sales tax mean for you? </a:t>
            </a:r>
          </a:p>
          <a:p>
            <a:pPr marL="465887" indent="-349415">
              <a:buClr>
                <a:schemeClr val="dk1"/>
              </a:buClr>
              <a:buSzPct val="100000"/>
              <a:buFont typeface="Arial" panose="020B0604020202020204" pitchFamily="34" charset="0"/>
              <a:buChar char="•"/>
            </a:pPr>
            <a:endParaRPr lang="en-US" sz="1800" baseline="0" dirty="0" smtClean="0">
              <a:latin typeface="Open Sans"/>
              <a:ea typeface="Open Sans"/>
              <a:cs typeface="Open Sans"/>
              <a:sym typeface="Open Sans"/>
            </a:endParaRPr>
          </a:p>
          <a:p>
            <a:pPr marL="465887" indent="-349415">
              <a:buClr>
                <a:schemeClr val="dk1"/>
              </a:buClr>
              <a:buSzPct val="100000"/>
              <a:buFont typeface="Arial" panose="020B0604020202020204" pitchFamily="34" charset="0"/>
              <a:buChar char="•"/>
            </a:pPr>
            <a:r>
              <a:rPr lang="en-US" sz="1800" baseline="0" dirty="0" smtClean="0">
                <a:latin typeface="Open Sans"/>
                <a:ea typeface="Open Sans"/>
                <a:cs typeface="Open Sans"/>
                <a:sym typeface="Open Sans"/>
              </a:rPr>
              <a:t>17 cents a day (2018-2023); 35 cents a day (after 2023)</a:t>
            </a:r>
          </a:p>
          <a:p>
            <a:pPr marL="465887" indent="-349415">
              <a:buClr>
                <a:schemeClr val="dk1"/>
              </a:buClr>
              <a:buSzPct val="100000"/>
              <a:buFont typeface="Arial" panose="020B0604020202020204" pitchFamily="34" charset="0"/>
              <a:buChar char="•"/>
            </a:pPr>
            <a:endParaRPr lang="en-US" sz="1800" baseline="0" dirty="0" smtClean="0">
              <a:latin typeface="Open Sans"/>
              <a:ea typeface="Open Sans"/>
              <a:cs typeface="Open Sans"/>
              <a:sym typeface="Open Sans"/>
            </a:endParaRPr>
          </a:p>
          <a:p>
            <a:pPr marL="465887" indent="-349415">
              <a:buClr>
                <a:schemeClr val="dk1"/>
              </a:buClr>
              <a:buSzPct val="100000"/>
              <a:buFont typeface="Arial" panose="020B0604020202020204" pitchFamily="34" charset="0"/>
              <a:buChar char="•"/>
            </a:pPr>
            <a:r>
              <a:rPr lang="en-US" sz="1800" baseline="0" dirty="0" smtClean="0">
                <a:latin typeface="Open Sans"/>
                <a:ea typeface="Open Sans"/>
                <a:cs typeface="Open Sans"/>
                <a:sym typeface="Open Sans"/>
              </a:rPr>
              <a:t>About $5 per month per person ($5.27) from 2018-2023; About $10 per month after 2023. </a:t>
            </a:r>
            <a:endParaRPr lang="en-US" sz="1800" dirty="0">
              <a:latin typeface="Open Sans"/>
              <a:ea typeface="Open Sans"/>
              <a:cs typeface="Open Sans"/>
              <a:sym typeface="Open Sans"/>
            </a:endParaRPr>
          </a:p>
        </p:txBody>
      </p:sp>
      <p:sp>
        <p:nvSpPr>
          <p:cNvPr id="192" name="Shape 192"/>
          <p:cNvSpPr txBox="1">
            <a:spLocks noGrp="1"/>
          </p:cNvSpPr>
          <p:nvPr>
            <p:ph type="sldNum" idx="12"/>
          </p:nvPr>
        </p:nvSpPr>
        <p:spPr>
          <a:xfrm>
            <a:off x="3970938" y="8829967"/>
            <a:ext cx="3037840" cy="466433"/>
          </a:xfrm>
          <a:prstGeom prst="rect">
            <a:avLst/>
          </a:prstGeom>
          <a:noFill/>
          <a:ln>
            <a:noFill/>
          </a:ln>
        </p:spPr>
        <p:txBody>
          <a:bodyPr wrap="square" lIns="93162" tIns="46568" rIns="93162" bIns="46568"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17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900876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Shape 201"/>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2" name="Shape 202"/>
          <p:cNvSpPr txBox="1">
            <a:spLocks noGrp="1"/>
          </p:cNvSpPr>
          <p:nvPr>
            <p:ph type="body" idx="1"/>
          </p:nvPr>
        </p:nvSpPr>
        <p:spPr>
          <a:xfrm>
            <a:off x="701040" y="4473892"/>
            <a:ext cx="5608320" cy="3660458"/>
          </a:xfrm>
          <a:prstGeom prst="rect">
            <a:avLst/>
          </a:prstGeom>
          <a:noFill/>
          <a:ln>
            <a:noFill/>
          </a:ln>
        </p:spPr>
        <p:txBody>
          <a:bodyPr wrap="square" lIns="93162" tIns="46568" rIns="93162" bIns="46568" anchor="t" anchorCtr="0">
            <a:noAutofit/>
          </a:bodyPr>
          <a:lstStyle/>
          <a:p>
            <a:pPr marL="171450" indent="-171450">
              <a:buSzPct val="25000"/>
              <a:buFont typeface="Arial" panose="020B0604020202020204" pitchFamily="34" charset="0"/>
              <a:buChar char="•"/>
            </a:pPr>
            <a:r>
              <a:rPr lang="en-US" sz="1200" b="0" i="0" u="none" strike="noStrike" kern="1200" cap="none" dirty="0" smtClean="0">
                <a:solidFill>
                  <a:schemeClr val="dk1"/>
                </a:solidFill>
                <a:effectLst/>
                <a:latin typeface="Calibri"/>
                <a:ea typeface="Calibri"/>
                <a:cs typeface="Calibri"/>
                <a:sym typeface="Calibri"/>
              </a:rPr>
              <a:t>An investment in transit</a:t>
            </a:r>
            <a:r>
              <a:rPr lang="en-US" sz="1200" b="0" i="0" u="none" strike="noStrike" kern="1200" cap="none" baseline="0" dirty="0" smtClean="0">
                <a:solidFill>
                  <a:schemeClr val="dk1"/>
                </a:solidFill>
                <a:effectLst/>
                <a:latin typeface="Calibri"/>
                <a:ea typeface="Calibri"/>
                <a:cs typeface="Calibri"/>
                <a:sym typeface="Calibri"/>
              </a:rPr>
              <a:t> means an investment in our local economy. </a:t>
            </a:r>
          </a:p>
          <a:p>
            <a:pPr marL="171450" marR="0" lvl="1" indent="-171450" algn="l" defTabSz="914400" rtl="0" eaLnBrk="1" fontAlgn="auto" latinLnBrk="0" hangingPunct="1">
              <a:lnSpc>
                <a:spcPct val="100000"/>
              </a:lnSpc>
              <a:spcBef>
                <a:spcPts val="0"/>
              </a:spcBef>
              <a:spcAft>
                <a:spcPts val="0"/>
              </a:spcAft>
              <a:buClrTx/>
              <a:buSzPct val="25000"/>
              <a:buFont typeface="Arial" panose="020B0604020202020204" pitchFamily="34" charset="0"/>
              <a:buChar char="•"/>
              <a:tabLst/>
              <a:defRPr/>
            </a:pPr>
            <a:r>
              <a:rPr lang="en-US" baseline="0" dirty="0" smtClean="0"/>
              <a:t>Mayor is working with Council to ensure that these transit jobs will benefit local business owners, particularly women-owned and minority-owned small businesses. </a:t>
            </a:r>
            <a:endParaRPr lang="en-US" dirty="0" smtClean="0"/>
          </a:p>
          <a:p>
            <a:pPr marL="171450" indent="-171450">
              <a:buSzPct val="25000"/>
              <a:buFont typeface="Arial" panose="020B0604020202020204" pitchFamily="34" charset="0"/>
              <a:buChar char="•"/>
            </a:pPr>
            <a:endParaRPr sz="1800" dirty="0">
              <a:latin typeface="Open Sans"/>
              <a:ea typeface="Open Sans"/>
              <a:cs typeface="Open Sans"/>
              <a:sym typeface="Open Sans"/>
            </a:endParaRPr>
          </a:p>
        </p:txBody>
      </p:sp>
      <p:sp>
        <p:nvSpPr>
          <p:cNvPr id="203" name="Shape 203"/>
          <p:cNvSpPr txBox="1">
            <a:spLocks noGrp="1"/>
          </p:cNvSpPr>
          <p:nvPr>
            <p:ph type="sldNum" idx="12"/>
          </p:nvPr>
        </p:nvSpPr>
        <p:spPr>
          <a:xfrm>
            <a:off x="3970938" y="8829967"/>
            <a:ext cx="3037840" cy="466433"/>
          </a:xfrm>
          <a:prstGeom prst="rect">
            <a:avLst/>
          </a:prstGeom>
          <a:noFill/>
          <a:ln>
            <a:noFill/>
          </a:ln>
        </p:spPr>
        <p:txBody>
          <a:bodyPr wrap="square" lIns="93162" tIns="46568" rIns="93162" bIns="46568"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18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858911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Shape 201"/>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2" name="Shape 202"/>
          <p:cNvSpPr txBox="1">
            <a:spLocks noGrp="1"/>
          </p:cNvSpPr>
          <p:nvPr>
            <p:ph type="body" idx="1"/>
          </p:nvPr>
        </p:nvSpPr>
        <p:spPr>
          <a:xfrm>
            <a:off x="701040" y="4473892"/>
            <a:ext cx="5608320" cy="3660458"/>
          </a:xfrm>
          <a:prstGeom prst="rect">
            <a:avLst/>
          </a:prstGeom>
          <a:noFill/>
          <a:ln>
            <a:noFill/>
          </a:ln>
        </p:spPr>
        <p:txBody>
          <a:bodyPr wrap="square" lIns="93162" tIns="46568" rIns="93162" bIns="46568" anchor="t" anchorCtr="0">
            <a:noAutofit/>
          </a:bodyPr>
          <a:lstStyle/>
          <a:p>
            <a:pPr marL="171450" lvl="0" indent="-171450">
              <a:buFont typeface="Arial" panose="020B0604020202020204" pitchFamily="34" charset="0"/>
              <a:buChar char="•"/>
            </a:pPr>
            <a:r>
              <a:rPr lang="en-US" sz="1200" b="0" i="0" u="none" strike="noStrike" kern="1200" cap="none" dirty="0" smtClean="0">
                <a:solidFill>
                  <a:schemeClr val="dk1"/>
                </a:solidFill>
                <a:effectLst/>
                <a:latin typeface="Calibri"/>
                <a:ea typeface="Calibri"/>
                <a:cs typeface="Calibri"/>
                <a:sym typeface="Calibri"/>
              </a:rPr>
              <a:t>Transit will</a:t>
            </a:r>
            <a:r>
              <a:rPr lang="en-US" sz="1200" b="0" i="0" u="none" strike="noStrike" kern="1200" cap="none" baseline="0" dirty="0" smtClean="0">
                <a:solidFill>
                  <a:schemeClr val="dk1"/>
                </a:solidFill>
                <a:effectLst/>
                <a:latin typeface="Calibri"/>
                <a:ea typeface="Calibri"/>
                <a:cs typeface="Calibri"/>
                <a:sym typeface="Calibri"/>
              </a:rPr>
              <a:t> be convenient.</a:t>
            </a:r>
          </a:p>
          <a:p>
            <a:pPr marL="171450" lvl="0" indent="-171450">
              <a:buFont typeface="Arial" panose="020B0604020202020204" pitchFamily="34" charset="0"/>
              <a:buChar char="•"/>
            </a:pPr>
            <a:endParaRPr lang="en-US" sz="1800" u="none" strike="noStrike" dirty="0" smtClean="0">
              <a:effectLst/>
            </a:endParaRPr>
          </a:p>
          <a:p>
            <a:pPr marL="171450" lvl="0" indent="-171450">
              <a:buFont typeface="Arial" panose="020B0604020202020204" pitchFamily="34" charset="0"/>
              <a:buChar char="•"/>
            </a:pPr>
            <a:r>
              <a:rPr lang="en-US" sz="1200" b="0" i="0" u="none" strike="noStrike" kern="1200" cap="none" dirty="0" smtClean="0">
                <a:solidFill>
                  <a:schemeClr val="dk1"/>
                </a:solidFill>
                <a:effectLst/>
                <a:latin typeface="Calibri"/>
                <a:ea typeface="Calibri"/>
                <a:cs typeface="Calibri"/>
                <a:sym typeface="Calibri"/>
              </a:rPr>
              <a:t>Service will be fast and reliable.  When we say 26 minutes, you can count on service – rain, sleet or snow.</a:t>
            </a:r>
            <a:endParaRPr lang="en-US" sz="1800" u="none" strike="noStrike" dirty="0" smtClean="0">
              <a:effectLst/>
            </a:endParaRPr>
          </a:p>
          <a:p>
            <a:pPr>
              <a:buSzPct val="25000"/>
              <a:buNone/>
            </a:pPr>
            <a:endParaRPr sz="1800" dirty="0">
              <a:latin typeface="Open Sans"/>
              <a:ea typeface="Open Sans"/>
              <a:cs typeface="Open Sans"/>
              <a:sym typeface="Open Sans"/>
            </a:endParaRPr>
          </a:p>
        </p:txBody>
      </p:sp>
      <p:sp>
        <p:nvSpPr>
          <p:cNvPr id="203" name="Shape 203"/>
          <p:cNvSpPr txBox="1">
            <a:spLocks noGrp="1"/>
          </p:cNvSpPr>
          <p:nvPr>
            <p:ph type="sldNum" idx="12"/>
          </p:nvPr>
        </p:nvSpPr>
        <p:spPr>
          <a:xfrm>
            <a:off x="3970938" y="8829967"/>
            <a:ext cx="3037840" cy="466433"/>
          </a:xfrm>
          <a:prstGeom prst="rect">
            <a:avLst/>
          </a:prstGeom>
          <a:noFill/>
          <a:ln>
            <a:noFill/>
          </a:ln>
        </p:spPr>
        <p:txBody>
          <a:bodyPr wrap="square" lIns="93162" tIns="46568" rIns="93162" bIns="46568"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19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231781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2" name="Shape 92"/>
          <p:cNvSpPr txBox="1">
            <a:spLocks noGrp="1"/>
          </p:cNvSpPr>
          <p:nvPr>
            <p:ph type="body" idx="1"/>
          </p:nvPr>
        </p:nvSpPr>
        <p:spPr>
          <a:xfrm>
            <a:off x="701040" y="4473892"/>
            <a:ext cx="5608320" cy="3660458"/>
          </a:xfrm>
          <a:prstGeom prst="rect">
            <a:avLst/>
          </a:prstGeom>
          <a:noFill/>
          <a:ln>
            <a:noFill/>
          </a:ln>
        </p:spPr>
        <p:txBody>
          <a:bodyPr wrap="square" lIns="93162" tIns="46568" rIns="93162" bIns="46568" anchor="t" anchorCtr="0">
            <a:noAutofit/>
          </a:bodyPr>
          <a:lstStyle/>
          <a:p>
            <a:pPr marL="402222" indent="-285750">
              <a:buSzPct val="100000"/>
              <a:buFont typeface="Arial" panose="020B0604020202020204" pitchFamily="34" charset="0"/>
              <a:buChar char="•"/>
            </a:pPr>
            <a:r>
              <a:rPr lang="en-US" sz="1800" dirty="0">
                <a:latin typeface="Open Sans"/>
                <a:ea typeface="Open Sans"/>
                <a:cs typeface="Open Sans"/>
                <a:sym typeface="Open Sans"/>
              </a:rPr>
              <a:t>Nashville is growing, and the Middle Tennessee region is expected to grow by 1 </a:t>
            </a:r>
            <a:r>
              <a:rPr lang="en-US" sz="1800" dirty="0" smtClean="0">
                <a:latin typeface="Open Sans"/>
                <a:ea typeface="Open Sans"/>
                <a:cs typeface="Open Sans"/>
                <a:sym typeface="Open Sans"/>
              </a:rPr>
              <a:t>million more people </a:t>
            </a:r>
            <a:r>
              <a:rPr lang="en-US" sz="1800" dirty="0">
                <a:latin typeface="Open Sans"/>
                <a:ea typeface="Open Sans"/>
                <a:cs typeface="Open Sans"/>
                <a:sym typeface="Open Sans"/>
              </a:rPr>
              <a:t>in the next 25 </a:t>
            </a:r>
            <a:r>
              <a:rPr lang="en-US" sz="1800" dirty="0" smtClean="0">
                <a:latin typeface="Open Sans"/>
                <a:ea typeface="Open Sans"/>
                <a:cs typeface="Open Sans"/>
                <a:sym typeface="Open Sans"/>
              </a:rPr>
              <a:t>years.</a:t>
            </a:r>
          </a:p>
          <a:p>
            <a:pPr marL="402222" indent="-285750">
              <a:buSzPct val="100000"/>
              <a:buFont typeface="Arial" panose="020B0604020202020204" pitchFamily="34" charset="0"/>
              <a:buChar char="•"/>
            </a:pPr>
            <a:r>
              <a:rPr lang="en-US" sz="1800" dirty="0" smtClean="0">
                <a:latin typeface="Open Sans"/>
                <a:ea typeface="Open Sans"/>
                <a:cs typeface="Open Sans"/>
                <a:sym typeface="Open Sans"/>
              </a:rPr>
              <a:t>On average, 80</a:t>
            </a:r>
            <a:r>
              <a:rPr lang="en-US" sz="1800" baseline="0" dirty="0" smtClean="0">
                <a:latin typeface="Open Sans"/>
                <a:ea typeface="Open Sans"/>
                <a:cs typeface="Open Sans"/>
                <a:sym typeface="Open Sans"/>
              </a:rPr>
              <a:t> people move here every day.</a:t>
            </a:r>
          </a:p>
          <a:p>
            <a:pPr marL="402222" indent="-285750">
              <a:buSzPct val="100000"/>
              <a:buFont typeface="Arial" panose="020B0604020202020204" pitchFamily="34" charset="0"/>
              <a:buChar char="•"/>
            </a:pPr>
            <a:r>
              <a:rPr lang="en-US" sz="1800" baseline="0" dirty="0" smtClean="0">
                <a:latin typeface="Open Sans"/>
                <a:ea typeface="Open Sans"/>
                <a:cs typeface="Open Sans"/>
                <a:sym typeface="Open Sans"/>
              </a:rPr>
              <a:t>We are the third fastest growing city in terms of job growth, and the 8</a:t>
            </a:r>
            <a:r>
              <a:rPr lang="en-US" sz="1800" baseline="30000" dirty="0" smtClean="0">
                <a:latin typeface="Open Sans"/>
                <a:ea typeface="Open Sans"/>
                <a:cs typeface="Open Sans"/>
                <a:sym typeface="Open Sans"/>
              </a:rPr>
              <a:t>th</a:t>
            </a:r>
            <a:r>
              <a:rPr lang="en-US" sz="1800" baseline="0" dirty="0" smtClean="0">
                <a:latin typeface="Open Sans"/>
                <a:ea typeface="Open Sans"/>
                <a:cs typeface="Open Sans"/>
                <a:sym typeface="Open Sans"/>
              </a:rPr>
              <a:t> fastest in population growth. Jobs and opportunities are driving our growth, which is good news for </a:t>
            </a:r>
            <a:r>
              <a:rPr lang="en-US" sz="1800" baseline="0" dirty="0" err="1" smtClean="0">
                <a:latin typeface="Open Sans"/>
                <a:ea typeface="Open Sans"/>
                <a:cs typeface="Open Sans"/>
                <a:sym typeface="Open Sans"/>
              </a:rPr>
              <a:t>Nashvillians</a:t>
            </a:r>
            <a:r>
              <a:rPr lang="en-US" sz="1800" baseline="0" dirty="0" smtClean="0">
                <a:latin typeface="Open Sans"/>
                <a:ea typeface="Open Sans"/>
                <a:cs typeface="Open Sans"/>
                <a:sym typeface="Open Sans"/>
              </a:rPr>
              <a:t>. </a:t>
            </a:r>
            <a:endParaRPr lang="en-US" sz="1800" dirty="0" smtClean="0">
              <a:latin typeface="Open Sans"/>
              <a:ea typeface="Open Sans"/>
              <a:cs typeface="Open Sans"/>
              <a:sym typeface="Open Sans"/>
            </a:endParaRPr>
          </a:p>
          <a:p>
            <a:pPr marL="116472" indent="0">
              <a:buSzPct val="100000"/>
              <a:buFont typeface="Arial" panose="020B0604020202020204" pitchFamily="34" charset="0"/>
              <a:buNone/>
            </a:pPr>
            <a:endParaRPr lang="en-US" sz="1800" dirty="0">
              <a:latin typeface="Open Sans"/>
              <a:ea typeface="Open Sans"/>
              <a:cs typeface="Open Sans"/>
              <a:sym typeface="Open Sans"/>
            </a:endParaRPr>
          </a:p>
          <a:p>
            <a:pPr>
              <a:buSzPct val="25000"/>
              <a:buNone/>
            </a:pPr>
            <a:endParaRPr sz="1800" dirty="0">
              <a:latin typeface="Open Sans"/>
              <a:ea typeface="Open Sans"/>
              <a:cs typeface="Open Sans"/>
              <a:sym typeface="Open Sans"/>
            </a:endParaRPr>
          </a:p>
        </p:txBody>
      </p:sp>
      <p:sp>
        <p:nvSpPr>
          <p:cNvPr id="93" name="Shape 93"/>
          <p:cNvSpPr txBox="1">
            <a:spLocks noGrp="1"/>
          </p:cNvSpPr>
          <p:nvPr>
            <p:ph type="sldNum" idx="12"/>
          </p:nvPr>
        </p:nvSpPr>
        <p:spPr>
          <a:xfrm>
            <a:off x="3970938" y="8829967"/>
            <a:ext cx="3037840" cy="466433"/>
          </a:xfrm>
          <a:prstGeom prst="rect">
            <a:avLst/>
          </a:prstGeom>
          <a:noFill/>
          <a:ln>
            <a:noFill/>
          </a:ln>
        </p:spPr>
        <p:txBody>
          <a:bodyPr wrap="square" lIns="93162" tIns="46568" rIns="93162" bIns="46568"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366608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r>
              <a:rPr lang="en-US" dirty="0" smtClean="0"/>
              <a:t>An investment in transit system will reduce cost burdens for Nashville families and will improve access to job opportunities and school. </a:t>
            </a:r>
          </a:p>
          <a:p>
            <a:pPr marL="171450" indent="-171450"/>
            <a:r>
              <a:rPr lang="en-US" dirty="0" smtClean="0"/>
              <a:t>These investments will serve</a:t>
            </a:r>
            <a:r>
              <a:rPr lang="en-US" baseline="0" dirty="0" smtClean="0"/>
              <a:t> the people of Nashville who live here today, not just our children or future people who move here.</a:t>
            </a:r>
          </a:p>
          <a:p>
            <a:pPr marL="628650" lvl="1" indent="-171450"/>
            <a:r>
              <a:rPr lang="en-US" baseline="0" dirty="0" smtClean="0"/>
              <a:t>Reduced and free fare program: Free bus passes for people experiencing poverty</a:t>
            </a:r>
          </a:p>
          <a:p>
            <a:pPr marL="1085850" lvl="2" indent="-171450"/>
            <a:r>
              <a:rPr lang="en-US" baseline="0" dirty="0" smtClean="0"/>
              <a:t>Right now it costs a </a:t>
            </a:r>
            <a:r>
              <a:rPr lang="en-US" baseline="0" dirty="0" err="1" smtClean="0"/>
              <a:t>Nashvillian</a:t>
            </a:r>
            <a:r>
              <a:rPr lang="en-US" baseline="0" dirty="0" smtClean="0"/>
              <a:t> $9,000/year ($750/month) to own and maintain a car or a $5 for our monthly bus pass. Compare that to a $10 contribution via sales tax. </a:t>
            </a:r>
          </a:p>
          <a:p>
            <a:pPr marL="628650" lvl="1" indent="-171450"/>
            <a:r>
              <a:rPr lang="en-US" baseline="0" dirty="0" smtClean="0"/>
              <a:t>Transit and Affordability Taskforce: Mayor also convened a taskforce to look into how to prevent displacement of both housing and small businesses along the transit corridors. </a:t>
            </a:r>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20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655002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smtClean="0"/>
              <a:t>Transit investments benefit everyone:</a:t>
            </a:r>
          </a:p>
          <a:p>
            <a:pPr marL="171450" indent="-171450"/>
            <a:r>
              <a:rPr lang="en-US" dirty="0" smtClean="0"/>
              <a:t>Transit</a:t>
            </a:r>
            <a:r>
              <a:rPr lang="en-US" baseline="0" dirty="0" smtClean="0"/>
              <a:t> will help us improve our air and preserve more open space.</a:t>
            </a:r>
          </a:p>
          <a:p>
            <a:pPr marL="171450" indent="-171450"/>
            <a:r>
              <a:rPr lang="en-US" baseline="0" dirty="0" smtClean="0"/>
              <a:t>It will encourage more physical activity, which will reduce our obesity-related healthcare costs.</a:t>
            </a:r>
          </a:p>
          <a:p>
            <a:pPr marL="171450" indent="-171450"/>
            <a:r>
              <a:rPr lang="en-US" baseline="0" dirty="0" smtClean="0"/>
              <a:t>Transit-oriented communities are 5x safer than car-oriented ones. </a:t>
            </a:r>
          </a:p>
          <a:p>
            <a:pPr marL="171450" indent="-171450"/>
            <a:r>
              <a:rPr lang="en-US" baseline="0" dirty="0" smtClean="0"/>
              <a:t>And even if you don’t plan on using it every day, you might use to come downtown for a Predators came and/or your spouse or teenager may choose to use it, saving you the expenses of an additional vehicle. </a:t>
            </a:r>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21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428151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Shape 219"/>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0" name="Shape 220"/>
          <p:cNvSpPr txBox="1">
            <a:spLocks noGrp="1"/>
          </p:cNvSpPr>
          <p:nvPr>
            <p:ph type="body" idx="1"/>
          </p:nvPr>
        </p:nvSpPr>
        <p:spPr>
          <a:xfrm>
            <a:off x="701040" y="4473892"/>
            <a:ext cx="5608320" cy="3660458"/>
          </a:xfrm>
          <a:prstGeom prst="rect">
            <a:avLst/>
          </a:prstGeom>
          <a:noFill/>
          <a:ln>
            <a:noFill/>
          </a:ln>
        </p:spPr>
        <p:txBody>
          <a:bodyPr wrap="square" lIns="93162" tIns="46568" rIns="93162" bIns="46568" anchor="t" anchorCtr="0">
            <a:noAutofit/>
          </a:bodyPr>
          <a:lstStyle/>
          <a:p>
            <a:pPr marL="465887" indent="-349415">
              <a:buClr>
                <a:schemeClr val="dk1"/>
              </a:buClr>
              <a:buSzPct val="100000"/>
              <a:buFont typeface="Arial" panose="020B0604020202020204" pitchFamily="34" charset="0"/>
              <a:buChar char="•"/>
            </a:pPr>
            <a:r>
              <a:rPr lang="en-US" sz="1800" dirty="0">
                <a:latin typeface="Open Sans"/>
                <a:ea typeface="Open Sans"/>
                <a:cs typeface="Open Sans"/>
                <a:sym typeface="Open Sans"/>
              </a:rPr>
              <a:t>From </a:t>
            </a:r>
            <a:r>
              <a:rPr lang="en-US" sz="1800" dirty="0" err="1" smtClean="0">
                <a:latin typeface="Open Sans"/>
                <a:ea typeface="Open Sans"/>
                <a:cs typeface="Open Sans"/>
                <a:sym typeface="Open Sans"/>
              </a:rPr>
              <a:t>NashvilleNext</a:t>
            </a:r>
            <a:r>
              <a:rPr lang="en-US" sz="1800" dirty="0" smtClean="0">
                <a:latin typeface="Open Sans"/>
                <a:ea typeface="Open Sans"/>
                <a:cs typeface="Open Sans"/>
                <a:sym typeface="Open Sans"/>
              </a:rPr>
              <a:t> </a:t>
            </a:r>
            <a:r>
              <a:rPr lang="en-US" sz="1800" dirty="0">
                <a:latin typeface="Open Sans"/>
                <a:ea typeface="Open Sans"/>
                <a:cs typeface="Open Sans"/>
                <a:sym typeface="Open Sans"/>
              </a:rPr>
              <a:t>to </a:t>
            </a:r>
            <a:r>
              <a:rPr lang="en-US" sz="1800" dirty="0" err="1">
                <a:latin typeface="Open Sans"/>
                <a:ea typeface="Open Sans"/>
                <a:cs typeface="Open Sans"/>
                <a:sym typeface="Open Sans"/>
              </a:rPr>
              <a:t>nMotion</a:t>
            </a:r>
            <a:r>
              <a:rPr lang="en-US" sz="1800" dirty="0">
                <a:latin typeface="Open Sans"/>
                <a:ea typeface="Open Sans"/>
                <a:cs typeface="Open Sans"/>
                <a:sym typeface="Open Sans"/>
              </a:rPr>
              <a:t>, this plan is based on years of strategic planning and public input</a:t>
            </a:r>
            <a:r>
              <a:rPr lang="en-US" sz="1800" dirty="0" smtClean="0">
                <a:latin typeface="Open Sans"/>
                <a:ea typeface="Open Sans"/>
                <a:cs typeface="Open Sans"/>
                <a:sym typeface="Open Sans"/>
              </a:rPr>
              <a:t>.</a:t>
            </a:r>
          </a:p>
          <a:p>
            <a:pPr marL="465887" indent="-349415">
              <a:buClr>
                <a:schemeClr val="dk1"/>
              </a:buClr>
              <a:buSzPct val="100000"/>
              <a:buFont typeface="Arial" panose="020B0604020202020204" pitchFamily="34" charset="0"/>
              <a:buChar char="•"/>
            </a:pPr>
            <a:endParaRPr lang="en-US" sz="1800" dirty="0" smtClean="0">
              <a:latin typeface="Open Sans"/>
              <a:ea typeface="Open Sans"/>
              <a:cs typeface="Open Sans"/>
              <a:sym typeface="Open Sans"/>
            </a:endParaRPr>
          </a:p>
          <a:p>
            <a:pPr marL="465887" indent="-349415">
              <a:buClr>
                <a:schemeClr val="dk1"/>
              </a:buClr>
              <a:buSzPct val="100000"/>
              <a:buFont typeface="Arial" panose="020B0604020202020204" pitchFamily="34" charset="0"/>
              <a:buChar char="•"/>
            </a:pPr>
            <a:r>
              <a:rPr lang="en-US" sz="1800" dirty="0" smtClean="0">
                <a:latin typeface="Open Sans"/>
                <a:ea typeface="Open Sans"/>
                <a:cs typeface="Open Sans"/>
                <a:sym typeface="Open Sans"/>
              </a:rPr>
              <a:t>The</a:t>
            </a:r>
            <a:r>
              <a:rPr lang="en-US" sz="1800" baseline="0" dirty="0" smtClean="0">
                <a:latin typeface="Open Sans"/>
                <a:ea typeface="Open Sans"/>
                <a:cs typeface="Open Sans"/>
                <a:sym typeface="Open Sans"/>
              </a:rPr>
              <a:t> plan will bring greater transportation options and will benefit </a:t>
            </a:r>
            <a:r>
              <a:rPr lang="en-US" sz="1800" baseline="0" dirty="0" err="1" smtClean="0">
                <a:latin typeface="Open Sans"/>
                <a:ea typeface="Open Sans"/>
                <a:cs typeface="Open Sans"/>
                <a:sym typeface="Open Sans"/>
              </a:rPr>
              <a:t>Nashvillians</a:t>
            </a:r>
            <a:r>
              <a:rPr lang="en-US" sz="1800" baseline="0" dirty="0" smtClean="0">
                <a:latin typeface="Open Sans"/>
                <a:ea typeface="Open Sans"/>
                <a:cs typeface="Open Sans"/>
                <a:sym typeface="Open Sans"/>
              </a:rPr>
              <a:t> as we try to get to work, home and around the city.</a:t>
            </a:r>
          </a:p>
          <a:p>
            <a:pPr marL="465887" indent="-349415">
              <a:buClr>
                <a:schemeClr val="dk1"/>
              </a:buClr>
              <a:buSzPct val="100000"/>
              <a:buFont typeface="Arial" panose="020B0604020202020204" pitchFamily="34" charset="0"/>
              <a:buChar char="•"/>
            </a:pPr>
            <a:endParaRPr lang="en-US" sz="1800" baseline="0" dirty="0" smtClean="0">
              <a:latin typeface="Open Sans"/>
              <a:ea typeface="Open Sans"/>
              <a:cs typeface="Open Sans"/>
              <a:sym typeface="Open Sans"/>
            </a:endParaRPr>
          </a:p>
          <a:p>
            <a:pPr marL="465887" indent="-349415">
              <a:buClr>
                <a:schemeClr val="dk1"/>
              </a:buClr>
              <a:buSzPct val="100000"/>
              <a:buFont typeface="Arial" panose="020B0604020202020204" pitchFamily="34" charset="0"/>
              <a:buChar char="•"/>
            </a:pPr>
            <a:r>
              <a:rPr lang="en-US" sz="1800" baseline="0" dirty="0" smtClean="0">
                <a:latin typeface="Open Sans"/>
                <a:ea typeface="Open Sans"/>
                <a:cs typeface="Open Sans"/>
                <a:sym typeface="Open Sans"/>
              </a:rPr>
              <a:t>To make it happen, we now </a:t>
            </a:r>
            <a:r>
              <a:rPr lang="en-US" sz="1800" dirty="0" smtClean="0">
                <a:latin typeface="Open Sans"/>
                <a:ea typeface="Open Sans"/>
                <a:cs typeface="Open Sans"/>
                <a:sym typeface="Open Sans"/>
              </a:rPr>
              <a:t>have </a:t>
            </a:r>
            <a:r>
              <a:rPr lang="en-US" sz="1800" dirty="0">
                <a:latin typeface="Open Sans"/>
                <a:ea typeface="Open Sans"/>
                <a:cs typeface="Open Sans"/>
                <a:sym typeface="Open Sans"/>
              </a:rPr>
              <a:t>the opportunity to act. </a:t>
            </a:r>
            <a:endParaRPr lang="en-US" sz="1800" dirty="0" smtClean="0">
              <a:latin typeface="Open Sans"/>
              <a:ea typeface="Open Sans"/>
              <a:cs typeface="Open Sans"/>
              <a:sym typeface="Open Sans"/>
            </a:endParaRPr>
          </a:p>
          <a:p>
            <a:pPr marL="465887" indent="-349415">
              <a:buClr>
                <a:schemeClr val="dk1"/>
              </a:buClr>
              <a:buSzPct val="100000"/>
              <a:buFont typeface="Arial" panose="020B0604020202020204" pitchFamily="34" charset="0"/>
              <a:buChar char="•"/>
            </a:pPr>
            <a:endParaRPr lang="en-US" sz="1800" dirty="0" smtClean="0">
              <a:latin typeface="Open Sans"/>
              <a:ea typeface="Open Sans"/>
              <a:cs typeface="Open Sans"/>
              <a:sym typeface="Open Sans"/>
            </a:endParaRPr>
          </a:p>
          <a:p>
            <a:pPr marL="465887" indent="-349415">
              <a:buClr>
                <a:schemeClr val="dk1"/>
              </a:buClr>
              <a:buSzPct val="100000"/>
              <a:buFont typeface="Arial" panose="020B0604020202020204" pitchFamily="34" charset="0"/>
              <a:buChar char="•"/>
            </a:pPr>
            <a:r>
              <a:rPr lang="en-US" sz="1800" dirty="0" smtClean="0">
                <a:latin typeface="Open Sans"/>
                <a:ea typeface="Open Sans"/>
                <a:cs typeface="Open Sans"/>
                <a:sym typeface="Open Sans"/>
              </a:rPr>
              <a:t>There </a:t>
            </a:r>
            <a:r>
              <a:rPr lang="en-US" sz="1800" dirty="0">
                <a:latin typeface="Open Sans"/>
                <a:ea typeface="Open Sans"/>
                <a:cs typeface="Open Sans"/>
                <a:sym typeface="Open Sans"/>
              </a:rPr>
              <a:t>will be a </a:t>
            </a:r>
            <a:r>
              <a:rPr lang="en-US" sz="1800" dirty="0" smtClean="0">
                <a:latin typeface="Open Sans"/>
                <a:ea typeface="Open Sans"/>
                <a:cs typeface="Open Sans"/>
                <a:sym typeface="Open Sans"/>
              </a:rPr>
              <a:t>countywide </a:t>
            </a:r>
            <a:r>
              <a:rPr lang="en-US" sz="1800" dirty="0">
                <a:latin typeface="Open Sans"/>
                <a:ea typeface="Open Sans"/>
                <a:cs typeface="Open Sans"/>
                <a:sym typeface="Open Sans"/>
              </a:rPr>
              <a:t>referendum election on May 1, </a:t>
            </a:r>
            <a:r>
              <a:rPr lang="en-US" sz="1800" dirty="0" smtClean="0">
                <a:latin typeface="Open Sans"/>
                <a:ea typeface="Open Sans"/>
                <a:cs typeface="Open Sans"/>
                <a:sym typeface="Open Sans"/>
              </a:rPr>
              <a:t>2018, where you’ll be</a:t>
            </a:r>
            <a:r>
              <a:rPr lang="en-US" sz="1800" baseline="0" dirty="0" smtClean="0">
                <a:latin typeface="Open Sans"/>
                <a:ea typeface="Open Sans"/>
                <a:cs typeface="Open Sans"/>
                <a:sym typeface="Open Sans"/>
              </a:rPr>
              <a:t> able to vote</a:t>
            </a:r>
            <a:r>
              <a:rPr lang="en-US" sz="1800" dirty="0" smtClean="0">
                <a:latin typeface="Open Sans"/>
                <a:ea typeface="Open Sans"/>
                <a:cs typeface="Open Sans"/>
                <a:sym typeface="Open Sans"/>
              </a:rPr>
              <a:t>. </a:t>
            </a:r>
            <a:r>
              <a:rPr lang="en-US" sz="1800" dirty="0">
                <a:latin typeface="Open Sans"/>
                <a:ea typeface="Open Sans"/>
                <a:cs typeface="Open Sans"/>
                <a:sym typeface="Open Sans"/>
              </a:rPr>
              <a:t>Mark your calendar!</a:t>
            </a:r>
            <a:br>
              <a:rPr lang="en-US" sz="1800" dirty="0">
                <a:latin typeface="Open Sans"/>
                <a:ea typeface="Open Sans"/>
                <a:cs typeface="Open Sans"/>
                <a:sym typeface="Open Sans"/>
              </a:rPr>
            </a:br>
            <a:endParaRPr lang="en-US" sz="1800" dirty="0">
              <a:latin typeface="Open Sans"/>
              <a:ea typeface="Open Sans"/>
              <a:cs typeface="Open Sans"/>
              <a:sym typeface="Open Sans"/>
            </a:endParaRPr>
          </a:p>
        </p:txBody>
      </p:sp>
      <p:sp>
        <p:nvSpPr>
          <p:cNvPr id="221" name="Shape 221"/>
          <p:cNvSpPr txBox="1">
            <a:spLocks noGrp="1"/>
          </p:cNvSpPr>
          <p:nvPr>
            <p:ph type="sldNum" idx="12"/>
          </p:nvPr>
        </p:nvSpPr>
        <p:spPr>
          <a:xfrm>
            <a:off x="3970938" y="8829967"/>
            <a:ext cx="3037840" cy="466433"/>
          </a:xfrm>
          <a:prstGeom prst="rect">
            <a:avLst/>
          </a:prstGeom>
          <a:noFill/>
          <a:ln>
            <a:noFill/>
          </a:ln>
        </p:spPr>
        <p:txBody>
          <a:bodyPr wrap="square" lIns="93162" tIns="46568" rIns="93162" bIns="46568"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22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763899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a:spLocks noGrp="1" noRot="1" noChangeAspect="1"/>
          </p:cNvSpPr>
          <p:nvPr>
            <p:ph type="sldImg" idx="2"/>
          </p:nvPr>
        </p:nvSpPr>
        <p:spPr>
          <a:xfrm>
            <a:off x="452438" y="703263"/>
            <a:ext cx="6261100" cy="3522662"/>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2" name="Shape 182"/>
          <p:cNvSpPr txBox="1">
            <a:spLocks noGrp="1"/>
          </p:cNvSpPr>
          <p:nvPr>
            <p:ph type="body" idx="1"/>
          </p:nvPr>
        </p:nvSpPr>
        <p:spPr>
          <a:xfrm>
            <a:off x="716620" y="4460255"/>
            <a:ext cx="5732948" cy="4225505"/>
          </a:xfrm>
          <a:prstGeom prst="rect">
            <a:avLst/>
          </a:prstGeom>
        </p:spPr>
        <p:txBody>
          <a:bodyPr wrap="square" lIns="94578" tIns="94578" rIns="94578" bIns="94578" anchor="t" anchorCtr="0">
            <a:noAutofit/>
          </a:bodyPr>
          <a:lstStyle/>
          <a:p>
            <a:pPr>
              <a:buNone/>
            </a:pPr>
            <a:r>
              <a:rPr lang="en-US" dirty="0" smtClean="0"/>
              <a:t>Thank you for the opportunity to share Metro’s Transportation Solution with you. We hope you agree this is </a:t>
            </a:r>
            <a:r>
              <a:rPr lang="en-US" smtClean="0"/>
              <a:t>an</a:t>
            </a:r>
            <a:r>
              <a:rPr lang="en-US" baseline="0" smtClean="0"/>
              <a:t> exciting </a:t>
            </a:r>
            <a:r>
              <a:rPr lang="en-US" baseline="0" dirty="0" smtClean="0"/>
              <a:t>opportunity for Nashville. I look forward to hearing your questions and comments. Thank you!</a:t>
            </a:r>
            <a:endParaRPr dirty="0"/>
          </a:p>
        </p:txBody>
      </p:sp>
    </p:spTree>
    <p:extLst>
      <p:ext uri="{BB962C8B-B14F-4D97-AF65-F5344CB8AC3E}">
        <p14:creationId xmlns:p14="http://schemas.microsoft.com/office/powerpoint/2010/main" val="6746253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here’s the part of the plan that you may have already heard about—light rail and rapid bus. It’s a wide web of a network, spanning along the pikes from Bordeaux to Hillsboro to Nolensville.  </a:t>
            </a:r>
          </a:p>
          <a:p>
            <a:endParaRPr lang="en-US" baseline="0" dirty="0" smtClean="0"/>
          </a:p>
          <a:p>
            <a:r>
              <a:rPr lang="en-US" dirty="0" smtClean="0"/>
              <a:t>Light rail and rapid bus</a:t>
            </a:r>
            <a:r>
              <a:rPr lang="en-US" baseline="0" dirty="0" smtClean="0"/>
              <a:t> </a:t>
            </a:r>
            <a:r>
              <a:rPr lang="en-US" dirty="0" smtClean="0"/>
              <a:t>are new to Nashville</a:t>
            </a:r>
            <a:r>
              <a:rPr lang="en-US" baseline="0" dirty="0" smtClean="0"/>
              <a:t> but have been successful in other cities, since they can provide higher capacity, faster trips than traditional buses. They carry more people, make fewer stops, and have greater reliability. </a:t>
            </a:r>
          </a:p>
          <a:p>
            <a:endParaRPr lang="en-US" baseline="0" dirty="0" smtClean="0"/>
          </a:p>
          <a:p>
            <a:r>
              <a:rPr lang="en-US" baseline="0" dirty="0" smtClean="0"/>
              <a:t>4 rapid bus corridors along Bordeaux, Dickerson, Hillsboro, and West End. Rapid Bus</a:t>
            </a:r>
            <a:endParaRPr lang="en-US" dirty="0" smtClean="0"/>
          </a:p>
          <a:p>
            <a:pPr marL="514350" lvl="1" indent="-171450">
              <a:buFont typeface="Arial" panose="020B0604020202020204" pitchFamily="34" charset="0"/>
              <a:buChar char="•"/>
            </a:pPr>
            <a:r>
              <a:rPr lang="en-US" dirty="0" smtClean="0"/>
              <a:t>May Include</a:t>
            </a:r>
          </a:p>
          <a:p>
            <a:pPr marL="857250" lvl="2" indent="-171450">
              <a:buFont typeface="Arial" panose="020B0604020202020204" pitchFamily="34" charset="0"/>
              <a:buChar char="•"/>
            </a:pPr>
            <a:r>
              <a:rPr lang="en-US" sz="1200" dirty="0" smtClean="0"/>
              <a:t>10-15 Min Service Frequency</a:t>
            </a:r>
          </a:p>
          <a:p>
            <a:pPr marL="857250" lvl="2" indent="-171450">
              <a:buFont typeface="Arial" panose="020B0604020202020204" pitchFamily="34" charset="0"/>
              <a:buChar char="•"/>
            </a:pPr>
            <a:r>
              <a:rPr lang="en-US" sz="1200" dirty="0" smtClean="0"/>
              <a:t>Dedicated Lanes Where Feasible</a:t>
            </a:r>
          </a:p>
          <a:p>
            <a:pPr marL="857250" lvl="2" indent="-171450">
              <a:buFont typeface="Arial" panose="020B0604020202020204" pitchFamily="34" charset="0"/>
              <a:buChar char="•"/>
            </a:pPr>
            <a:r>
              <a:rPr lang="en-US" sz="1200" dirty="0" smtClean="0"/>
              <a:t>Pedestrian and Bike Improvements</a:t>
            </a:r>
          </a:p>
          <a:p>
            <a:pPr marL="857250" lvl="2" indent="-171450">
              <a:buFont typeface="Arial" panose="020B0604020202020204" pitchFamily="34" charset="0"/>
              <a:buChar char="•"/>
            </a:pPr>
            <a:r>
              <a:rPr lang="en-US" sz="1200" dirty="0" smtClean="0"/>
              <a:t>Intersection and Signal Upgrades (TSP)</a:t>
            </a:r>
          </a:p>
          <a:p>
            <a:pPr marL="857250" lvl="2" indent="-171450">
              <a:buFont typeface="Arial" panose="020B0604020202020204" pitchFamily="34" charset="0"/>
              <a:buChar char="•"/>
            </a:pPr>
            <a:r>
              <a:rPr lang="en-US" sz="1200" dirty="0" smtClean="0"/>
              <a:t>Queue Jumps (By-Pass Lanes at Signaled Intersections)</a:t>
            </a:r>
          </a:p>
          <a:p>
            <a:pPr marL="857250" lvl="2" indent="-171450">
              <a:buFont typeface="Arial" panose="020B0604020202020204" pitchFamily="34" charset="0"/>
              <a:buChar char="•"/>
            </a:pPr>
            <a:r>
              <a:rPr lang="en-US" sz="1200" dirty="0" smtClean="0"/>
              <a:t>Shelters, Real Time Information, Level Boarding, Off Board Fare Collection</a:t>
            </a:r>
          </a:p>
          <a:p>
            <a:pPr>
              <a:buNone/>
            </a:pPr>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25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268227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98830">
              <a:buNone/>
              <a:defRPr/>
            </a:pPr>
            <a:r>
              <a:rPr lang="en-US" baseline="0" dirty="0" smtClean="0"/>
              <a:t>The plan calls for a tunnel that can accommodate both buses and light rail, making three underground stops along 5</a:t>
            </a:r>
            <a:r>
              <a:rPr lang="en-US" baseline="30000" dirty="0" smtClean="0"/>
              <a:t>th</a:t>
            </a:r>
            <a:r>
              <a:rPr lang="en-US" baseline="0" dirty="0" smtClean="0"/>
              <a:t> Avenue, and letting thousands of passengers breeze their way around downtown traffic, keeping deliveries and pedestrians and commerce separate from commuters.   </a:t>
            </a:r>
          </a:p>
          <a:p>
            <a:endParaRPr lang="en-US" baseline="0" dirty="0" smtClean="0"/>
          </a:p>
          <a:p>
            <a:r>
              <a:rPr lang="en-US" baseline="0" dirty="0" smtClean="0"/>
              <a:t>We looked at a variety of alignments, and looked at what was going on at and below the street, the bedrock, the technology that is available and what other cities have done with building underground tunnels, and we are convinced that there’s too much going on downtown streets and there’s no way around it: A tunnel is a critical strategy to help keep Nashville moving. We know this is bold. But we think this is exactly the kind of thinking that will make this plan successful.</a:t>
            </a:r>
          </a:p>
          <a:p>
            <a:endParaRPr lang="en-US" baseline="0" dirty="0" smtClean="0"/>
          </a:p>
          <a:p>
            <a:pPr defTabSz="698830">
              <a:defRPr/>
            </a:pPr>
            <a:r>
              <a:rPr lang="en-US" dirty="0" smtClean="0"/>
              <a:t>The tunnel would be 40-50 feet below the surface and up to 60 feet wide, with a double-track, twin-bore design. It would carry both light rail and buses operating on the same lanes—with the rails would be sunken just like they are on a lot of streetcar routes so buses can drive right on </a:t>
            </a:r>
            <a:r>
              <a:rPr lang="en-US" dirty="0" err="1" smtClean="0"/>
              <a:t>tio</a:t>
            </a:r>
            <a:r>
              <a:rPr lang="en-US" dirty="0" smtClean="0"/>
              <a:t> of them.</a:t>
            </a:r>
          </a:p>
          <a:p>
            <a:endParaRPr lang="en-US" dirty="0" smtClean="0"/>
          </a:p>
          <a:p>
            <a:r>
              <a:rPr lang="en-US" dirty="0" smtClean="0"/>
              <a:t>Tunnel Notes:</a:t>
            </a:r>
          </a:p>
          <a:p>
            <a:pPr marL="174708" indent="-174708">
              <a:buFont typeface="Arial" panose="020B0604020202020204" pitchFamily="34" charset="0"/>
              <a:buChar char="•"/>
            </a:pPr>
            <a:r>
              <a:rPr lang="en-US" dirty="0" smtClean="0"/>
              <a:t>1.8 miles; $936 million, for both rapid bus and light rail routes. </a:t>
            </a:r>
            <a:endParaRPr lang="en-US" baseline="0" dirty="0" smtClean="0"/>
          </a:p>
          <a:p>
            <a:endParaRPr lang="en-US" baseline="0" dirty="0" smtClean="0"/>
          </a:p>
          <a:p>
            <a:pPr>
              <a:buNone/>
            </a:pPr>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26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27598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98830">
              <a:buNone/>
              <a:defRPr/>
            </a:pPr>
            <a:r>
              <a:rPr lang="en-US" dirty="0" smtClean="0"/>
              <a:t>Your bus system is only as good as</a:t>
            </a:r>
            <a:r>
              <a:rPr lang="en-US" baseline="0" dirty="0" smtClean="0"/>
              <a:t> the access to your nearest bus stop, so our plan includes more sidewalks and improved crosswalks that will make it easier than ever to walk to reach bus stops. Shelters to protect against the elements. Transit centers so that you can park and get a cup of coffee before climbing aboard a bus. We need to close the circuit on that last mile between your doorstep and the bus stop that a lot of people think isn’t worth the trouble. </a:t>
            </a:r>
          </a:p>
          <a:p>
            <a:endParaRPr lang="en-US" dirty="0" smtClean="0"/>
          </a:p>
          <a:p>
            <a:pPr marL="174708" indent="-174708">
              <a:buFont typeface="Arial" panose="020B0604020202020204" pitchFamily="34" charset="0"/>
              <a:buChar char="•"/>
            </a:pPr>
            <a:r>
              <a:rPr lang="en-US" dirty="0" smtClean="0"/>
              <a:t>Mobility on Demand and Access Ride Improvements</a:t>
            </a:r>
          </a:p>
          <a:p>
            <a:pPr marL="640594" lvl="1" indent="-291179">
              <a:buFont typeface="Arial" panose="020B0604020202020204" pitchFamily="34" charset="0"/>
              <a:buChar char="•"/>
            </a:pPr>
            <a:r>
              <a:rPr lang="en-US" sz="1400" dirty="0" smtClean="0"/>
              <a:t>Expanded MOD Service Areas – </a:t>
            </a:r>
            <a:r>
              <a:rPr lang="en-US" dirty="0" smtClean="0"/>
              <a:t>On-demand technology also will provide innovative “first-mile/last-mile” integrated connections.</a:t>
            </a:r>
          </a:p>
          <a:p>
            <a:pPr marL="640594" lvl="1" indent="-291179">
              <a:buFont typeface="Arial" panose="020B0604020202020204" pitchFamily="34" charset="0"/>
              <a:buChar char="•"/>
            </a:pPr>
            <a:r>
              <a:rPr lang="en-US" sz="1400" dirty="0" err="1" smtClean="0"/>
              <a:t>AccessRide</a:t>
            </a:r>
            <a:r>
              <a:rPr lang="en-US" sz="1400" dirty="0" smtClean="0"/>
              <a:t> Expansion</a:t>
            </a:r>
          </a:p>
          <a:p>
            <a:pPr marL="640594" lvl="1" indent="-291179">
              <a:buFont typeface="Arial" panose="020B0604020202020204" pitchFamily="34" charset="0"/>
              <a:buChar char="•"/>
            </a:pPr>
            <a:r>
              <a:rPr lang="en-US" sz="1400" dirty="0" smtClean="0"/>
              <a:t>Real Time Information</a:t>
            </a:r>
          </a:p>
          <a:p>
            <a:pPr marL="640594" lvl="1" indent="-291179">
              <a:buFont typeface="Arial" panose="020B0604020202020204" pitchFamily="34" charset="0"/>
              <a:buChar char="•"/>
            </a:pPr>
            <a:r>
              <a:rPr lang="en-US" sz="1400" dirty="0" smtClean="0"/>
              <a:t>Integration with Outside Providers</a:t>
            </a:r>
          </a:p>
          <a:p>
            <a:pPr marL="174708" indent="-174708">
              <a:buFont typeface="Arial" panose="020B0604020202020204" pitchFamily="34" charset="0"/>
              <a:buChar char="•"/>
            </a:pPr>
            <a:r>
              <a:rPr lang="en-US" dirty="0" smtClean="0"/>
              <a:t>Service that’s easier to use</a:t>
            </a:r>
          </a:p>
          <a:p>
            <a:pPr marL="524123" lvl="1" indent="-174708">
              <a:buFont typeface="Arial" panose="020B0604020202020204" pitchFamily="34" charset="0"/>
              <a:buChar char="•"/>
            </a:pPr>
            <a:r>
              <a:rPr lang="en-US" dirty="0" smtClean="0"/>
              <a:t>Regional Branding</a:t>
            </a:r>
          </a:p>
          <a:p>
            <a:pPr marL="524123" lvl="1" indent="-174708">
              <a:buFont typeface="Arial" panose="020B0604020202020204" pitchFamily="34" charset="0"/>
              <a:buChar char="•"/>
            </a:pPr>
            <a:r>
              <a:rPr lang="en-US" dirty="0" smtClean="0"/>
              <a:t>Unified Fare System</a:t>
            </a:r>
          </a:p>
          <a:p>
            <a:pPr marL="524123" lvl="1" indent="-174708">
              <a:buFont typeface="Arial" panose="020B0604020202020204" pitchFamily="34" charset="0"/>
              <a:buChar char="•"/>
            </a:pPr>
            <a:r>
              <a:rPr lang="en-US" dirty="0" smtClean="0"/>
              <a:t>Expanded Digital Signage</a:t>
            </a:r>
          </a:p>
          <a:p>
            <a:pPr marL="174708" indent="-174708">
              <a:buFont typeface="Arial" panose="020B0604020202020204" pitchFamily="34" charset="0"/>
              <a:buChar char="•"/>
            </a:pPr>
            <a:r>
              <a:rPr lang="en-US" dirty="0" smtClean="0"/>
              <a:t>19 Neighborhood Transit Centers</a:t>
            </a:r>
          </a:p>
          <a:p>
            <a:pPr marL="174708" indent="-174708">
              <a:buFont typeface="Arial" panose="020B0604020202020204" pitchFamily="34" charset="0"/>
              <a:buChar char="•"/>
            </a:pPr>
            <a:r>
              <a:rPr lang="en-US" dirty="0" smtClean="0"/>
              <a:t>Sidewalks:</a:t>
            </a:r>
          </a:p>
          <a:p>
            <a:pPr marL="524123" lvl="1" indent="-174708">
              <a:buFont typeface="Arial" panose="020B0604020202020204" pitchFamily="34" charset="0"/>
              <a:buChar char="•"/>
            </a:pPr>
            <a:r>
              <a:rPr lang="en-US" dirty="0" smtClean="0"/>
              <a:t>282,000 feet of new and improved</a:t>
            </a:r>
            <a:r>
              <a:rPr lang="en-US" baseline="0" dirty="0" smtClean="0"/>
              <a:t> sidewalks</a:t>
            </a:r>
          </a:p>
          <a:p>
            <a:pPr marL="174708" indent="-174708">
              <a:buFont typeface="Arial" panose="020B0604020202020204" pitchFamily="34" charset="0"/>
              <a:buChar char="•"/>
            </a:pPr>
            <a:r>
              <a:rPr lang="en-US" baseline="0" dirty="0" smtClean="0"/>
              <a:t>Roadway improvements – because improved intersections are better for everyone, no matter how your travel</a:t>
            </a:r>
          </a:p>
          <a:p>
            <a:pPr marL="524123" lvl="1" indent="-174708">
              <a:buFont typeface="Arial" panose="020B0604020202020204" pitchFamily="34" charset="0"/>
              <a:buChar char="•"/>
            </a:pPr>
            <a:r>
              <a:rPr lang="en-US" baseline="0" dirty="0" smtClean="0"/>
              <a:t>Intersection improvements</a:t>
            </a:r>
          </a:p>
          <a:p>
            <a:pPr marL="524123" lvl="1" indent="-174708">
              <a:buFont typeface="Arial" panose="020B0604020202020204" pitchFamily="34" charset="0"/>
              <a:buChar char="•"/>
            </a:pPr>
            <a:r>
              <a:rPr lang="en-US" baseline="0" dirty="0" smtClean="0"/>
              <a:t>Signal timing and equipment upgrades</a:t>
            </a:r>
          </a:p>
          <a:p>
            <a:pPr marL="524123" lvl="1" indent="-174708">
              <a:buFont typeface="Arial" panose="020B0604020202020204" pitchFamily="34" charset="0"/>
              <a:buChar char="•"/>
            </a:pPr>
            <a:r>
              <a:rPr lang="en-US" baseline="0" dirty="0" smtClean="0"/>
              <a:t>Traffic calming and school zone traffic control</a:t>
            </a:r>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27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386932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98830">
              <a:defRPr/>
            </a:pPr>
            <a:r>
              <a:rPr lang="en-US" dirty="0" smtClean="0"/>
              <a:t>Building an entirely new transportation network in a city that’s been around for a while takes</a:t>
            </a:r>
            <a:r>
              <a:rPr lang="en-US" baseline="0" dirty="0" smtClean="0"/>
              <a:t> one step at a time, starting with the bus improvements, followed up with the city’s first rapid bus routes, followed by groundbreaking on our first light rail lines. The full system will be built out in 15 years. </a:t>
            </a:r>
          </a:p>
          <a:p>
            <a:pPr defTabSz="698830">
              <a:defRPr/>
            </a:pPr>
            <a:endParaRPr lang="en-US" baseline="0" dirty="0" smtClean="0"/>
          </a:p>
          <a:p>
            <a:pPr defTabSz="698830">
              <a:defRPr/>
            </a:pPr>
            <a:r>
              <a:rPr lang="en-US" baseline="0" dirty="0" smtClean="0"/>
              <a:t>2019: Frequent Transit Network</a:t>
            </a:r>
          </a:p>
          <a:p>
            <a:pPr defTabSz="698830">
              <a:defRPr/>
            </a:pPr>
            <a:r>
              <a:rPr lang="en-US" baseline="0" dirty="0" smtClean="0"/>
              <a:t>2023: Rapid Bus Corridors</a:t>
            </a:r>
          </a:p>
          <a:p>
            <a:pPr defTabSz="698830">
              <a:defRPr/>
            </a:pPr>
            <a:r>
              <a:rPr lang="en-US" baseline="0" dirty="0" smtClean="0"/>
              <a:t>2026: First Light Rail Corridor opens</a:t>
            </a:r>
          </a:p>
          <a:p>
            <a:pPr defTabSz="698830">
              <a:defRPr/>
            </a:pPr>
            <a:r>
              <a:rPr lang="en-US" baseline="0" dirty="0" smtClean="0"/>
              <a:t>2032: System complete</a:t>
            </a:r>
            <a:endParaRPr lang="en-US" dirty="0" smtClean="0"/>
          </a:p>
          <a:p>
            <a:pPr>
              <a:buNone/>
            </a:pPr>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28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06306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Shape 115"/>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6" name="Shape 116"/>
          <p:cNvSpPr txBox="1">
            <a:spLocks noGrp="1"/>
          </p:cNvSpPr>
          <p:nvPr>
            <p:ph type="body" idx="1"/>
          </p:nvPr>
        </p:nvSpPr>
        <p:spPr>
          <a:xfrm>
            <a:off x="701040" y="4473892"/>
            <a:ext cx="5608320" cy="3660458"/>
          </a:xfrm>
          <a:prstGeom prst="rect">
            <a:avLst/>
          </a:prstGeom>
          <a:noFill/>
          <a:ln>
            <a:noFill/>
          </a:ln>
        </p:spPr>
        <p:txBody>
          <a:bodyPr wrap="square" lIns="93162" tIns="46568" rIns="93162" bIns="46568" anchor="t" anchorCtr="0">
            <a:noAutofit/>
          </a:bodyPr>
          <a:lstStyle/>
          <a:p>
            <a:pPr marL="465887" indent="-349415">
              <a:buSzPct val="100000"/>
              <a:buFont typeface="Arial" panose="020B0604020202020204" pitchFamily="34" charset="0"/>
              <a:buChar char="•"/>
            </a:pPr>
            <a:r>
              <a:rPr lang="en-US" sz="1800" dirty="0" smtClean="0">
                <a:latin typeface="Open Sans"/>
                <a:ea typeface="Open Sans"/>
                <a:cs typeface="Open Sans"/>
                <a:sym typeface="Open Sans"/>
              </a:rPr>
              <a:t>And with this growth has come congestion. Congestion is a major problem. We’ve all seen increasing </a:t>
            </a:r>
            <a:r>
              <a:rPr lang="en-US" sz="1800" dirty="0">
                <a:latin typeface="Open Sans"/>
                <a:ea typeface="Open Sans"/>
                <a:cs typeface="Open Sans"/>
                <a:sym typeface="Open Sans"/>
              </a:rPr>
              <a:t>commute times. </a:t>
            </a:r>
            <a:endParaRPr lang="en-US" sz="1800" dirty="0" smtClean="0">
              <a:latin typeface="Open Sans"/>
              <a:ea typeface="Open Sans"/>
              <a:cs typeface="Open Sans"/>
              <a:sym typeface="Open Sans"/>
            </a:endParaRPr>
          </a:p>
          <a:p>
            <a:pPr marL="465887" indent="-349415">
              <a:buSzPct val="100000"/>
              <a:buFont typeface="Arial" panose="020B0604020202020204" pitchFamily="34" charset="0"/>
              <a:buChar char="•"/>
            </a:pPr>
            <a:endParaRPr lang="en-US" sz="1800" dirty="0" smtClean="0">
              <a:latin typeface="Open Sans"/>
              <a:ea typeface="Open Sans"/>
              <a:cs typeface="Open Sans"/>
              <a:sym typeface="Open Sans"/>
            </a:endParaRPr>
          </a:p>
          <a:p>
            <a:pPr marL="465887" indent="-349415">
              <a:buSzPct val="100000"/>
              <a:buFont typeface="Arial" panose="020B0604020202020204" pitchFamily="34" charset="0"/>
              <a:buChar char="•"/>
            </a:pPr>
            <a:r>
              <a:rPr lang="en-US" sz="1800" dirty="0" smtClean="0">
                <a:latin typeface="Open Sans"/>
                <a:ea typeface="Open Sans"/>
                <a:cs typeface="Open Sans"/>
                <a:sym typeface="Open Sans"/>
              </a:rPr>
              <a:t>Nashville </a:t>
            </a:r>
            <a:r>
              <a:rPr lang="en-US" sz="1800" dirty="0">
                <a:latin typeface="Open Sans"/>
                <a:ea typeface="Open Sans"/>
                <a:cs typeface="Open Sans"/>
                <a:sym typeface="Open Sans"/>
              </a:rPr>
              <a:t>used to be a “</a:t>
            </a:r>
            <a:r>
              <a:rPr lang="en-US" sz="1800" dirty="0" smtClean="0">
                <a:latin typeface="Open Sans"/>
                <a:ea typeface="Open Sans"/>
                <a:cs typeface="Open Sans"/>
                <a:sym typeface="Open Sans"/>
              </a:rPr>
              <a:t>15-minute </a:t>
            </a:r>
            <a:r>
              <a:rPr lang="en-US" sz="1800" dirty="0">
                <a:latin typeface="Open Sans"/>
                <a:ea typeface="Open Sans"/>
                <a:cs typeface="Open Sans"/>
                <a:sym typeface="Open Sans"/>
              </a:rPr>
              <a:t>town</a:t>
            </a:r>
            <a:r>
              <a:rPr lang="en-US" sz="1800" dirty="0" smtClean="0">
                <a:latin typeface="Open Sans"/>
                <a:ea typeface="Open Sans"/>
                <a:cs typeface="Open Sans"/>
                <a:sym typeface="Open Sans"/>
              </a:rPr>
              <a:t>.” What </a:t>
            </a:r>
            <a:r>
              <a:rPr lang="en-US" sz="1800" dirty="0">
                <a:latin typeface="Open Sans"/>
                <a:ea typeface="Open Sans"/>
                <a:cs typeface="Open Sans"/>
                <a:sym typeface="Open Sans"/>
              </a:rPr>
              <a:t>used to take 15 minutes in </a:t>
            </a:r>
            <a:r>
              <a:rPr lang="en-US" sz="1800" dirty="0" smtClean="0">
                <a:latin typeface="Open Sans"/>
                <a:ea typeface="Open Sans"/>
                <a:cs typeface="Open Sans"/>
                <a:sym typeface="Open Sans"/>
              </a:rPr>
              <a:t>2010 </a:t>
            </a:r>
            <a:r>
              <a:rPr lang="en-US" sz="1800" dirty="0">
                <a:latin typeface="Open Sans"/>
                <a:ea typeface="Open Sans"/>
                <a:cs typeface="Open Sans"/>
                <a:sym typeface="Open Sans"/>
              </a:rPr>
              <a:t>can take 30 minutes or more today. </a:t>
            </a:r>
            <a:r>
              <a:rPr lang="en-US" sz="1800" dirty="0" smtClean="0">
                <a:latin typeface="Open Sans"/>
                <a:ea typeface="Open Sans"/>
                <a:cs typeface="Open Sans"/>
                <a:sym typeface="Open Sans"/>
              </a:rPr>
              <a:t>The average </a:t>
            </a:r>
            <a:r>
              <a:rPr lang="en-US" sz="1800" dirty="0" err="1" smtClean="0">
                <a:latin typeface="Open Sans"/>
                <a:ea typeface="Open Sans"/>
                <a:cs typeface="Open Sans"/>
                <a:sym typeface="Open Sans"/>
              </a:rPr>
              <a:t>Nashvillian</a:t>
            </a:r>
            <a:r>
              <a:rPr lang="en-US" sz="1800" dirty="0" smtClean="0">
                <a:latin typeface="Open Sans"/>
                <a:ea typeface="Open Sans"/>
                <a:cs typeface="Open Sans"/>
                <a:sym typeface="Open Sans"/>
              </a:rPr>
              <a:t> spends</a:t>
            </a:r>
            <a:r>
              <a:rPr lang="en-US" sz="1800" baseline="0" dirty="0" smtClean="0">
                <a:latin typeface="Open Sans"/>
                <a:ea typeface="Open Sans"/>
                <a:cs typeface="Open Sans"/>
                <a:sym typeface="Open Sans"/>
              </a:rPr>
              <a:t> 34 hours in traffic annually. That is time away from our families or a barrier to increased earnings. A long commute time is one of the biggest predictors that a person won’t be able to climb up the economic ladder. </a:t>
            </a:r>
            <a:endParaRPr lang="en-US" sz="1800" dirty="0" smtClean="0">
              <a:latin typeface="Open Sans"/>
              <a:ea typeface="Open Sans"/>
              <a:cs typeface="Open Sans"/>
              <a:sym typeface="Open Sans"/>
            </a:endParaRPr>
          </a:p>
          <a:p>
            <a:pPr marL="465887" indent="-349415">
              <a:buSzPct val="100000"/>
              <a:buFont typeface="Arial" panose="020B0604020202020204" pitchFamily="34" charset="0"/>
              <a:buChar char="•"/>
            </a:pPr>
            <a:endParaRPr lang="en-US" sz="1800" dirty="0">
              <a:latin typeface="Open Sans"/>
              <a:ea typeface="Open Sans"/>
              <a:cs typeface="Open Sans"/>
              <a:sym typeface="Open Sans"/>
            </a:endParaRPr>
          </a:p>
          <a:p>
            <a:pPr marL="465887" indent="-349415">
              <a:buSzPct val="100000"/>
              <a:buFont typeface="Arial" panose="020B0604020202020204" pitchFamily="34" charset="0"/>
              <a:buChar char="•"/>
            </a:pPr>
            <a:r>
              <a:rPr lang="en-US" sz="1800" dirty="0">
                <a:latin typeface="Open Sans"/>
                <a:ea typeface="Open Sans"/>
                <a:cs typeface="Open Sans"/>
                <a:sym typeface="Open Sans"/>
              </a:rPr>
              <a:t>As we continue to grow, it will only get </a:t>
            </a:r>
            <a:r>
              <a:rPr lang="en-US" sz="1800" dirty="0" smtClean="0">
                <a:latin typeface="Open Sans"/>
                <a:ea typeface="Open Sans"/>
                <a:cs typeface="Open Sans"/>
                <a:sym typeface="Open Sans"/>
              </a:rPr>
              <a:t>worse, </a:t>
            </a:r>
            <a:r>
              <a:rPr lang="en-US" sz="1800" dirty="0">
                <a:latin typeface="Open Sans"/>
                <a:ea typeface="Open Sans"/>
                <a:cs typeface="Open Sans"/>
                <a:sym typeface="Open Sans"/>
              </a:rPr>
              <a:t>and it impacts our quality of life</a:t>
            </a:r>
            <a:r>
              <a:rPr lang="en-US" sz="1800" dirty="0" smtClean="0">
                <a:latin typeface="Open Sans"/>
                <a:ea typeface="Open Sans"/>
                <a:cs typeface="Open Sans"/>
                <a:sym typeface="Open Sans"/>
              </a:rPr>
              <a:t>.</a:t>
            </a:r>
          </a:p>
          <a:p>
            <a:pPr marL="465887" indent="-349415">
              <a:buSzPct val="100000"/>
              <a:buFont typeface="Arial" panose="020B0604020202020204" pitchFamily="34" charset="0"/>
              <a:buChar char="•"/>
            </a:pPr>
            <a:r>
              <a:rPr lang="en-US" sz="1800" dirty="0" smtClean="0">
                <a:latin typeface="Open Sans"/>
                <a:ea typeface="Open Sans"/>
                <a:cs typeface="Open Sans"/>
                <a:sym typeface="Open Sans"/>
              </a:rPr>
              <a:t>So where do we go from here?</a:t>
            </a:r>
            <a:endParaRPr lang="en-US" sz="1800" dirty="0">
              <a:latin typeface="Open Sans"/>
              <a:ea typeface="Open Sans"/>
              <a:cs typeface="Open Sans"/>
              <a:sym typeface="Open Sans"/>
            </a:endParaRPr>
          </a:p>
          <a:p>
            <a:pPr>
              <a:buSzPct val="25000"/>
              <a:buNone/>
            </a:pPr>
            <a:endParaRPr sz="1800" dirty="0">
              <a:latin typeface="Open Sans"/>
              <a:ea typeface="Open Sans"/>
              <a:cs typeface="Open Sans"/>
              <a:sym typeface="Open Sans"/>
            </a:endParaRPr>
          </a:p>
        </p:txBody>
      </p:sp>
      <p:sp>
        <p:nvSpPr>
          <p:cNvPr id="117" name="Shape 117"/>
          <p:cNvSpPr txBox="1">
            <a:spLocks noGrp="1"/>
          </p:cNvSpPr>
          <p:nvPr>
            <p:ph type="sldNum" idx="12"/>
          </p:nvPr>
        </p:nvSpPr>
        <p:spPr>
          <a:xfrm>
            <a:off x="3970938" y="8829967"/>
            <a:ext cx="3037840" cy="466433"/>
          </a:xfrm>
          <a:prstGeom prst="rect">
            <a:avLst/>
          </a:prstGeom>
          <a:noFill/>
          <a:ln>
            <a:noFill/>
          </a:ln>
        </p:spPr>
        <p:txBody>
          <a:bodyPr wrap="square" lIns="93162" tIns="46568" rIns="93162" bIns="46568" anchor="b" anchorCtr="0">
            <a:noAutofit/>
          </a:bodyPr>
          <a:lstStyle/>
          <a:p>
            <a:pPr algn="r">
              <a:buSzPct val="25000"/>
            </a:pPr>
            <a:fld id="{00000000-1234-1234-1234-123412341234}" type="slidenum">
              <a:rPr lang="en-US" sz="1200">
                <a:latin typeface="Calibri"/>
                <a:ea typeface="Calibri"/>
                <a:cs typeface="Calibri"/>
                <a:sym typeface="Calibri"/>
              </a:rPr>
              <a:pPr algn="r">
                <a:buSzPct val="25000"/>
              </a:pPr>
              <a:t>3</a:t>
            </a:fld>
            <a:endParaRPr lang="en-US" sz="1200">
              <a:latin typeface="Calibri"/>
              <a:ea typeface="Calibri"/>
              <a:cs typeface="Calibri"/>
              <a:sym typeface="Calibri"/>
            </a:endParaRPr>
          </a:p>
        </p:txBody>
      </p:sp>
    </p:spTree>
    <p:extLst>
      <p:ext uri="{BB962C8B-B14F-4D97-AF65-F5344CB8AC3E}">
        <p14:creationId xmlns:p14="http://schemas.microsoft.com/office/powerpoint/2010/main" val="154941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9" name="Shape 109"/>
          <p:cNvSpPr txBox="1">
            <a:spLocks noGrp="1"/>
          </p:cNvSpPr>
          <p:nvPr>
            <p:ph type="body" idx="1"/>
          </p:nvPr>
        </p:nvSpPr>
        <p:spPr>
          <a:xfrm>
            <a:off x="701040" y="4473892"/>
            <a:ext cx="5608320" cy="3660458"/>
          </a:xfrm>
          <a:prstGeom prst="rect">
            <a:avLst/>
          </a:prstGeom>
          <a:noFill/>
          <a:ln>
            <a:noFill/>
          </a:ln>
        </p:spPr>
        <p:txBody>
          <a:bodyPr wrap="square" lIns="93162" tIns="46568" rIns="93162" bIns="46568" anchor="t" anchorCtr="0">
            <a:noAutofit/>
          </a:bodyPr>
          <a:lstStyle/>
          <a:p>
            <a:pPr marL="465887" indent="-349415">
              <a:buSzPct val="100000"/>
              <a:buFont typeface="Arial" panose="020B0604020202020204" pitchFamily="34" charset="0"/>
              <a:buChar char="•"/>
            </a:pPr>
            <a:r>
              <a:rPr lang="en-US" sz="1800" dirty="0" smtClean="0">
                <a:latin typeface="Open Sans"/>
                <a:ea typeface="Open Sans"/>
                <a:cs typeface="Open Sans"/>
                <a:sym typeface="Open Sans"/>
              </a:rPr>
              <a:t>But </a:t>
            </a:r>
            <a:r>
              <a:rPr lang="en-US" sz="1800" dirty="0">
                <a:latin typeface="Open Sans"/>
                <a:ea typeface="Open Sans"/>
                <a:cs typeface="Open Sans"/>
                <a:sym typeface="Open Sans"/>
              </a:rPr>
              <a:t>the truth is, we can’t build our way out of this problem with more roads</a:t>
            </a:r>
            <a:r>
              <a:rPr lang="en-US" sz="1800" dirty="0" smtClean="0">
                <a:latin typeface="Open Sans"/>
                <a:ea typeface="Open Sans"/>
                <a:cs typeface="Open Sans"/>
                <a:sym typeface="Open Sans"/>
              </a:rPr>
              <a:t>. </a:t>
            </a:r>
          </a:p>
          <a:p>
            <a:pPr marL="465887" indent="-349415">
              <a:buSzPct val="100000"/>
              <a:buFont typeface="Arial" panose="020B0604020202020204" pitchFamily="34" charset="0"/>
              <a:buChar char="•"/>
            </a:pPr>
            <a:endParaRPr lang="en-US" sz="1800" dirty="0" smtClean="0">
              <a:latin typeface="Open Sans"/>
              <a:ea typeface="Open Sans"/>
              <a:cs typeface="Open Sans"/>
              <a:sym typeface="Open Sans"/>
            </a:endParaRPr>
          </a:p>
          <a:p>
            <a:pPr marL="465887" indent="-349415">
              <a:buSzPct val="100000"/>
              <a:buFont typeface="Arial" panose="020B0604020202020204" pitchFamily="34" charset="0"/>
              <a:buChar char="•"/>
            </a:pPr>
            <a:r>
              <a:rPr lang="en-US" sz="1800" baseline="0" dirty="0" smtClean="0"/>
              <a:t>We’ve already invested in roads. We’re fourth per capita in dollars spent on our roads. TDOT will spend $2.2 billion in 2018. </a:t>
            </a:r>
          </a:p>
          <a:p>
            <a:pPr marL="465887" marR="0" indent="-349415"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endParaRPr lang="en-US" sz="1800" dirty="0" smtClean="0">
              <a:latin typeface="Open Sans"/>
              <a:ea typeface="Open Sans"/>
              <a:cs typeface="Open Sans"/>
              <a:sym typeface="Open Sans"/>
            </a:endParaRPr>
          </a:p>
          <a:p>
            <a:pPr marL="465887" marR="0" indent="-349415"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lang="en-US" sz="1800" dirty="0" smtClean="0">
                <a:latin typeface="Open Sans"/>
                <a:ea typeface="Open Sans"/>
                <a:cs typeface="Open Sans"/>
                <a:sym typeface="Open Sans"/>
              </a:rPr>
              <a:t>Every body knows that when a new lane or a new route opens, it quickly</a:t>
            </a:r>
            <a:r>
              <a:rPr lang="en-US" sz="1800" baseline="0" dirty="0" smtClean="0">
                <a:latin typeface="Open Sans"/>
                <a:ea typeface="Open Sans"/>
                <a:cs typeface="Open Sans"/>
                <a:sym typeface="Open Sans"/>
              </a:rPr>
              <a:t> fills up with cars. In fact, new highway lanes only improve congestion for 3-5 years. </a:t>
            </a:r>
            <a:endParaRPr lang="en-US" sz="1800" dirty="0" smtClean="0">
              <a:latin typeface="Open Sans"/>
              <a:ea typeface="Open Sans"/>
              <a:cs typeface="Open Sans"/>
              <a:sym typeface="Open Sans"/>
            </a:endParaRPr>
          </a:p>
          <a:p>
            <a:pPr marL="465887" indent="-349415">
              <a:buSzPct val="100000"/>
              <a:buFont typeface="Arial" panose="020B0604020202020204" pitchFamily="34" charset="0"/>
              <a:buChar char="•"/>
            </a:pPr>
            <a:endParaRPr sz="1800" dirty="0">
              <a:latin typeface="Open Sans"/>
              <a:ea typeface="Open Sans"/>
              <a:cs typeface="Open Sans"/>
              <a:sym typeface="Open Sans"/>
            </a:endParaRPr>
          </a:p>
          <a:p>
            <a:pPr>
              <a:buSzPct val="25000"/>
              <a:buNone/>
            </a:pPr>
            <a:endParaRPr sz="1800" dirty="0">
              <a:latin typeface="Open Sans"/>
              <a:ea typeface="Open Sans"/>
              <a:cs typeface="Open Sans"/>
              <a:sym typeface="Open Sans"/>
            </a:endParaRPr>
          </a:p>
        </p:txBody>
      </p:sp>
      <p:sp>
        <p:nvSpPr>
          <p:cNvPr id="110" name="Shape 110"/>
          <p:cNvSpPr txBox="1">
            <a:spLocks noGrp="1"/>
          </p:cNvSpPr>
          <p:nvPr>
            <p:ph type="sldNum" idx="12"/>
          </p:nvPr>
        </p:nvSpPr>
        <p:spPr>
          <a:xfrm>
            <a:off x="3970938" y="8829967"/>
            <a:ext cx="3037840" cy="466433"/>
          </a:xfrm>
          <a:prstGeom prst="rect">
            <a:avLst/>
          </a:prstGeom>
          <a:noFill/>
          <a:ln>
            <a:noFill/>
          </a:ln>
        </p:spPr>
        <p:txBody>
          <a:bodyPr wrap="square" lIns="93162" tIns="46568" rIns="93162" bIns="46568"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15322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Shape 100"/>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1" name="Shape 101"/>
          <p:cNvSpPr txBox="1">
            <a:spLocks noGrp="1"/>
          </p:cNvSpPr>
          <p:nvPr>
            <p:ph type="body" idx="1"/>
          </p:nvPr>
        </p:nvSpPr>
        <p:spPr>
          <a:xfrm>
            <a:off x="701040" y="4473892"/>
            <a:ext cx="5608320" cy="3660458"/>
          </a:xfrm>
          <a:prstGeom prst="rect">
            <a:avLst/>
          </a:prstGeom>
          <a:noFill/>
          <a:ln>
            <a:noFill/>
          </a:ln>
        </p:spPr>
        <p:txBody>
          <a:bodyPr wrap="square" lIns="93162" tIns="46568" rIns="93162" bIns="46568" anchor="t" anchorCtr="0">
            <a:noAutofit/>
          </a:bodyPr>
          <a:lstStyle/>
          <a:p>
            <a:pPr marL="465887" indent="-349415">
              <a:buSzPct val="100000"/>
              <a:buFont typeface="Arial" panose="020B0604020202020204" pitchFamily="34" charset="0"/>
              <a:buChar char="•"/>
            </a:pPr>
            <a:r>
              <a:rPr lang="en-US" sz="1800" dirty="0" smtClean="0">
                <a:latin typeface="Open Sans"/>
                <a:ea typeface="Open Sans"/>
                <a:cs typeface="Open Sans"/>
                <a:sym typeface="Open Sans"/>
              </a:rPr>
              <a:t>In large metropolitan areas, transit infrastructure is basic infrastructure.</a:t>
            </a:r>
            <a:r>
              <a:rPr lang="en-US" sz="1800" baseline="0" dirty="0" smtClean="0">
                <a:latin typeface="Open Sans"/>
                <a:ea typeface="Open Sans"/>
                <a:cs typeface="Open Sans"/>
                <a:sym typeface="Open Sans"/>
              </a:rPr>
              <a:t> It is as important to health of our city as roads, electricity, and water infrastructure. </a:t>
            </a:r>
            <a:endParaRPr lang="en-US" sz="1800" dirty="0" smtClean="0">
              <a:latin typeface="Open Sans"/>
              <a:ea typeface="Open Sans"/>
              <a:cs typeface="Open Sans"/>
              <a:sym typeface="Open Sans"/>
            </a:endParaRPr>
          </a:p>
          <a:p>
            <a:pPr marL="465887" indent="-349415">
              <a:buSzPct val="100000"/>
              <a:buFont typeface="Arial" panose="020B0604020202020204" pitchFamily="34" charset="0"/>
              <a:buChar char="•"/>
            </a:pPr>
            <a:r>
              <a:rPr lang="en-US" sz="1800" dirty="0" smtClean="0">
                <a:latin typeface="Open Sans"/>
                <a:ea typeface="Open Sans"/>
                <a:cs typeface="Open Sans"/>
                <a:sym typeface="Open Sans"/>
              </a:rPr>
              <a:t>We are one</a:t>
            </a:r>
            <a:r>
              <a:rPr lang="en-US" sz="1800" baseline="0" dirty="0" smtClean="0">
                <a:latin typeface="Open Sans"/>
                <a:ea typeface="Open Sans"/>
                <a:cs typeface="Open Sans"/>
                <a:sym typeface="Open Sans"/>
              </a:rPr>
              <a:t> of the last cities of our size without dedicated funding for transportation. </a:t>
            </a:r>
            <a:endParaRPr lang="en-US" sz="1800" dirty="0" smtClean="0">
              <a:latin typeface="Open Sans"/>
              <a:ea typeface="Open Sans"/>
              <a:cs typeface="Open Sans"/>
              <a:sym typeface="Open Sans"/>
            </a:endParaRPr>
          </a:p>
          <a:p>
            <a:pPr marL="465887" indent="-349415">
              <a:buSzPct val="100000"/>
              <a:buFont typeface="Arial" panose="020B0604020202020204" pitchFamily="34" charset="0"/>
              <a:buChar char="•"/>
            </a:pPr>
            <a:endParaRPr lang="en-US" sz="1800" dirty="0">
              <a:latin typeface="Open Sans"/>
              <a:ea typeface="Open Sans"/>
              <a:cs typeface="Open Sans"/>
              <a:sym typeface="Open Sans"/>
            </a:endParaRPr>
          </a:p>
          <a:p>
            <a:pPr marL="465887" indent="-349415">
              <a:buSzPct val="100000"/>
              <a:buFont typeface="Arial" panose="020B0604020202020204" pitchFamily="34" charset="0"/>
              <a:buChar char="•"/>
            </a:pPr>
            <a:r>
              <a:rPr lang="en-US" sz="1800" dirty="0" smtClean="0">
                <a:latin typeface="Open Sans"/>
                <a:ea typeface="Open Sans"/>
                <a:cs typeface="Open Sans"/>
                <a:sym typeface="Open Sans"/>
              </a:rPr>
              <a:t>All of our peer cities are doubling on transit investments. </a:t>
            </a:r>
          </a:p>
          <a:p>
            <a:pPr marL="465887" indent="-349415">
              <a:buSzPct val="100000"/>
              <a:buFont typeface="Arial" panose="020B0604020202020204" pitchFamily="34" charset="0"/>
              <a:buChar char="•"/>
            </a:pPr>
            <a:endParaRPr lang="en-US" sz="1800" dirty="0" smtClean="0">
              <a:latin typeface="Open Sans"/>
              <a:ea typeface="Open Sans"/>
              <a:cs typeface="Open Sans"/>
              <a:sym typeface="Open Sans"/>
            </a:endParaRPr>
          </a:p>
          <a:p>
            <a:pPr marL="465887" indent="-349415">
              <a:buSzPct val="100000"/>
              <a:buFont typeface="Open Sans"/>
              <a:buChar char="-"/>
            </a:pPr>
            <a:endParaRPr lang="en-US" sz="1800" dirty="0" smtClean="0">
              <a:latin typeface="Open Sans"/>
              <a:ea typeface="Open Sans"/>
              <a:cs typeface="Open Sans"/>
              <a:sym typeface="Open Sans"/>
            </a:endParaRPr>
          </a:p>
          <a:p>
            <a:pPr>
              <a:buNone/>
            </a:pPr>
            <a:r>
              <a:rPr lang="en-US" sz="1200" b="0" i="0" u="none" strike="noStrike" kern="1200" cap="none" dirty="0" smtClean="0">
                <a:solidFill>
                  <a:schemeClr val="dk1"/>
                </a:solidFill>
                <a:effectLst/>
                <a:latin typeface="Calibri"/>
                <a:ea typeface="Calibri"/>
                <a:cs typeface="Calibri"/>
                <a:sym typeface="Calibri"/>
              </a:rPr>
              <a:t>Notes:</a:t>
            </a:r>
          </a:p>
          <a:p>
            <a:pPr marL="171450" indent="-171450">
              <a:buFont typeface="Arial" panose="020B0604020202020204" pitchFamily="34" charset="0"/>
              <a:buChar char="•"/>
            </a:pPr>
            <a:r>
              <a:rPr lang="en-US" sz="1200" b="0" i="0" u="none" strike="noStrike" kern="1200" cap="none" dirty="0" smtClean="0">
                <a:solidFill>
                  <a:schemeClr val="dk1"/>
                </a:solidFill>
                <a:effectLst/>
                <a:latin typeface="Calibri"/>
                <a:ea typeface="Calibri"/>
                <a:cs typeface="Calibri"/>
                <a:sym typeface="Calibri"/>
              </a:rPr>
              <a:t>Portland</a:t>
            </a:r>
            <a:r>
              <a:rPr lang="en-US" sz="1200" b="0" i="0" u="none" strike="noStrike" kern="1200" cap="none" baseline="0" dirty="0" smtClean="0">
                <a:solidFill>
                  <a:schemeClr val="dk1"/>
                </a:solidFill>
                <a:effectLst/>
                <a:latin typeface="Calibri"/>
                <a:ea typeface="Calibri"/>
                <a:cs typeface="Calibri"/>
                <a:sym typeface="Calibri"/>
              </a:rPr>
              <a:t> – In 1969, the OR state legislature allowed regional transit districts to raise revenue for transit via the payroll tax; In 1975, a Governor appointed taskforce approved the Interim Transportation Plan, replacing plans for highways with transit corridors. In 1977,  a coalition of state leaders (Mayor, Governor, head of state leg transportation committee) re-allocated funding for a Mt. Hood Freeway to the </a:t>
            </a:r>
            <a:r>
              <a:rPr lang="en-US" sz="1200" b="0" i="0" u="none" strike="noStrike" kern="1200" cap="none" baseline="0" dirty="0" err="1" smtClean="0">
                <a:solidFill>
                  <a:schemeClr val="dk1"/>
                </a:solidFill>
                <a:effectLst/>
                <a:latin typeface="Calibri"/>
                <a:ea typeface="Calibri"/>
                <a:cs typeface="Calibri"/>
                <a:sym typeface="Calibri"/>
              </a:rPr>
              <a:t>Banfield</a:t>
            </a:r>
            <a:r>
              <a:rPr lang="en-US" sz="1200" b="0" i="0" u="none" strike="noStrike" kern="1200" cap="none" baseline="0" dirty="0" smtClean="0">
                <a:solidFill>
                  <a:schemeClr val="dk1"/>
                </a:solidFill>
                <a:effectLst/>
                <a:latin typeface="Calibri"/>
                <a:ea typeface="Calibri"/>
                <a:cs typeface="Calibri"/>
                <a:sym typeface="Calibri"/>
              </a:rPr>
              <a:t> Light Rail project, the first line of the eventual MAX LRT system (now 5 lines with 97 stations). </a:t>
            </a:r>
            <a:endParaRPr lang="en-US" sz="1200" b="0" i="0" u="none" strike="noStrike" kern="1200" cap="none" dirty="0" smtClean="0">
              <a:solidFill>
                <a:schemeClr val="dk1"/>
              </a:solidFill>
              <a:effectLst/>
              <a:latin typeface="Calibri"/>
              <a:ea typeface="Calibri"/>
              <a:cs typeface="Calibri"/>
              <a:sym typeface="Calibri"/>
            </a:endParaRPr>
          </a:p>
          <a:p>
            <a:pPr marL="171450" indent="-171450">
              <a:buFont typeface="Arial" panose="020B0604020202020204" pitchFamily="34" charset="0"/>
              <a:buChar char="•"/>
            </a:pPr>
            <a:r>
              <a:rPr lang="en-US" sz="1200" b="0" i="0" u="none" strike="noStrike" kern="1200" cap="none" dirty="0" smtClean="0">
                <a:solidFill>
                  <a:schemeClr val="dk1"/>
                </a:solidFill>
                <a:effectLst/>
                <a:latin typeface="Calibri"/>
                <a:ea typeface="Calibri"/>
                <a:cs typeface="Calibri"/>
                <a:sym typeface="Calibri"/>
              </a:rPr>
              <a:t>Seattle – The rapid transit plan (47-mile, 30-station rail rapid transit system with four lines running out of downtown) for the metropolitan Seattle area was published in 1970 and added to the ballot. Voters approved Sound Move in 1996.</a:t>
            </a:r>
          </a:p>
          <a:p>
            <a:pPr marL="171450" indent="-171450">
              <a:buFont typeface="Arial" panose="020B0604020202020204" pitchFamily="34" charset="0"/>
              <a:buChar char="•"/>
            </a:pPr>
            <a:r>
              <a:rPr lang="en-US" sz="1200" b="0" i="0" u="none" strike="noStrike" kern="1200" cap="none" dirty="0" smtClean="0">
                <a:solidFill>
                  <a:schemeClr val="dk1"/>
                </a:solidFill>
                <a:effectLst/>
                <a:latin typeface="Calibri"/>
                <a:ea typeface="Calibri"/>
                <a:cs typeface="Calibri"/>
                <a:sym typeface="Calibri"/>
              </a:rPr>
              <a:t>Charlotte – In 1998, the residents voted by a margin of 58 percent to 42 percent to enact a half-cent sales tax dedicated to funding public transit initiatives.</a:t>
            </a:r>
          </a:p>
          <a:p>
            <a:pPr marL="171450" marR="0" indent="-171450" algn="l" defTabSz="914400" rtl="0" eaLnBrk="1" fontAlgn="auto" latinLnBrk="0" hangingPunct="1">
              <a:lnSpc>
                <a:spcPct val="100000"/>
              </a:lnSpc>
              <a:spcBef>
                <a:spcPts val="0"/>
              </a:spcBef>
              <a:spcAft>
                <a:spcPts val="0"/>
              </a:spcAft>
              <a:buClrTx/>
              <a:buSzPct val="116666"/>
              <a:buFont typeface="Arial" panose="020B0604020202020204" pitchFamily="34" charset="0"/>
              <a:buChar char="•"/>
              <a:tabLst/>
              <a:defRPr/>
            </a:pPr>
            <a:r>
              <a:rPr lang="en-US" sz="1800" b="0" i="0" u="none" strike="noStrike" kern="1200" cap="none" dirty="0" smtClean="0">
                <a:solidFill>
                  <a:schemeClr val="dk1"/>
                </a:solidFill>
                <a:effectLst/>
                <a:latin typeface="Calibri"/>
                <a:ea typeface="Calibri"/>
                <a:cs typeface="Calibri"/>
                <a:sym typeface="Calibri"/>
              </a:rPr>
              <a:t>Denver – The Regional Transportation District was organized in 1969, but the plan was created in 1972. The plan included 98 miles of personal rapid transit (PRT) system and extensive bus services throughout the area. Voters approved </a:t>
            </a:r>
            <a:r>
              <a:rPr lang="en-US" sz="1800" b="0" i="0" u="none" strike="noStrike" kern="1200" cap="none" dirty="0" err="1" smtClean="0">
                <a:solidFill>
                  <a:schemeClr val="dk1"/>
                </a:solidFill>
                <a:effectLst/>
                <a:latin typeface="Calibri"/>
                <a:ea typeface="Calibri"/>
                <a:cs typeface="Calibri"/>
                <a:sym typeface="Calibri"/>
              </a:rPr>
              <a:t>Fastracks</a:t>
            </a:r>
            <a:r>
              <a:rPr lang="en-US" sz="1800" b="0" i="0" u="none" strike="noStrike" kern="1200" cap="none" dirty="0" smtClean="0">
                <a:solidFill>
                  <a:schemeClr val="dk1"/>
                </a:solidFill>
                <a:effectLst/>
                <a:latin typeface="Calibri"/>
                <a:ea typeface="Calibri"/>
                <a:cs typeface="Calibri"/>
                <a:sym typeface="Calibri"/>
              </a:rPr>
              <a:t> in 2004. </a:t>
            </a:r>
          </a:p>
          <a:p>
            <a:pPr marL="0" indent="0">
              <a:buFont typeface="Arial" panose="020B0604020202020204" pitchFamily="34" charset="0"/>
              <a:buNone/>
            </a:pPr>
            <a:endParaRPr sz="1800" dirty="0">
              <a:latin typeface="Open Sans"/>
              <a:ea typeface="Open Sans"/>
              <a:cs typeface="Open Sans"/>
              <a:sym typeface="Open Sans"/>
            </a:endParaRPr>
          </a:p>
          <a:p>
            <a:pPr>
              <a:buSzPct val="25000"/>
              <a:buNone/>
            </a:pPr>
            <a:endParaRPr sz="1800" dirty="0">
              <a:latin typeface="Open Sans"/>
              <a:ea typeface="Open Sans"/>
              <a:cs typeface="Open Sans"/>
              <a:sym typeface="Open Sans"/>
            </a:endParaRPr>
          </a:p>
        </p:txBody>
      </p:sp>
      <p:sp>
        <p:nvSpPr>
          <p:cNvPr id="102" name="Shape 102"/>
          <p:cNvSpPr txBox="1">
            <a:spLocks noGrp="1"/>
          </p:cNvSpPr>
          <p:nvPr>
            <p:ph type="sldNum" idx="12"/>
          </p:nvPr>
        </p:nvSpPr>
        <p:spPr>
          <a:xfrm>
            <a:off x="3970938" y="8829967"/>
            <a:ext cx="3037840" cy="466433"/>
          </a:xfrm>
          <a:prstGeom prst="rect">
            <a:avLst/>
          </a:prstGeom>
          <a:noFill/>
          <a:ln>
            <a:noFill/>
          </a:ln>
        </p:spPr>
        <p:txBody>
          <a:bodyPr wrap="square" lIns="93162" tIns="46568" rIns="93162" bIns="46568"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30528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4" name="Shape 124"/>
          <p:cNvSpPr txBox="1">
            <a:spLocks noGrp="1"/>
          </p:cNvSpPr>
          <p:nvPr>
            <p:ph type="body" idx="1"/>
          </p:nvPr>
        </p:nvSpPr>
        <p:spPr>
          <a:xfrm>
            <a:off x="701040" y="4473892"/>
            <a:ext cx="5608320" cy="3660458"/>
          </a:xfrm>
          <a:prstGeom prst="rect">
            <a:avLst/>
          </a:prstGeom>
          <a:noFill/>
          <a:ln>
            <a:noFill/>
          </a:ln>
        </p:spPr>
        <p:txBody>
          <a:bodyPr wrap="square" lIns="93162" tIns="46568" rIns="93162" bIns="46568" anchor="t" anchorCtr="0">
            <a:noAutofit/>
          </a:bodyPr>
          <a:lstStyle/>
          <a:p>
            <a:pPr marL="465887" indent="-349415">
              <a:buClr>
                <a:schemeClr val="dk1"/>
              </a:buClr>
              <a:buSzPct val="100000"/>
              <a:buFont typeface="Arial" panose="020B0604020202020204" pitchFamily="34" charset="0"/>
              <a:buChar char="•"/>
            </a:pPr>
            <a:r>
              <a:rPr lang="en-US" sz="1800" dirty="0">
                <a:latin typeface="Open Sans"/>
                <a:ea typeface="Open Sans"/>
                <a:cs typeface="Open Sans"/>
                <a:sym typeface="Open Sans"/>
              </a:rPr>
              <a:t>Why mass transit? Because it moves people more efficiently</a:t>
            </a:r>
            <a:r>
              <a:rPr lang="en-US" sz="1800" dirty="0" smtClean="0">
                <a:latin typeface="Open Sans"/>
                <a:ea typeface="Open Sans"/>
                <a:cs typeface="Open Sans"/>
                <a:sym typeface="Open Sans"/>
              </a:rPr>
              <a:t>.</a:t>
            </a:r>
          </a:p>
          <a:p>
            <a:pPr marL="465887" indent="-349415">
              <a:buClr>
                <a:schemeClr val="dk1"/>
              </a:buClr>
              <a:buSzPct val="100000"/>
              <a:buFont typeface="Arial" panose="020B0604020202020204" pitchFamily="34" charset="0"/>
              <a:buChar char="•"/>
            </a:pPr>
            <a:endParaRPr lang="en-US" sz="1800" dirty="0">
              <a:latin typeface="Open Sans"/>
              <a:ea typeface="Open Sans"/>
              <a:cs typeface="Open Sans"/>
              <a:sym typeface="Open Sans"/>
            </a:endParaRPr>
          </a:p>
          <a:p>
            <a:pPr marL="465887" indent="-349415">
              <a:buClr>
                <a:schemeClr val="dk1"/>
              </a:buClr>
              <a:buSzPct val="100000"/>
              <a:buFont typeface="Arial" panose="020B0604020202020204" pitchFamily="34" charset="0"/>
              <a:buChar char="•"/>
            </a:pPr>
            <a:r>
              <a:rPr lang="en-US" sz="1800" dirty="0">
                <a:latin typeface="Open Sans"/>
                <a:ea typeface="Open Sans"/>
                <a:cs typeface="Open Sans"/>
                <a:sym typeface="Open Sans"/>
              </a:rPr>
              <a:t>More roads won’t solve the problem</a:t>
            </a:r>
            <a:r>
              <a:rPr lang="en-US" sz="1800" dirty="0" smtClean="0">
                <a:latin typeface="Open Sans"/>
                <a:ea typeface="Open Sans"/>
                <a:cs typeface="Open Sans"/>
                <a:sym typeface="Open Sans"/>
              </a:rPr>
              <a:t>.</a:t>
            </a:r>
          </a:p>
          <a:p>
            <a:pPr marL="465887" indent="-349415">
              <a:buClr>
                <a:schemeClr val="dk1"/>
              </a:buClr>
              <a:buSzPct val="100000"/>
              <a:buFont typeface="Arial" panose="020B0604020202020204" pitchFamily="34" charset="0"/>
              <a:buChar char="•"/>
            </a:pPr>
            <a:endParaRPr lang="en-US" sz="1800" dirty="0">
              <a:latin typeface="Open Sans"/>
              <a:ea typeface="Open Sans"/>
              <a:cs typeface="Open Sans"/>
              <a:sym typeface="Open Sans"/>
            </a:endParaRPr>
          </a:p>
          <a:p>
            <a:pPr marL="465887" indent="-349415">
              <a:buClr>
                <a:schemeClr val="dk1"/>
              </a:buClr>
              <a:buSzPct val="100000"/>
              <a:buFont typeface="Arial" panose="020B0604020202020204" pitchFamily="34" charset="0"/>
              <a:buChar char="•"/>
            </a:pPr>
            <a:r>
              <a:rPr lang="en-US" sz="1800" dirty="0" smtClean="0">
                <a:latin typeface="Open Sans"/>
                <a:ea typeface="Open Sans"/>
                <a:cs typeface="Open Sans"/>
                <a:sym typeface="Open Sans"/>
              </a:rPr>
              <a:t>Autonomous</a:t>
            </a:r>
            <a:r>
              <a:rPr lang="en-US" sz="1800" baseline="0" dirty="0" smtClean="0">
                <a:latin typeface="Open Sans"/>
                <a:ea typeface="Open Sans"/>
                <a:cs typeface="Open Sans"/>
                <a:sym typeface="Open Sans"/>
              </a:rPr>
              <a:t> vehicles </a:t>
            </a:r>
            <a:r>
              <a:rPr lang="en-US" sz="1800" dirty="0" smtClean="0">
                <a:latin typeface="Open Sans"/>
                <a:ea typeface="Open Sans"/>
                <a:cs typeface="Open Sans"/>
                <a:sym typeface="Open Sans"/>
              </a:rPr>
              <a:t>won’t </a:t>
            </a:r>
            <a:r>
              <a:rPr lang="en-US" sz="1800" dirty="0">
                <a:latin typeface="Open Sans"/>
                <a:ea typeface="Open Sans"/>
                <a:cs typeface="Open Sans"/>
                <a:sym typeface="Open Sans"/>
              </a:rPr>
              <a:t>solve the problem</a:t>
            </a:r>
            <a:r>
              <a:rPr lang="en-US" sz="1800" dirty="0" smtClean="0">
                <a:latin typeface="Open Sans"/>
                <a:ea typeface="Open Sans"/>
                <a:cs typeface="Open Sans"/>
                <a:sym typeface="Open Sans"/>
              </a:rPr>
              <a:t>.</a:t>
            </a:r>
          </a:p>
          <a:p>
            <a:pPr marL="465887" indent="-349415">
              <a:buClr>
                <a:schemeClr val="dk1"/>
              </a:buClr>
              <a:buSzPct val="100000"/>
              <a:buFont typeface="Arial" panose="020B0604020202020204" pitchFamily="34" charset="0"/>
              <a:buChar char="•"/>
            </a:pPr>
            <a:endParaRPr lang="en-US" sz="1800" dirty="0">
              <a:latin typeface="Open Sans"/>
              <a:ea typeface="Open Sans"/>
              <a:cs typeface="Open Sans"/>
              <a:sym typeface="Open Sans"/>
            </a:endParaRPr>
          </a:p>
          <a:p>
            <a:pPr marL="465887" indent="-349415">
              <a:buClr>
                <a:schemeClr val="dk1"/>
              </a:buClr>
              <a:buSzPct val="100000"/>
              <a:buFont typeface="Arial" panose="020B0604020202020204" pitchFamily="34" charset="0"/>
              <a:buChar char="•"/>
            </a:pPr>
            <a:r>
              <a:rPr lang="en-US" sz="1800" dirty="0">
                <a:latin typeface="Open Sans"/>
                <a:ea typeface="Open Sans"/>
                <a:cs typeface="Open Sans"/>
                <a:sym typeface="Open Sans"/>
              </a:rPr>
              <a:t>One person, one car will not solve the problem. </a:t>
            </a:r>
            <a:endParaRPr lang="en-US" sz="1800" dirty="0" smtClean="0">
              <a:latin typeface="Open Sans"/>
              <a:ea typeface="Open Sans"/>
              <a:cs typeface="Open Sans"/>
              <a:sym typeface="Open Sans"/>
            </a:endParaRPr>
          </a:p>
          <a:p>
            <a:pPr marL="465887" indent="-349415">
              <a:buClr>
                <a:schemeClr val="dk1"/>
              </a:buClr>
              <a:buSzPct val="100000"/>
              <a:buFont typeface="Arial" panose="020B0604020202020204" pitchFamily="34" charset="0"/>
              <a:buChar char="•"/>
            </a:pPr>
            <a:endParaRPr lang="en-US" sz="1800" dirty="0">
              <a:latin typeface="Open Sans"/>
              <a:ea typeface="Open Sans"/>
              <a:cs typeface="Open Sans"/>
              <a:sym typeface="Open Sans"/>
            </a:endParaRPr>
          </a:p>
          <a:p>
            <a:pPr marL="465887" indent="-349415">
              <a:buClr>
                <a:schemeClr val="dk1"/>
              </a:buClr>
              <a:buSzPct val="100000"/>
              <a:buFont typeface="Arial" panose="020B0604020202020204" pitchFamily="34" charset="0"/>
              <a:buChar char="•"/>
            </a:pPr>
            <a:r>
              <a:rPr lang="en-US" sz="1800" dirty="0">
                <a:latin typeface="Open Sans"/>
                <a:ea typeface="Open Sans"/>
                <a:cs typeface="Open Sans"/>
                <a:sym typeface="Open Sans"/>
              </a:rPr>
              <a:t>We need more </a:t>
            </a:r>
            <a:r>
              <a:rPr lang="en-US" sz="1800" dirty="0" smtClean="0">
                <a:latin typeface="Open Sans"/>
                <a:ea typeface="Open Sans"/>
                <a:cs typeface="Open Sans"/>
                <a:sym typeface="Open Sans"/>
              </a:rPr>
              <a:t>high-capacity </a:t>
            </a:r>
            <a:r>
              <a:rPr lang="en-US" sz="1800" dirty="0">
                <a:latin typeface="Open Sans"/>
                <a:ea typeface="Open Sans"/>
                <a:cs typeface="Open Sans"/>
                <a:sym typeface="Open Sans"/>
              </a:rPr>
              <a:t>options to move people around</a:t>
            </a:r>
            <a:r>
              <a:rPr lang="en-US" sz="1800" dirty="0" smtClean="0">
                <a:latin typeface="Open Sans"/>
                <a:ea typeface="Open Sans"/>
                <a:cs typeface="Open Sans"/>
                <a:sym typeface="Open Sans"/>
              </a:rPr>
              <a:t>. A light-rail train can move 16,000 people per hour in each direction. A</a:t>
            </a:r>
            <a:r>
              <a:rPr lang="en-US" sz="1800" baseline="0" dirty="0" smtClean="0">
                <a:latin typeface="Open Sans"/>
                <a:ea typeface="Open Sans"/>
                <a:cs typeface="Open Sans"/>
                <a:sym typeface="Open Sans"/>
              </a:rPr>
              <a:t> vehicle lane moves 1,600. It’s not even close. </a:t>
            </a:r>
            <a:endParaRPr lang="en-US" sz="1800" dirty="0">
              <a:latin typeface="Open Sans"/>
              <a:ea typeface="Open Sans"/>
              <a:cs typeface="Open Sans"/>
              <a:sym typeface="Open Sans"/>
            </a:endParaRPr>
          </a:p>
        </p:txBody>
      </p:sp>
      <p:sp>
        <p:nvSpPr>
          <p:cNvPr id="125" name="Shape 125"/>
          <p:cNvSpPr txBox="1">
            <a:spLocks noGrp="1"/>
          </p:cNvSpPr>
          <p:nvPr>
            <p:ph type="sldNum" idx="12"/>
          </p:nvPr>
        </p:nvSpPr>
        <p:spPr>
          <a:xfrm>
            <a:off x="3970938" y="8829967"/>
            <a:ext cx="3037840" cy="466433"/>
          </a:xfrm>
          <a:prstGeom prst="rect">
            <a:avLst/>
          </a:prstGeom>
          <a:noFill/>
          <a:ln>
            <a:noFill/>
          </a:ln>
        </p:spPr>
        <p:txBody>
          <a:bodyPr wrap="square" lIns="93162" tIns="46568" rIns="93162" bIns="46568"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38887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And our households</a:t>
            </a:r>
            <a:r>
              <a:rPr lang="en-US" baseline="0" dirty="0" smtClean="0"/>
              <a:t> are changing just as fast as the population is growing.</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This isn’t just a shift for housing; it’s the basis for a different kind of city. More people living more compactly opens the door to a more walkable, transit-oriented city, where you don’t need a car for literally every trip. </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Our needs as a city are changing, and offering more transportation options will mean we can meet those needs. In many ways, we are working to meet the demand for more transportation options, not changing behavior. </a:t>
            </a:r>
          </a:p>
          <a:p>
            <a:pPr>
              <a:buNone/>
            </a:pPr>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384429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This plan has been a long time coming. </a:t>
            </a:r>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dirty="0" smtClean="0"/>
              <a:t>More than 20,000 </a:t>
            </a:r>
            <a:r>
              <a:rPr lang="en-US" dirty="0" err="1" smtClean="0"/>
              <a:t>Nashvillians</a:t>
            </a:r>
            <a:r>
              <a:rPr lang="en-US" dirty="0" smtClean="0"/>
              <a:t> weighed in during neighborhood meetings. Overwhelmingly,</a:t>
            </a:r>
            <a:r>
              <a:rPr lang="en-US" baseline="0" dirty="0" smtClean="0"/>
              <a:t> </a:t>
            </a:r>
            <a:r>
              <a:rPr lang="en-US" baseline="0" dirty="0" err="1" smtClean="0"/>
              <a:t>Nashvillians</a:t>
            </a:r>
            <a:r>
              <a:rPr lang="en-US" baseline="0" dirty="0" smtClean="0"/>
              <a:t> said they want to preserve our neighborhoods, concentrate growth downtown and along transit corridors and they want to go big and bold on all modes, specifically they wanted light rail and commuter rail. </a:t>
            </a:r>
          </a:p>
          <a:p>
            <a:pPr marL="171450" indent="-171450">
              <a:buFont typeface="Arial" panose="020B0604020202020204" pitchFamily="34" charset="0"/>
              <a:buChar char="•"/>
            </a:pPr>
            <a:r>
              <a:rPr lang="en-US" baseline="0" dirty="0" smtClean="0"/>
              <a:t>This transit plan is also part of the MTA/RTA’s regional plan (</a:t>
            </a:r>
            <a:r>
              <a:rPr lang="en-US" baseline="0" dirty="0" err="1" smtClean="0"/>
              <a:t>nMotion</a:t>
            </a:r>
            <a:r>
              <a:rPr lang="en-US" baseline="0" dirty="0" smtClean="0"/>
              <a:t>). Let’s Move Nashville has been right-sized for Davidson County, but we are in frequent conversations with regional leaders about extending it into their counties. </a:t>
            </a:r>
          </a:p>
          <a:p>
            <a:pPr marL="0" indent="0">
              <a:buFont typeface="Arial" panose="020B0604020202020204" pitchFamily="34" charset="0"/>
              <a:buNone/>
            </a:pPr>
            <a:endParaRPr lang="en-US" dirty="0" smtClean="0"/>
          </a:p>
          <a:p>
            <a:pPr marL="171450" indent="-171450">
              <a:buFont typeface="Arial" panose="020B0604020202020204" pitchFamily="34" charset="0"/>
              <a:buChar char="•"/>
            </a:pPr>
            <a:r>
              <a:rPr lang="en-US" dirty="0" smtClean="0"/>
              <a:t>But focusing our initial investment on multiple routes in Nashville’s urban core, which is where our job and population density is the highest and is also where more residents have</a:t>
            </a:r>
            <a:r>
              <a:rPr lang="en-US" baseline="0" dirty="0" smtClean="0"/>
              <a:t> a preference for taking </a:t>
            </a:r>
            <a:r>
              <a:rPr lang="en-US" baseline="0" dirty="0" err="1" smtClean="0"/>
              <a:t>trasnit</a:t>
            </a:r>
            <a:r>
              <a:rPr lang="en-US" baseline="0" dirty="0" smtClean="0"/>
              <a:t>, means it will be successful immediately. </a:t>
            </a:r>
            <a:endParaRPr lang="en-US" dirty="0" smtClean="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140211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2" name="Shape 132"/>
          <p:cNvSpPr txBox="1">
            <a:spLocks noGrp="1"/>
          </p:cNvSpPr>
          <p:nvPr>
            <p:ph type="body" idx="1"/>
          </p:nvPr>
        </p:nvSpPr>
        <p:spPr>
          <a:xfrm>
            <a:off x="701040" y="4473892"/>
            <a:ext cx="5608320" cy="3660458"/>
          </a:xfrm>
          <a:prstGeom prst="rect">
            <a:avLst/>
          </a:prstGeom>
          <a:noFill/>
          <a:ln>
            <a:noFill/>
          </a:ln>
        </p:spPr>
        <p:txBody>
          <a:bodyPr wrap="square" lIns="93162" tIns="46568" rIns="93162" bIns="46568" anchor="t" anchorCtr="0">
            <a:noAutofit/>
          </a:bodyPr>
          <a:lstStyle/>
          <a:p>
            <a:pPr marL="465887" indent="-349415">
              <a:buSzPct val="100000"/>
              <a:buFont typeface="Arial" panose="020B0604020202020204" pitchFamily="34" charset="0"/>
              <a:buChar char="•"/>
            </a:pPr>
            <a:r>
              <a:rPr lang="en-US" sz="1800" dirty="0">
                <a:latin typeface="Open Sans"/>
                <a:ea typeface="Open Sans"/>
                <a:cs typeface="Open Sans"/>
                <a:sym typeface="Open Sans"/>
              </a:rPr>
              <a:t>We need transportation options so that more people doesn’t mean more gridlock. </a:t>
            </a:r>
            <a:endParaRPr lang="en-US" sz="1800" dirty="0" smtClean="0">
              <a:latin typeface="Open Sans"/>
              <a:ea typeface="Open Sans"/>
              <a:cs typeface="Open Sans"/>
              <a:sym typeface="Open Sans"/>
            </a:endParaRPr>
          </a:p>
          <a:p>
            <a:pPr marL="465887" indent="-349415">
              <a:buSzPct val="100000"/>
              <a:buFont typeface="Arial" panose="020B0604020202020204" pitchFamily="34" charset="0"/>
              <a:buChar char="•"/>
            </a:pPr>
            <a:endParaRPr lang="en-US" sz="1800" dirty="0">
              <a:latin typeface="Open Sans"/>
              <a:ea typeface="Open Sans"/>
              <a:cs typeface="Open Sans"/>
              <a:sym typeface="Open Sans"/>
            </a:endParaRPr>
          </a:p>
          <a:p>
            <a:pPr marL="465887" indent="-349415">
              <a:buClr>
                <a:schemeClr val="dk1"/>
              </a:buClr>
              <a:buSzPct val="100000"/>
              <a:buFont typeface="Arial" panose="020B0604020202020204" pitchFamily="34" charset="0"/>
              <a:buChar char="•"/>
            </a:pPr>
            <a:r>
              <a:rPr lang="en-US" sz="1800" dirty="0">
                <a:latin typeface="Open Sans"/>
                <a:ea typeface="Open Sans"/>
                <a:cs typeface="Open Sans"/>
                <a:sym typeface="Open Sans"/>
              </a:rPr>
              <a:t>Mayor Barry has proposed </a:t>
            </a:r>
            <a:r>
              <a:rPr lang="en-US" sz="1800" b="1" dirty="0">
                <a:latin typeface="Open Sans"/>
                <a:ea typeface="Open Sans"/>
                <a:cs typeface="Open Sans"/>
                <a:sym typeface="Open Sans"/>
              </a:rPr>
              <a:t>Let’s Move Nashville</a:t>
            </a:r>
            <a:r>
              <a:rPr lang="en-US" sz="1800" dirty="0">
                <a:latin typeface="Open Sans"/>
                <a:ea typeface="Open Sans"/>
                <a:cs typeface="Open Sans"/>
                <a:sym typeface="Open Sans"/>
              </a:rPr>
              <a:t>, a bold, comprehensive transit system that will address our immediate needs and invest in our future</a:t>
            </a:r>
            <a:r>
              <a:rPr lang="en-US" sz="1800" dirty="0" smtClean="0">
                <a:latin typeface="Open Sans"/>
                <a:ea typeface="Open Sans"/>
                <a:cs typeface="Open Sans"/>
                <a:sym typeface="Open Sans"/>
              </a:rPr>
              <a:t>.</a:t>
            </a:r>
          </a:p>
          <a:p>
            <a:pPr marL="923087" lvl="1" indent="-349415">
              <a:buClr>
                <a:schemeClr val="dk1"/>
              </a:buClr>
              <a:buSzPct val="100000"/>
              <a:buFont typeface="Arial" panose="020B0604020202020204" pitchFamily="34" charset="0"/>
              <a:buChar char="•"/>
            </a:pPr>
            <a:r>
              <a:rPr lang="en-US" sz="1800" dirty="0" smtClean="0">
                <a:latin typeface="Open Sans"/>
                <a:ea typeface="Open Sans"/>
                <a:cs typeface="Open Sans"/>
                <a:sym typeface="Open Sans"/>
              </a:rPr>
              <a:t>Access to opportunities:</a:t>
            </a:r>
            <a:r>
              <a:rPr lang="en-US" sz="1800" baseline="0" dirty="0" smtClean="0">
                <a:latin typeface="Open Sans"/>
                <a:ea typeface="Open Sans"/>
                <a:cs typeface="Open Sans"/>
                <a:sym typeface="Open Sans"/>
              </a:rPr>
              <a:t> </a:t>
            </a:r>
            <a:r>
              <a:rPr lang="en-US" sz="1800" dirty="0" smtClean="0">
                <a:latin typeface="Open Sans"/>
                <a:ea typeface="Open Sans"/>
                <a:cs typeface="Open Sans"/>
                <a:sym typeface="Open Sans"/>
              </a:rPr>
              <a:t>It is important to remember that transportation</a:t>
            </a:r>
            <a:r>
              <a:rPr lang="en-US" sz="1800" baseline="0" dirty="0" smtClean="0">
                <a:latin typeface="Open Sans"/>
                <a:ea typeface="Open Sans"/>
                <a:cs typeface="Open Sans"/>
                <a:sym typeface="Open Sans"/>
              </a:rPr>
              <a:t> is a means to an end. Transportation helps us access opportunities (jobs and school), to see the doctor, and to spend time with our family and friends. </a:t>
            </a:r>
          </a:p>
          <a:p>
            <a:pPr marL="923087" lvl="1" indent="-349415">
              <a:buClr>
                <a:schemeClr val="dk1"/>
              </a:buClr>
              <a:buSzPct val="100000"/>
              <a:buFont typeface="Arial" panose="020B0604020202020204" pitchFamily="34" charset="0"/>
              <a:buChar char="•"/>
            </a:pPr>
            <a:r>
              <a:rPr lang="en-US" sz="1800" baseline="0" dirty="0" smtClean="0">
                <a:latin typeface="Open Sans"/>
                <a:ea typeface="Open Sans"/>
                <a:cs typeface="Open Sans"/>
                <a:sym typeface="Open Sans"/>
              </a:rPr>
              <a:t>It also means those transportation options will be more affordable and more reliable. </a:t>
            </a:r>
          </a:p>
          <a:p>
            <a:pPr marL="923087" lvl="1" indent="-349415">
              <a:buClr>
                <a:schemeClr val="dk1"/>
              </a:buClr>
              <a:buSzPct val="100000"/>
              <a:buFont typeface="Arial" panose="020B0604020202020204" pitchFamily="34" charset="0"/>
              <a:buChar char="•"/>
            </a:pPr>
            <a:r>
              <a:rPr lang="en-US" sz="1800" baseline="0" dirty="0" smtClean="0">
                <a:latin typeface="Open Sans"/>
                <a:ea typeface="Open Sans"/>
                <a:cs typeface="Open Sans"/>
                <a:sym typeface="Open Sans"/>
              </a:rPr>
              <a:t>It will allow us to concentrate our growth around transit corridors, creating more walkable neighborhoods, while also preserving our neighborhoods and rural open space. </a:t>
            </a:r>
          </a:p>
          <a:p>
            <a:pPr marL="923087" lvl="1" indent="-349415">
              <a:buClr>
                <a:schemeClr val="dk1"/>
              </a:buClr>
              <a:buSzPct val="100000"/>
              <a:buFont typeface="Arial" panose="020B0604020202020204" pitchFamily="34" charset="0"/>
              <a:buChar char="•"/>
            </a:pPr>
            <a:r>
              <a:rPr lang="en-US" sz="1800" baseline="0" dirty="0" smtClean="0">
                <a:latin typeface="Open Sans"/>
                <a:ea typeface="Open Sans"/>
                <a:cs typeface="Open Sans"/>
                <a:sym typeface="Open Sans"/>
              </a:rPr>
              <a:t>Finally, this plan will create a dedicated funding source for transportation. A revenue source that won’t (ever) eat into our general fund or dollars for schools or the police department. </a:t>
            </a:r>
            <a:endParaRPr lang="en-US" sz="1800" dirty="0">
              <a:latin typeface="Open Sans"/>
              <a:ea typeface="Open Sans"/>
              <a:cs typeface="Open Sans"/>
              <a:sym typeface="Open Sans"/>
            </a:endParaRPr>
          </a:p>
        </p:txBody>
      </p:sp>
      <p:sp>
        <p:nvSpPr>
          <p:cNvPr id="133" name="Shape 133"/>
          <p:cNvSpPr txBox="1">
            <a:spLocks noGrp="1"/>
          </p:cNvSpPr>
          <p:nvPr>
            <p:ph type="sldNum" idx="12"/>
          </p:nvPr>
        </p:nvSpPr>
        <p:spPr>
          <a:xfrm>
            <a:off x="3970938" y="8829967"/>
            <a:ext cx="3037840" cy="466433"/>
          </a:xfrm>
          <a:prstGeom prst="rect">
            <a:avLst/>
          </a:prstGeom>
          <a:noFill/>
          <a:ln>
            <a:noFill/>
          </a:ln>
        </p:spPr>
        <p:txBody>
          <a:bodyPr wrap="square" lIns="93162" tIns="46568" rIns="93162" bIns="46568"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666066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Shape 15"/>
        <p:cNvGrpSpPr/>
        <p:nvPr/>
      </p:nvGrpSpPr>
      <p:grpSpPr>
        <a:xfrm>
          <a:off x="0" y="0"/>
          <a:ext cx="0" cy="0"/>
          <a:chOff x="0" y="0"/>
          <a:chExt cx="0" cy="0"/>
        </a:xfrm>
      </p:grpSpPr>
      <p:sp>
        <p:nvSpPr>
          <p:cNvPr id="18" name="Shape 18"/>
          <p:cNvSpPr txBox="1">
            <a:spLocks noGrp="1"/>
          </p:cNvSpPr>
          <p:nvPr>
            <p:ph type="body" idx="1"/>
          </p:nvPr>
        </p:nvSpPr>
        <p:spPr>
          <a:xfrm>
            <a:off x="1509164" y="1933796"/>
            <a:ext cx="5943600" cy="961002"/>
          </a:xfrm>
          <a:prstGeom prst="rect">
            <a:avLst/>
          </a:prstGeom>
          <a:noFill/>
          <a:ln>
            <a:noFill/>
          </a:ln>
        </p:spPr>
        <p:txBody>
          <a:bodyPr wrap="square" lIns="91425" tIns="91425" rIns="91425" bIns="91425" anchor="t" anchorCtr="0"/>
          <a:lstStyle>
            <a:lvl1pPr marL="0" marR="0" lvl="0" indent="0" algn="ctr" rtl="0">
              <a:lnSpc>
                <a:spcPct val="90000"/>
              </a:lnSpc>
              <a:spcBef>
                <a:spcPts val="750"/>
              </a:spcBef>
              <a:buClr>
                <a:schemeClr val="dk1"/>
              </a:buClr>
              <a:buSzPct val="100000"/>
              <a:buFont typeface="Arial"/>
              <a:buNone/>
              <a:defRPr sz="4000" b="1" i="0" u="none" strike="noStrike" cap="none">
                <a:solidFill>
                  <a:schemeClr val="dk1"/>
                </a:solidFill>
                <a:latin typeface="Verdana"/>
                <a:ea typeface="Verdana"/>
                <a:cs typeface="Verdana"/>
                <a:sym typeface="Verdana"/>
              </a:defRPr>
            </a:lvl1pPr>
            <a:lvl2pPr marL="514350" marR="0" lvl="1" indent="-57150" algn="ctr" rtl="0">
              <a:lnSpc>
                <a:spcPct val="90000"/>
              </a:lnSpc>
              <a:spcBef>
                <a:spcPts val="375"/>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57250" marR="0" lvl="2" indent="-76200" algn="ctr"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0150" marR="0" lvl="3" indent="-85725" algn="ctr"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4pPr>
            <a:lvl5pPr marL="1543050" marR="0" lvl="4" indent="-85725" algn="ctr"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9" name="Shape 19"/>
          <p:cNvSpPr txBox="1">
            <a:spLocks noGrp="1"/>
          </p:cNvSpPr>
          <p:nvPr>
            <p:ph type="body" idx="2"/>
          </p:nvPr>
        </p:nvSpPr>
        <p:spPr>
          <a:xfrm>
            <a:off x="1509164" y="2785043"/>
            <a:ext cx="5943600" cy="1229916"/>
          </a:xfrm>
          <a:prstGeom prst="rect">
            <a:avLst/>
          </a:prstGeom>
          <a:noFill/>
          <a:ln>
            <a:noFill/>
          </a:ln>
        </p:spPr>
        <p:txBody>
          <a:bodyPr wrap="square" lIns="91425" tIns="91425" rIns="91425" bIns="91425" anchor="t" anchorCtr="0"/>
          <a:lstStyle>
            <a:lvl1pPr marL="0" marR="0" lvl="0" indent="0" algn="ctr" rtl="0">
              <a:lnSpc>
                <a:spcPct val="90000"/>
              </a:lnSpc>
              <a:spcBef>
                <a:spcPts val="750"/>
              </a:spcBef>
              <a:buClr>
                <a:schemeClr val="dk1"/>
              </a:buClr>
              <a:buSzPct val="100000"/>
              <a:buFont typeface="Arial"/>
              <a:buNone/>
              <a:defRPr sz="2000" b="0" i="0" u="none" strike="noStrike" cap="none">
                <a:solidFill>
                  <a:schemeClr val="dk1"/>
                </a:solidFill>
                <a:latin typeface="Verdana"/>
                <a:ea typeface="Verdana"/>
                <a:cs typeface="Verdana"/>
                <a:sym typeface="Verdana"/>
              </a:defRPr>
            </a:lvl1pPr>
            <a:lvl2pPr marL="514350" marR="0" lvl="1" indent="-57150" algn="ctr" rtl="0">
              <a:lnSpc>
                <a:spcPct val="90000"/>
              </a:lnSpc>
              <a:spcBef>
                <a:spcPts val="375"/>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57250" marR="0" lvl="2" indent="-76200" algn="ctr"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0150" marR="0" lvl="3" indent="-85725" algn="ctr"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4pPr>
            <a:lvl5pPr marL="1543050" marR="0" lvl="4" indent="-85725" algn="ctr"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9pPr>
          </a:lstStyle>
          <a:p>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62" y="0"/>
            <a:ext cx="9135879" cy="5143500"/>
          </a:xfrm>
          <a:prstGeom prst="rect">
            <a:avLst/>
          </a:prstGeom>
        </p:spPr>
      </p:pic>
      <p:sp>
        <p:nvSpPr>
          <p:cNvPr id="8" name="Title 1"/>
          <p:cNvSpPr>
            <a:spLocks noGrp="1"/>
          </p:cNvSpPr>
          <p:nvPr>
            <p:ph type="ctrTitle" hasCustomPrompt="1"/>
          </p:nvPr>
        </p:nvSpPr>
        <p:spPr>
          <a:xfrm>
            <a:off x="747713" y="3544492"/>
            <a:ext cx="3876674" cy="852488"/>
          </a:xfrm>
        </p:spPr>
        <p:txBody>
          <a:bodyPr anchor="b">
            <a:normAutofit/>
          </a:bodyPr>
          <a:lstStyle>
            <a:lvl1pPr algn="r">
              <a:defRPr sz="2800" b="1">
                <a:solidFill>
                  <a:schemeClr val="bg1"/>
                </a:solidFill>
              </a:defRPr>
            </a:lvl1pPr>
          </a:lstStyle>
          <a:p>
            <a:r>
              <a:rPr lang="en-US" dirty="0" smtClean="0"/>
              <a:t>Program Summary</a:t>
            </a:r>
            <a:endParaRPr lang="en-US" dirty="0"/>
          </a:p>
        </p:txBody>
      </p:sp>
      <p:sp>
        <p:nvSpPr>
          <p:cNvPr id="9" name="Subtitle 2"/>
          <p:cNvSpPr>
            <a:spLocks noGrp="1"/>
          </p:cNvSpPr>
          <p:nvPr>
            <p:ph type="subTitle" idx="10" hasCustomPrompt="1"/>
          </p:nvPr>
        </p:nvSpPr>
        <p:spPr>
          <a:xfrm>
            <a:off x="1062037" y="4335662"/>
            <a:ext cx="3562350" cy="888207"/>
          </a:xfrm>
        </p:spPr>
        <p:txBody>
          <a:bodyPr>
            <a:normAutofit/>
          </a:bodyPr>
          <a:lstStyle>
            <a:lvl1pPr marL="0" indent="0" algn="r">
              <a:buNone/>
              <a:defRPr sz="18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January 2018</a:t>
            </a:r>
            <a:endParaRPr lang="en-US" dirty="0"/>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47901" y="491641"/>
            <a:ext cx="1615973" cy="504992"/>
          </a:xfrm>
          <a:prstGeom prst="rect">
            <a:avLst/>
          </a:prstGeom>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785988" y="386219"/>
            <a:ext cx="1016664" cy="626773"/>
          </a:xfrm>
          <a:prstGeom prst="rect">
            <a:avLst/>
          </a:prstGeom>
        </p:spPr>
      </p:pic>
      <p:pic>
        <p:nvPicPr>
          <p:cNvPr id="13" name="Picture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660825" y="204655"/>
            <a:ext cx="1333199" cy="9899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3"/>
        <p:cNvGrpSpPr/>
        <p:nvPr/>
      </p:nvGrpSpPr>
      <p:grpSpPr>
        <a:xfrm>
          <a:off x="0" y="0"/>
          <a:ext cx="0" cy="0"/>
          <a:chOff x="0" y="0"/>
          <a:chExt cx="0" cy="0"/>
        </a:xfrm>
      </p:grpSpPr>
      <p:sp>
        <p:nvSpPr>
          <p:cNvPr id="64" name="Shape 64"/>
          <p:cNvSpPr txBox="1">
            <a:spLocks noGrp="1"/>
          </p:cNvSpPr>
          <p:nvPr>
            <p:ph type="title"/>
          </p:nvPr>
        </p:nvSpPr>
        <p:spPr>
          <a:xfrm>
            <a:off x="629841" y="342900"/>
            <a:ext cx="2949178" cy="1200150"/>
          </a:xfrm>
          <a:prstGeom prst="rect">
            <a:avLst/>
          </a:prstGeom>
          <a:noFill/>
          <a:ln>
            <a:noFill/>
          </a:ln>
        </p:spPr>
        <p:txBody>
          <a:bodyPr wrap="square" lIns="91425" tIns="91425" rIns="91425" bIns="91425" anchor="b" anchorCtr="0"/>
          <a:lstStyle>
            <a:lvl1pPr marL="0" marR="0" lvl="0" indent="0" algn="l" rtl="0">
              <a:lnSpc>
                <a:spcPct val="90000"/>
              </a:lnSpc>
              <a:spcBef>
                <a:spcPts val="0"/>
              </a:spcBef>
              <a:buClr>
                <a:schemeClr val="dk1"/>
              </a:buClr>
              <a:buSzPct val="100000"/>
              <a:buFont typeface="Calibri"/>
              <a:buNone/>
              <a:defRPr sz="2400" b="0" i="0" u="none" strike="noStrike" cap="none">
                <a:solidFill>
                  <a:schemeClr val="dk1"/>
                </a:solidFill>
                <a:latin typeface="Calibri"/>
                <a:ea typeface="Calibri"/>
                <a:cs typeface="Calibri"/>
                <a:sym typeface="Calibri"/>
              </a:defRPr>
            </a:lvl1pPr>
            <a:lvl2pPr lvl="1" indent="0">
              <a:spcBef>
                <a:spcPts val="0"/>
              </a:spcBef>
              <a:buSzPct val="77777"/>
              <a:buNone/>
              <a:defRPr sz="1800"/>
            </a:lvl2pPr>
            <a:lvl3pPr lvl="2" indent="0">
              <a:spcBef>
                <a:spcPts val="0"/>
              </a:spcBef>
              <a:buSzPct val="77777"/>
              <a:buNone/>
              <a:defRPr sz="1800"/>
            </a:lvl3pPr>
            <a:lvl4pPr lvl="3" indent="0">
              <a:spcBef>
                <a:spcPts val="0"/>
              </a:spcBef>
              <a:buSzPct val="77777"/>
              <a:buNone/>
              <a:defRPr sz="1800"/>
            </a:lvl4pPr>
            <a:lvl5pPr lvl="4" indent="0">
              <a:spcBef>
                <a:spcPts val="0"/>
              </a:spcBef>
              <a:buSzPct val="77777"/>
              <a:buNone/>
              <a:defRPr sz="1800"/>
            </a:lvl5pPr>
            <a:lvl6pPr lvl="5" indent="0">
              <a:spcBef>
                <a:spcPts val="0"/>
              </a:spcBef>
              <a:buSzPct val="77777"/>
              <a:buNone/>
              <a:defRPr sz="1800"/>
            </a:lvl6pPr>
            <a:lvl7pPr lvl="6" indent="0">
              <a:spcBef>
                <a:spcPts val="0"/>
              </a:spcBef>
              <a:buSzPct val="77777"/>
              <a:buNone/>
              <a:defRPr sz="1800"/>
            </a:lvl7pPr>
            <a:lvl8pPr lvl="7" indent="0">
              <a:spcBef>
                <a:spcPts val="0"/>
              </a:spcBef>
              <a:buSzPct val="77777"/>
              <a:buNone/>
              <a:defRPr sz="1800"/>
            </a:lvl8pPr>
            <a:lvl9pPr lvl="8" indent="0">
              <a:spcBef>
                <a:spcPts val="0"/>
              </a:spcBef>
              <a:buSzPct val="77777"/>
              <a:buNone/>
              <a:defRPr sz="1800"/>
            </a:lvl9pPr>
          </a:lstStyle>
          <a:p>
            <a:endParaRPr/>
          </a:p>
        </p:txBody>
      </p:sp>
      <p:sp>
        <p:nvSpPr>
          <p:cNvPr id="65" name="Shape 65"/>
          <p:cNvSpPr>
            <a:spLocks noGrp="1"/>
          </p:cNvSpPr>
          <p:nvPr>
            <p:ph type="pic" idx="2"/>
          </p:nvPr>
        </p:nvSpPr>
        <p:spPr>
          <a:xfrm>
            <a:off x="3887391" y="740570"/>
            <a:ext cx="4629150" cy="3655219"/>
          </a:xfrm>
          <a:prstGeom prst="rect">
            <a:avLst/>
          </a:prstGeom>
          <a:noFill/>
          <a:ln>
            <a:noFill/>
          </a:ln>
        </p:spPr>
        <p:txBody>
          <a:bodyPr wrap="square" lIns="91425" tIns="91425" rIns="91425" bIns="91425" anchor="t" anchorCtr="0"/>
          <a:lstStyle>
            <a:lvl1pPr marL="0" marR="0" lvl="0" indent="0" algn="l" rtl="0">
              <a:lnSpc>
                <a:spcPct val="90000"/>
              </a:lnSpc>
              <a:spcBef>
                <a:spcPts val="750"/>
              </a:spcBef>
              <a:buClr>
                <a:schemeClr val="dk1"/>
              </a:buClr>
              <a:buSzPct val="100000"/>
              <a:buFont typeface="Arial"/>
              <a:buNone/>
              <a:defRPr sz="2400" b="0" i="0" u="none" strike="noStrike" cap="none">
                <a:solidFill>
                  <a:schemeClr val="dk1"/>
                </a:solidFill>
                <a:latin typeface="Calibri"/>
                <a:ea typeface="Calibri"/>
                <a:cs typeface="Calibri"/>
                <a:sym typeface="Calibri"/>
              </a:defRPr>
            </a:lvl1pPr>
            <a:lvl2pPr marL="342900" marR="0" lvl="1" indent="0" algn="l" rtl="0">
              <a:lnSpc>
                <a:spcPct val="90000"/>
              </a:lnSpc>
              <a:spcBef>
                <a:spcPts val="375"/>
              </a:spcBef>
              <a:buClr>
                <a:schemeClr val="dk1"/>
              </a:buClr>
              <a:buSzPct val="100000"/>
              <a:buFont typeface="Arial"/>
              <a:buNone/>
              <a:defRPr sz="2100" b="0" i="0" u="none" strike="noStrike" cap="none">
                <a:solidFill>
                  <a:schemeClr val="dk1"/>
                </a:solidFill>
                <a:latin typeface="Calibri"/>
                <a:ea typeface="Calibri"/>
                <a:cs typeface="Calibri"/>
                <a:sym typeface="Calibri"/>
              </a:defRPr>
            </a:lvl2pPr>
            <a:lvl3pPr marL="685800" marR="0" lvl="2" indent="0" algn="l" rtl="0">
              <a:lnSpc>
                <a:spcPct val="90000"/>
              </a:lnSpc>
              <a:spcBef>
                <a:spcPts val="375"/>
              </a:spcBef>
              <a:buClr>
                <a:schemeClr val="dk1"/>
              </a:buClr>
              <a:buSzPct val="100000"/>
              <a:buFont typeface="Arial"/>
              <a:buNone/>
              <a:defRPr sz="18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375"/>
              </a:spcBef>
              <a:buClr>
                <a:schemeClr val="dk1"/>
              </a:buClr>
              <a:buSzPct val="100000"/>
              <a:buFont typeface="Arial"/>
              <a:buNone/>
              <a:defRPr sz="1500" b="0" i="0" u="none" strike="noStrike" cap="none">
                <a:solidFill>
                  <a:schemeClr val="dk1"/>
                </a:solidFill>
                <a:latin typeface="Calibri"/>
                <a:ea typeface="Calibri"/>
                <a:cs typeface="Calibri"/>
                <a:sym typeface="Calibri"/>
              </a:defRPr>
            </a:lvl4pPr>
            <a:lvl5pPr marL="1371600" marR="0" lvl="4" indent="0" algn="l" rtl="0">
              <a:lnSpc>
                <a:spcPct val="90000"/>
              </a:lnSpc>
              <a:spcBef>
                <a:spcPts val="375"/>
              </a:spcBef>
              <a:buClr>
                <a:schemeClr val="dk1"/>
              </a:buClr>
              <a:buSzPct val="100000"/>
              <a:buFont typeface="Arial"/>
              <a:buNone/>
              <a:defRPr sz="1500" b="0" i="0" u="none" strike="noStrike" cap="none">
                <a:solidFill>
                  <a:schemeClr val="dk1"/>
                </a:solidFill>
                <a:latin typeface="Calibri"/>
                <a:ea typeface="Calibri"/>
                <a:cs typeface="Calibri"/>
                <a:sym typeface="Calibri"/>
              </a:defRPr>
            </a:lvl5pPr>
            <a:lvl6pPr marL="1714500" marR="0" lvl="5" indent="0" algn="l" rtl="0">
              <a:lnSpc>
                <a:spcPct val="90000"/>
              </a:lnSpc>
              <a:spcBef>
                <a:spcPts val="375"/>
              </a:spcBef>
              <a:buClr>
                <a:schemeClr val="dk1"/>
              </a:buClr>
              <a:buSzPct val="100000"/>
              <a:buFont typeface="Arial"/>
              <a:buNone/>
              <a:defRPr sz="1500" b="0" i="0" u="none" strike="noStrike" cap="none">
                <a:solidFill>
                  <a:schemeClr val="dk1"/>
                </a:solidFill>
                <a:latin typeface="Calibri"/>
                <a:ea typeface="Calibri"/>
                <a:cs typeface="Calibri"/>
                <a:sym typeface="Calibri"/>
              </a:defRPr>
            </a:lvl6pPr>
            <a:lvl7pPr marL="2057400" marR="0" lvl="6" indent="0" algn="l" rtl="0">
              <a:lnSpc>
                <a:spcPct val="90000"/>
              </a:lnSpc>
              <a:spcBef>
                <a:spcPts val="375"/>
              </a:spcBef>
              <a:buClr>
                <a:schemeClr val="dk1"/>
              </a:buClr>
              <a:buSzPct val="100000"/>
              <a:buFont typeface="Arial"/>
              <a:buNone/>
              <a:defRPr sz="1500" b="0" i="0" u="none" strike="noStrike" cap="none">
                <a:solidFill>
                  <a:schemeClr val="dk1"/>
                </a:solidFill>
                <a:latin typeface="Calibri"/>
                <a:ea typeface="Calibri"/>
                <a:cs typeface="Calibri"/>
                <a:sym typeface="Calibri"/>
              </a:defRPr>
            </a:lvl7pPr>
            <a:lvl8pPr marL="2400300" marR="0" lvl="7" indent="0" algn="l" rtl="0">
              <a:lnSpc>
                <a:spcPct val="90000"/>
              </a:lnSpc>
              <a:spcBef>
                <a:spcPts val="375"/>
              </a:spcBef>
              <a:buClr>
                <a:schemeClr val="dk1"/>
              </a:buClr>
              <a:buSzPct val="100000"/>
              <a:buFont typeface="Arial"/>
              <a:buNone/>
              <a:defRPr sz="1500" b="0" i="0" u="none" strike="noStrike" cap="none">
                <a:solidFill>
                  <a:schemeClr val="dk1"/>
                </a:solidFill>
                <a:latin typeface="Calibri"/>
                <a:ea typeface="Calibri"/>
                <a:cs typeface="Calibri"/>
                <a:sym typeface="Calibri"/>
              </a:defRPr>
            </a:lvl8pPr>
            <a:lvl9pPr marL="2743200" marR="0" lvl="8" indent="0" algn="l" rtl="0">
              <a:lnSpc>
                <a:spcPct val="90000"/>
              </a:lnSpc>
              <a:spcBef>
                <a:spcPts val="375"/>
              </a:spcBef>
              <a:buClr>
                <a:schemeClr val="dk1"/>
              </a:buClr>
              <a:buSzPct val="1000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66" name="Shape 66"/>
          <p:cNvSpPr txBox="1">
            <a:spLocks noGrp="1"/>
          </p:cNvSpPr>
          <p:nvPr>
            <p:ph type="body" idx="1"/>
          </p:nvPr>
        </p:nvSpPr>
        <p:spPr>
          <a:xfrm>
            <a:off x="629841" y="1543050"/>
            <a:ext cx="2949178" cy="2858691"/>
          </a:xfrm>
          <a:prstGeom prst="rect">
            <a:avLst/>
          </a:prstGeom>
          <a:noFill/>
          <a:ln>
            <a:noFill/>
          </a:ln>
        </p:spPr>
        <p:txBody>
          <a:bodyPr wrap="square" lIns="91425" tIns="91425" rIns="91425" bIns="91425" anchor="t" anchorCtr="0"/>
          <a:lstStyle>
            <a:lvl1pPr marL="0" marR="0" lvl="0" indent="0" algn="l" rtl="0">
              <a:lnSpc>
                <a:spcPct val="90000"/>
              </a:lnSpc>
              <a:spcBef>
                <a:spcPts val="750"/>
              </a:spcBef>
              <a:buClr>
                <a:schemeClr val="dk1"/>
              </a:buClr>
              <a:buSzPct val="100000"/>
              <a:buFont typeface="Arial"/>
              <a:buNone/>
              <a:defRPr sz="1200" b="0" i="0" u="none" strike="noStrike" cap="none">
                <a:solidFill>
                  <a:schemeClr val="dk1"/>
                </a:solidFill>
                <a:latin typeface="Calibri"/>
                <a:ea typeface="Calibri"/>
                <a:cs typeface="Calibri"/>
                <a:sym typeface="Calibri"/>
              </a:defRPr>
            </a:lvl1pPr>
            <a:lvl2pPr marL="342900" marR="0" lvl="1" indent="0" algn="l" rtl="0">
              <a:lnSpc>
                <a:spcPct val="90000"/>
              </a:lnSpc>
              <a:spcBef>
                <a:spcPts val="375"/>
              </a:spcBef>
              <a:buClr>
                <a:schemeClr val="dk1"/>
              </a:buClr>
              <a:buSzPct val="100000"/>
              <a:buFont typeface="Arial"/>
              <a:buNone/>
              <a:defRPr sz="1050" b="0" i="0" u="none" strike="noStrike" cap="none">
                <a:solidFill>
                  <a:schemeClr val="dk1"/>
                </a:solidFill>
                <a:latin typeface="Calibri"/>
                <a:ea typeface="Calibri"/>
                <a:cs typeface="Calibri"/>
                <a:sym typeface="Calibri"/>
              </a:defRPr>
            </a:lvl2pPr>
            <a:lvl3pPr marL="685800" marR="0" lvl="2" indent="0" algn="l" rtl="0">
              <a:lnSpc>
                <a:spcPct val="90000"/>
              </a:lnSpc>
              <a:spcBef>
                <a:spcPts val="375"/>
              </a:spcBef>
              <a:buClr>
                <a:schemeClr val="dk1"/>
              </a:buClr>
              <a:buSzPct val="100000"/>
              <a:buFont typeface="Arial"/>
              <a:buNone/>
              <a:defRPr sz="9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375"/>
              </a:spcBef>
              <a:buClr>
                <a:schemeClr val="dk1"/>
              </a:buClr>
              <a:buSzPct val="100000"/>
              <a:buFont typeface="Arial"/>
              <a:buNone/>
              <a:defRPr sz="750" b="0" i="0" u="none" strike="noStrike" cap="none">
                <a:solidFill>
                  <a:schemeClr val="dk1"/>
                </a:solidFill>
                <a:latin typeface="Calibri"/>
                <a:ea typeface="Calibri"/>
                <a:cs typeface="Calibri"/>
                <a:sym typeface="Calibri"/>
              </a:defRPr>
            </a:lvl4pPr>
            <a:lvl5pPr marL="1371600" marR="0" lvl="4" indent="0" algn="l" rtl="0">
              <a:lnSpc>
                <a:spcPct val="90000"/>
              </a:lnSpc>
              <a:spcBef>
                <a:spcPts val="375"/>
              </a:spcBef>
              <a:buClr>
                <a:schemeClr val="dk1"/>
              </a:buClr>
              <a:buSzPct val="100000"/>
              <a:buFont typeface="Arial"/>
              <a:buNone/>
              <a:defRPr sz="750" b="0" i="0" u="none" strike="noStrike" cap="none">
                <a:solidFill>
                  <a:schemeClr val="dk1"/>
                </a:solidFill>
                <a:latin typeface="Calibri"/>
                <a:ea typeface="Calibri"/>
                <a:cs typeface="Calibri"/>
                <a:sym typeface="Calibri"/>
              </a:defRPr>
            </a:lvl5pPr>
            <a:lvl6pPr marL="1714500" marR="0" lvl="5" indent="0" algn="l" rtl="0">
              <a:lnSpc>
                <a:spcPct val="90000"/>
              </a:lnSpc>
              <a:spcBef>
                <a:spcPts val="375"/>
              </a:spcBef>
              <a:buClr>
                <a:schemeClr val="dk1"/>
              </a:buClr>
              <a:buSzPct val="100000"/>
              <a:buFont typeface="Arial"/>
              <a:buNone/>
              <a:defRPr sz="750" b="0" i="0" u="none" strike="noStrike" cap="none">
                <a:solidFill>
                  <a:schemeClr val="dk1"/>
                </a:solidFill>
                <a:latin typeface="Calibri"/>
                <a:ea typeface="Calibri"/>
                <a:cs typeface="Calibri"/>
                <a:sym typeface="Calibri"/>
              </a:defRPr>
            </a:lvl6pPr>
            <a:lvl7pPr marL="2057400" marR="0" lvl="6" indent="0" algn="l" rtl="0">
              <a:lnSpc>
                <a:spcPct val="90000"/>
              </a:lnSpc>
              <a:spcBef>
                <a:spcPts val="375"/>
              </a:spcBef>
              <a:buClr>
                <a:schemeClr val="dk1"/>
              </a:buClr>
              <a:buSzPct val="100000"/>
              <a:buFont typeface="Arial"/>
              <a:buNone/>
              <a:defRPr sz="750" b="0" i="0" u="none" strike="noStrike" cap="none">
                <a:solidFill>
                  <a:schemeClr val="dk1"/>
                </a:solidFill>
                <a:latin typeface="Calibri"/>
                <a:ea typeface="Calibri"/>
                <a:cs typeface="Calibri"/>
                <a:sym typeface="Calibri"/>
              </a:defRPr>
            </a:lvl7pPr>
            <a:lvl8pPr marL="2400300" marR="0" lvl="7" indent="0" algn="l" rtl="0">
              <a:lnSpc>
                <a:spcPct val="90000"/>
              </a:lnSpc>
              <a:spcBef>
                <a:spcPts val="375"/>
              </a:spcBef>
              <a:buClr>
                <a:schemeClr val="dk1"/>
              </a:buClr>
              <a:buSzPct val="100000"/>
              <a:buFont typeface="Arial"/>
              <a:buNone/>
              <a:defRPr sz="750" b="0" i="0" u="none" strike="noStrike" cap="none">
                <a:solidFill>
                  <a:schemeClr val="dk1"/>
                </a:solidFill>
                <a:latin typeface="Calibri"/>
                <a:ea typeface="Calibri"/>
                <a:cs typeface="Calibri"/>
                <a:sym typeface="Calibri"/>
              </a:defRPr>
            </a:lvl8pPr>
            <a:lvl9pPr marL="2743200" marR="0" lvl="8" indent="0" algn="l" rtl="0">
              <a:lnSpc>
                <a:spcPct val="90000"/>
              </a:lnSpc>
              <a:spcBef>
                <a:spcPts val="375"/>
              </a:spcBef>
              <a:buClr>
                <a:schemeClr val="dk1"/>
              </a:buClr>
              <a:buSzPct val="100000"/>
              <a:buFont typeface="Arial"/>
              <a:buNone/>
              <a:defRPr sz="750" b="0" i="0" u="none" strike="noStrike" cap="none">
                <a:solidFill>
                  <a:schemeClr val="dk1"/>
                </a:solidFill>
                <a:latin typeface="Calibri"/>
                <a:ea typeface="Calibri"/>
                <a:cs typeface="Calibri"/>
                <a:sym typeface="Calibri"/>
              </a:defRPr>
            </a:lvl9pPr>
          </a:lstStyle>
          <a:p>
            <a:endParaRPr/>
          </a:p>
        </p:txBody>
      </p:sp>
      <p:sp>
        <p:nvSpPr>
          <p:cNvPr id="67" name="Shape 67"/>
          <p:cNvSpPr txBox="1">
            <a:spLocks noGrp="1"/>
          </p:cNvSpPr>
          <p:nvPr>
            <p:ph type="dt" idx="10"/>
          </p:nvPr>
        </p:nvSpPr>
        <p:spPr>
          <a:xfrm>
            <a:off x="628650" y="4767264"/>
            <a:ext cx="2057400" cy="273844"/>
          </a:xfrm>
          <a:prstGeom prst="rect">
            <a:avLst/>
          </a:prstGeom>
          <a:noFill/>
          <a:ln>
            <a:noFill/>
          </a:ln>
        </p:spPr>
        <p:txBody>
          <a:bodyPr wrap="square" lIns="91425" tIns="91425" rIns="91425" bIns="91425" anchor="ctr" anchorCtr="0"/>
          <a:lstStyle>
            <a:lvl1pPr marL="0" marR="0" lvl="0" indent="0" algn="l" rtl="0">
              <a:spcBef>
                <a:spcPts val="0"/>
              </a:spcBef>
              <a:buSzPct val="155555"/>
              <a:buNone/>
              <a:defRPr sz="900">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ftr" idx="11"/>
          </p:nvPr>
        </p:nvSpPr>
        <p:spPr>
          <a:xfrm>
            <a:off x="3028950" y="4767264"/>
            <a:ext cx="3086100" cy="273844"/>
          </a:xfrm>
          <a:prstGeom prst="rect">
            <a:avLst/>
          </a:prstGeom>
          <a:noFill/>
          <a:ln>
            <a:noFill/>
          </a:ln>
        </p:spPr>
        <p:txBody>
          <a:bodyPr wrap="square" lIns="91425" tIns="91425" rIns="91425" bIns="91425" anchor="ctr" anchorCtr="0"/>
          <a:lstStyle>
            <a:lvl1pPr marL="0" marR="0" lvl="0" indent="0" algn="ctr" rtl="0">
              <a:spcBef>
                <a:spcPts val="0"/>
              </a:spcBef>
              <a:buSzPct val="155555"/>
              <a:buNone/>
              <a:defRPr sz="900">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sldNum" idx="12"/>
          </p:nvPr>
        </p:nvSpPr>
        <p:spPr>
          <a:xfrm>
            <a:off x="6457950" y="4767264"/>
            <a:ext cx="2057400" cy="273844"/>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900">
                <a:solidFill>
                  <a:srgbClr val="888888"/>
                </a:solidFill>
                <a:latin typeface="Calibri"/>
                <a:ea typeface="Calibri"/>
                <a:cs typeface="Calibri"/>
                <a:sym typeface="Calibri"/>
              </a:rPr>
              <a:pPr marL="0" marR="0" lvl="0" indent="0" algn="r" rtl="0">
                <a:spcBef>
                  <a:spcPts val="0"/>
                </a:spcBef>
                <a:buSzPct val="25000"/>
                <a:buNone/>
              </a:pPr>
              <a:t>‹#›</a:t>
            </a:fld>
            <a:endParaRPr lang="en-US" sz="900">
              <a:solidFill>
                <a:srgbClr val="888888"/>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0"/>
        <p:cNvGrpSpPr/>
        <p:nvPr/>
      </p:nvGrpSpPr>
      <p:grpSpPr>
        <a:xfrm>
          <a:off x="0" y="0"/>
          <a:ext cx="0" cy="0"/>
          <a:chOff x="0" y="0"/>
          <a:chExt cx="0" cy="0"/>
        </a:xfrm>
      </p:grpSpPr>
      <p:sp>
        <p:nvSpPr>
          <p:cNvPr id="71" name="Shape 71"/>
          <p:cNvSpPr txBox="1">
            <a:spLocks noGrp="1"/>
          </p:cNvSpPr>
          <p:nvPr>
            <p:ph type="title"/>
          </p:nvPr>
        </p:nvSpPr>
        <p:spPr>
          <a:xfrm>
            <a:off x="628650" y="273845"/>
            <a:ext cx="7886700" cy="994172"/>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SzPct val="100000"/>
              <a:buFont typeface="Calibri"/>
              <a:buNone/>
              <a:defRPr sz="3300" b="0" i="0" u="none" strike="noStrike" cap="none">
                <a:solidFill>
                  <a:schemeClr val="dk1"/>
                </a:solidFill>
                <a:latin typeface="Calibri"/>
                <a:ea typeface="Calibri"/>
                <a:cs typeface="Calibri"/>
                <a:sym typeface="Calibri"/>
              </a:defRPr>
            </a:lvl1pPr>
            <a:lvl2pPr lvl="1" indent="0">
              <a:spcBef>
                <a:spcPts val="0"/>
              </a:spcBef>
              <a:buSzPct val="77777"/>
              <a:buNone/>
              <a:defRPr sz="1800"/>
            </a:lvl2pPr>
            <a:lvl3pPr lvl="2" indent="0">
              <a:spcBef>
                <a:spcPts val="0"/>
              </a:spcBef>
              <a:buSzPct val="77777"/>
              <a:buNone/>
              <a:defRPr sz="1800"/>
            </a:lvl3pPr>
            <a:lvl4pPr lvl="3" indent="0">
              <a:spcBef>
                <a:spcPts val="0"/>
              </a:spcBef>
              <a:buSzPct val="77777"/>
              <a:buNone/>
              <a:defRPr sz="1800"/>
            </a:lvl4pPr>
            <a:lvl5pPr lvl="4" indent="0">
              <a:spcBef>
                <a:spcPts val="0"/>
              </a:spcBef>
              <a:buSzPct val="77777"/>
              <a:buNone/>
              <a:defRPr sz="1800"/>
            </a:lvl5pPr>
            <a:lvl6pPr lvl="5" indent="0">
              <a:spcBef>
                <a:spcPts val="0"/>
              </a:spcBef>
              <a:buSzPct val="77777"/>
              <a:buNone/>
              <a:defRPr sz="1800"/>
            </a:lvl6pPr>
            <a:lvl7pPr lvl="6" indent="0">
              <a:spcBef>
                <a:spcPts val="0"/>
              </a:spcBef>
              <a:buSzPct val="77777"/>
              <a:buNone/>
              <a:defRPr sz="1800"/>
            </a:lvl7pPr>
            <a:lvl8pPr lvl="7" indent="0">
              <a:spcBef>
                <a:spcPts val="0"/>
              </a:spcBef>
              <a:buSzPct val="77777"/>
              <a:buNone/>
              <a:defRPr sz="1800"/>
            </a:lvl8pPr>
            <a:lvl9pPr lvl="8" indent="0">
              <a:spcBef>
                <a:spcPts val="0"/>
              </a:spcBef>
              <a:buSzPct val="77777"/>
              <a:buNone/>
              <a:defRPr sz="1800"/>
            </a:lvl9pPr>
          </a:lstStyle>
          <a:p>
            <a:endParaRPr/>
          </a:p>
        </p:txBody>
      </p:sp>
      <p:sp>
        <p:nvSpPr>
          <p:cNvPr id="72" name="Shape 72"/>
          <p:cNvSpPr txBox="1">
            <a:spLocks noGrp="1"/>
          </p:cNvSpPr>
          <p:nvPr>
            <p:ph type="body" idx="1"/>
          </p:nvPr>
        </p:nvSpPr>
        <p:spPr>
          <a:xfrm rot="5400000">
            <a:off x="2940248" y="-942380"/>
            <a:ext cx="3263504" cy="7886700"/>
          </a:xfrm>
          <a:prstGeom prst="rect">
            <a:avLst/>
          </a:prstGeom>
          <a:noFill/>
          <a:ln>
            <a:noFill/>
          </a:ln>
        </p:spPr>
        <p:txBody>
          <a:bodyPr wrap="square" lIns="91425" tIns="91425" rIns="91425" bIns="91425" anchor="t" anchorCtr="0"/>
          <a:lstStyle>
            <a:lvl1pPr marL="171450" marR="0" lvl="0" indent="-38100" algn="l" rtl="0">
              <a:lnSpc>
                <a:spcPct val="90000"/>
              </a:lnSpc>
              <a:spcBef>
                <a:spcPts val="75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73" name="Shape 73"/>
          <p:cNvSpPr txBox="1">
            <a:spLocks noGrp="1"/>
          </p:cNvSpPr>
          <p:nvPr>
            <p:ph type="dt" idx="10"/>
          </p:nvPr>
        </p:nvSpPr>
        <p:spPr>
          <a:xfrm>
            <a:off x="628650" y="4767264"/>
            <a:ext cx="2057400" cy="273844"/>
          </a:xfrm>
          <a:prstGeom prst="rect">
            <a:avLst/>
          </a:prstGeom>
          <a:noFill/>
          <a:ln>
            <a:noFill/>
          </a:ln>
        </p:spPr>
        <p:txBody>
          <a:bodyPr wrap="square" lIns="91425" tIns="91425" rIns="91425" bIns="91425" anchor="ctr" anchorCtr="0"/>
          <a:lstStyle>
            <a:lvl1pPr marL="0" marR="0" lvl="0" indent="0" algn="l" rtl="0">
              <a:spcBef>
                <a:spcPts val="0"/>
              </a:spcBef>
              <a:buSzPct val="155555"/>
              <a:buNone/>
              <a:defRPr sz="900">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74" name="Shape 74"/>
          <p:cNvSpPr txBox="1">
            <a:spLocks noGrp="1"/>
          </p:cNvSpPr>
          <p:nvPr>
            <p:ph type="ftr" idx="11"/>
          </p:nvPr>
        </p:nvSpPr>
        <p:spPr>
          <a:xfrm>
            <a:off x="3028950" y="4767264"/>
            <a:ext cx="3086100" cy="273844"/>
          </a:xfrm>
          <a:prstGeom prst="rect">
            <a:avLst/>
          </a:prstGeom>
          <a:noFill/>
          <a:ln>
            <a:noFill/>
          </a:ln>
        </p:spPr>
        <p:txBody>
          <a:bodyPr wrap="square" lIns="91425" tIns="91425" rIns="91425" bIns="91425" anchor="ctr" anchorCtr="0"/>
          <a:lstStyle>
            <a:lvl1pPr marL="0" marR="0" lvl="0" indent="0" algn="ctr" rtl="0">
              <a:spcBef>
                <a:spcPts val="0"/>
              </a:spcBef>
              <a:buSzPct val="155555"/>
              <a:buNone/>
              <a:defRPr sz="900">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sldNum" idx="12"/>
          </p:nvPr>
        </p:nvSpPr>
        <p:spPr>
          <a:xfrm>
            <a:off x="6457950" y="4767264"/>
            <a:ext cx="2057400" cy="273844"/>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900">
                <a:solidFill>
                  <a:srgbClr val="888888"/>
                </a:solidFill>
                <a:latin typeface="Calibri"/>
                <a:ea typeface="Calibri"/>
                <a:cs typeface="Calibri"/>
                <a:sym typeface="Calibri"/>
              </a:rPr>
              <a:pPr marL="0" marR="0" lvl="0" indent="0" algn="r" rtl="0">
                <a:spcBef>
                  <a:spcPts val="0"/>
                </a:spcBef>
                <a:buSzPct val="25000"/>
                <a:buNone/>
              </a:pPr>
              <a:t>‹#›</a:t>
            </a:fld>
            <a:endParaRPr lang="en-US" sz="900">
              <a:solidFill>
                <a:srgbClr val="888888"/>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6"/>
        <p:cNvGrpSpPr/>
        <p:nvPr/>
      </p:nvGrpSpPr>
      <p:grpSpPr>
        <a:xfrm>
          <a:off x="0" y="0"/>
          <a:ext cx="0" cy="0"/>
          <a:chOff x="0" y="0"/>
          <a:chExt cx="0" cy="0"/>
        </a:xfrm>
      </p:grpSpPr>
      <p:sp>
        <p:nvSpPr>
          <p:cNvPr id="77" name="Shape 77"/>
          <p:cNvSpPr txBox="1">
            <a:spLocks noGrp="1"/>
          </p:cNvSpPr>
          <p:nvPr>
            <p:ph type="title"/>
          </p:nvPr>
        </p:nvSpPr>
        <p:spPr>
          <a:xfrm rot="5400000">
            <a:off x="5350073" y="1467446"/>
            <a:ext cx="4358879" cy="1971675"/>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SzPct val="100000"/>
              <a:buFont typeface="Calibri"/>
              <a:buNone/>
              <a:defRPr sz="3300" b="0" i="0" u="none" strike="noStrike" cap="none">
                <a:solidFill>
                  <a:schemeClr val="dk1"/>
                </a:solidFill>
                <a:latin typeface="Calibri"/>
                <a:ea typeface="Calibri"/>
                <a:cs typeface="Calibri"/>
                <a:sym typeface="Calibri"/>
              </a:defRPr>
            </a:lvl1pPr>
            <a:lvl2pPr lvl="1" indent="0">
              <a:spcBef>
                <a:spcPts val="0"/>
              </a:spcBef>
              <a:buSzPct val="77777"/>
              <a:buNone/>
              <a:defRPr sz="1800"/>
            </a:lvl2pPr>
            <a:lvl3pPr lvl="2" indent="0">
              <a:spcBef>
                <a:spcPts val="0"/>
              </a:spcBef>
              <a:buSzPct val="77777"/>
              <a:buNone/>
              <a:defRPr sz="1800"/>
            </a:lvl3pPr>
            <a:lvl4pPr lvl="3" indent="0">
              <a:spcBef>
                <a:spcPts val="0"/>
              </a:spcBef>
              <a:buSzPct val="77777"/>
              <a:buNone/>
              <a:defRPr sz="1800"/>
            </a:lvl4pPr>
            <a:lvl5pPr lvl="4" indent="0">
              <a:spcBef>
                <a:spcPts val="0"/>
              </a:spcBef>
              <a:buSzPct val="77777"/>
              <a:buNone/>
              <a:defRPr sz="1800"/>
            </a:lvl5pPr>
            <a:lvl6pPr lvl="5" indent="0">
              <a:spcBef>
                <a:spcPts val="0"/>
              </a:spcBef>
              <a:buSzPct val="77777"/>
              <a:buNone/>
              <a:defRPr sz="1800"/>
            </a:lvl6pPr>
            <a:lvl7pPr lvl="6" indent="0">
              <a:spcBef>
                <a:spcPts val="0"/>
              </a:spcBef>
              <a:buSzPct val="77777"/>
              <a:buNone/>
              <a:defRPr sz="1800"/>
            </a:lvl7pPr>
            <a:lvl8pPr lvl="7" indent="0">
              <a:spcBef>
                <a:spcPts val="0"/>
              </a:spcBef>
              <a:buSzPct val="77777"/>
              <a:buNone/>
              <a:defRPr sz="1800"/>
            </a:lvl8pPr>
            <a:lvl9pPr lvl="8" indent="0">
              <a:spcBef>
                <a:spcPts val="0"/>
              </a:spcBef>
              <a:buSzPct val="77777"/>
              <a:buNone/>
              <a:defRPr sz="1800"/>
            </a:lvl9pPr>
          </a:lstStyle>
          <a:p>
            <a:endParaRPr/>
          </a:p>
        </p:txBody>
      </p:sp>
      <p:sp>
        <p:nvSpPr>
          <p:cNvPr id="78" name="Shape 78"/>
          <p:cNvSpPr txBox="1">
            <a:spLocks noGrp="1"/>
          </p:cNvSpPr>
          <p:nvPr>
            <p:ph type="body" idx="1"/>
          </p:nvPr>
        </p:nvSpPr>
        <p:spPr>
          <a:xfrm rot="5400000">
            <a:off x="1349573" y="-447080"/>
            <a:ext cx="4358879" cy="5800725"/>
          </a:xfrm>
          <a:prstGeom prst="rect">
            <a:avLst/>
          </a:prstGeom>
          <a:noFill/>
          <a:ln>
            <a:noFill/>
          </a:ln>
        </p:spPr>
        <p:txBody>
          <a:bodyPr wrap="square" lIns="91425" tIns="91425" rIns="91425" bIns="91425" anchor="t" anchorCtr="0"/>
          <a:lstStyle>
            <a:lvl1pPr marL="171450" marR="0" lvl="0" indent="-38100" algn="l" rtl="0">
              <a:lnSpc>
                <a:spcPct val="90000"/>
              </a:lnSpc>
              <a:spcBef>
                <a:spcPts val="75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79" name="Shape 79"/>
          <p:cNvSpPr txBox="1">
            <a:spLocks noGrp="1"/>
          </p:cNvSpPr>
          <p:nvPr>
            <p:ph type="dt" idx="10"/>
          </p:nvPr>
        </p:nvSpPr>
        <p:spPr>
          <a:xfrm>
            <a:off x="628650" y="4767264"/>
            <a:ext cx="2057400" cy="273844"/>
          </a:xfrm>
          <a:prstGeom prst="rect">
            <a:avLst/>
          </a:prstGeom>
          <a:noFill/>
          <a:ln>
            <a:noFill/>
          </a:ln>
        </p:spPr>
        <p:txBody>
          <a:bodyPr wrap="square" lIns="91425" tIns="91425" rIns="91425" bIns="91425" anchor="ctr" anchorCtr="0"/>
          <a:lstStyle>
            <a:lvl1pPr marL="0" marR="0" lvl="0" indent="0" algn="l" rtl="0">
              <a:spcBef>
                <a:spcPts val="0"/>
              </a:spcBef>
              <a:buSzPct val="155555"/>
              <a:buNone/>
              <a:defRPr sz="900">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80" name="Shape 80"/>
          <p:cNvSpPr txBox="1">
            <a:spLocks noGrp="1"/>
          </p:cNvSpPr>
          <p:nvPr>
            <p:ph type="ftr" idx="11"/>
          </p:nvPr>
        </p:nvSpPr>
        <p:spPr>
          <a:xfrm>
            <a:off x="3028950" y="4767264"/>
            <a:ext cx="3086100" cy="273844"/>
          </a:xfrm>
          <a:prstGeom prst="rect">
            <a:avLst/>
          </a:prstGeom>
          <a:noFill/>
          <a:ln>
            <a:noFill/>
          </a:ln>
        </p:spPr>
        <p:txBody>
          <a:bodyPr wrap="square" lIns="91425" tIns="91425" rIns="91425" bIns="91425" anchor="ctr" anchorCtr="0"/>
          <a:lstStyle>
            <a:lvl1pPr marL="0" marR="0" lvl="0" indent="0" algn="ctr" rtl="0">
              <a:spcBef>
                <a:spcPts val="0"/>
              </a:spcBef>
              <a:buSzPct val="155555"/>
              <a:buNone/>
              <a:defRPr sz="900">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sldNum" idx="12"/>
          </p:nvPr>
        </p:nvSpPr>
        <p:spPr>
          <a:xfrm>
            <a:off x="6457950" y="4767264"/>
            <a:ext cx="2057400" cy="273844"/>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900">
                <a:solidFill>
                  <a:srgbClr val="888888"/>
                </a:solidFill>
                <a:latin typeface="Calibri"/>
                <a:ea typeface="Calibri"/>
                <a:cs typeface="Calibri"/>
                <a:sym typeface="Calibri"/>
              </a:rPr>
              <a:pPr marL="0" marR="0" lvl="0" indent="0" algn="r" rtl="0">
                <a:spcBef>
                  <a:spcPts val="0"/>
                </a:spcBef>
                <a:buSzPct val="25000"/>
                <a:buNone/>
              </a:pPr>
              <a:t>‹#›</a:t>
            </a:fld>
            <a:endParaRPr lang="en-US" sz="900">
              <a:solidFill>
                <a:srgbClr val="888888"/>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ustom Layout">
    <p:spTree>
      <p:nvGrpSpPr>
        <p:cNvPr id="1" name="Shape 82"/>
        <p:cNvGrpSpPr/>
        <p:nvPr/>
      </p:nvGrpSpPr>
      <p:grpSpPr>
        <a:xfrm>
          <a:off x="0" y="0"/>
          <a:ext cx="0" cy="0"/>
          <a:chOff x="0" y="0"/>
          <a:chExt cx="0" cy="0"/>
        </a:xfrm>
      </p:grpSpPr>
      <p:pic>
        <p:nvPicPr>
          <p:cNvPr id="83" name="Shape 83"/>
          <p:cNvPicPr preferRelativeResize="0"/>
          <p:nvPr/>
        </p:nvPicPr>
        <p:blipFill rotWithShape="1">
          <a:blip r:embed="rId2">
            <a:alphaModFix/>
          </a:blip>
          <a:srcRect/>
          <a:stretch/>
        </p:blipFill>
        <p:spPr>
          <a:xfrm>
            <a:off x="1" y="0"/>
            <a:ext cx="9052558" cy="5092064"/>
          </a:xfrm>
          <a:prstGeom prst="rect">
            <a:avLst/>
          </a:prstGeom>
          <a:noFill/>
          <a:ln>
            <a:noFill/>
          </a:ln>
        </p:spPr>
      </p:pic>
      <p:sp>
        <p:nvSpPr>
          <p:cNvPr id="84" name="Shape 84"/>
          <p:cNvSpPr txBox="1">
            <a:spLocks noGrp="1"/>
          </p:cNvSpPr>
          <p:nvPr>
            <p:ph type="body" idx="1"/>
          </p:nvPr>
        </p:nvSpPr>
        <p:spPr>
          <a:xfrm>
            <a:off x="457200" y="265341"/>
            <a:ext cx="8229600" cy="3503839"/>
          </a:xfrm>
          <a:prstGeom prst="rect">
            <a:avLst/>
          </a:prstGeom>
          <a:noFill/>
          <a:ln>
            <a:noFill/>
          </a:ln>
        </p:spPr>
        <p:txBody>
          <a:bodyPr wrap="square" lIns="91425" tIns="91425" rIns="91425" bIns="91425" anchor="t" anchorCtr="0"/>
          <a:lstStyle>
            <a:lvl1pPr marL="171450" marR="0" lvl="0" indent="-38100" algn="l" rtl="0">
              <a:lnSpc>
                <a:spcPct val="90000"/>
              </a:lnSpc>
              <a:spcBef>
                <a:spcPts val="750"/>
              </a:spcBef>
              <a:buClr>
                <a:schemeClr val="dk1"/>
              </a:buClr>
              <a:buSzPct val="100000"/>
              <a:buFont typeface="Arial"/>
              <a:buChar char="•"/>
              <a:defRPr sz="2100" b="0" i="0" u="none" strike="noStrike" cap="none">
                <a:solidFill>
                  <a:schemeClr val="dk1"/>
                </a:solidFill>
                <a:latin typeface="PT Sans"/>
                <a:ea typeface="PT Sans"/>
                <a:cs typeface="PT Sans"/>
                <a:sym typeface="PT Sans"/>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PT Sans"/>
                <a:ea typeface="PT Sans"/>
                <a:cs typeface="PT Sans"/>
                <a:sym typeface="PT Sans"/>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PT Sans"/>
                <a:ea typeface="PT Sans"/>
                <a:cs typeface="PT Sans"/>
                <a:sym typeface="PT Sans"/>
              </a:defRPr>
            </a:lvl3pPr>
            <a:lvl4pPr marL="1200150" marR="0" lvl="3" indent="-85725" algn="l" rtl="0">
              <a:lnSpc>
                <a:spcPct val="90000"/>
              </a:lnSpc>
              <a:spcBef>
                <a:spcPts val="375"/>
              </a:spcBef>
              <a:buClr>
                <a:schemeClr val="dk1"/>
              </a:buClr>
              <a:buSzPct val="100000"/>
              <a:buFont typeface="Arial"/>
              <a:buChar char="•"/>
              <a:defRPr sz="1350" b="0" i="0" u="none" strike="noStrike" cap="none">
                <a:solidFill>
                  <a:schemeClr val="dk1"/>
                </a:solidFill>
                <a:latin typeface="PT Sans"/>
                <a:ea typeface="PT Sans"/>
                <a:cs typeface="PT Sans"/>
                <a:sym typeface="PT Sans"/>
              </a:defRPr>
            </a:lvl4pPr>
            <a:lvl5pPr marL="1543050" marR="0" lvl="4" indent="-85725" algn="l" rtl="0">
              <a:lnSpc>
                <a:spcPct val="90000"/>
              </a:lnSpc>
              <a:spcBef>
                <a:spcPts val="375"/>
              </a:spcBef>
              <a:buClr>
                <a:schemeClr val="dk1"/>
              </a:buClr>
              <a:buSzPct val="100000"/>
              <a:buFont typeface="Arial"/>
              <a:buChar char="•"/>
              <a:defRPr sz="1350" b="0" i="0" u="none" strike="noStrike" cap="none">
                <a:solidFill>
                  <a:schemeClr val="dk1"/>
                </a:solidFill>
                <a:latin typeface="PT Sans"/>
                <a:ea typeface="PT Sans"/>
                <a:cs typeface="PT Sans"/>
                <a:sym typeface="PT Sans"/>
              </a:defRPr>
            </a:lvl5pPr>
            <a:lvl6pPr marL="1885950" marR="0" lvl="5"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7713" y="3544492"/>
            <a:ext cx="3876674" cy="852488"/>
          </a:xfrm>
        </p:spPr>
        <p:txBody>
          <a:bodyPr anchor="b">
            <a:normAutofit/>
          </a:bodyPr>
          <a:lstStyle>
            <a:lvl1pPr algn="r">
              <a:defRPr sz="2800" b="1">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062037" y="4335662"/>
            <a:ext cx="3562350" cy="888207"/>
          </a:xfrm>
        </p:spPr>
        <p:txBody>
          <a:bodyPr>
            <a:normAutofit/>
          </a:bodyPr>
          <a:lstStyle>
            <a:lvl1pPr marL="0" indent="0" algn="r">
              <a:buNone/>
              <a:defRPr sz="18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B34BFD9C-C4D1-4B69-9A83-9AAD651A0951}" type="slidenum">
              <a:rPr lang="en-US" smtClean="0"/>
              <a:t>‹#›</a:t>
            </a:fld>
            <a:endParaRPr lang="en-US"/>
          </a:p>
        </p:txBody>
      </p:sp>
    </p:spTree>
    <p:extLst>
      <p:ext uri="{BB962C8B-B14F-4D97-AF65-F5344CB8AC3E}">
        <p14:creationId xmlns:p14="http://schemas.microsoft.com/office/powerpoint/2010/main" val="3018127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Shape 31"/>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21" y="0"/>
            <a:ext cx="9135879" cy="5143500"/>
          </a:xfrm>
          <a:prstGeom prst="rect">
            <a:avLst/>
          </a:prstGeom>
        </p:spPr>
      </p:pic>
      <p:sp>
        <p:nvSpPr>
          <p:cNvPr id="33" name="Shape 33"/>
          <p:cNvSpPr txBox="1">
            <a:spLocks noGrp="1"/>
          </p:cNvSpPr>
          <p:nvPr>
            <p:ph type="body" idx="1"/>
          </p:nvPr>
        </p:nvSpPr>
        <p:spPr>
          <a:xfrm>
            <a:off x="628650" y="1369218"/>
            <a:ext cx="3886200" cy="3263504"/>
          </a:xfrm>
          <a:prstGeom prst="rect">
            <a:avLst/>
          </a:prstGeom>
          <a:noFill/>
          <a:ln>
            <a:noFill/>
          </a:ln>
        </p:spPr>
        <p:txBody>
          <a:bodyPr wrap="square" lIns="91425" tIns="91425" rIns="91425" bIns="91425" anchor="t" anchorCtr="0"/>
          <a:lstStyle>
            <a:lvl1pPr marL="171450" marR="0" lvl="0" indent="-38100" algn="l" rtl="0">
              <a:lnSpc>
                <a:spcPct val="90000"/>
              </a:lnSpc>
              <a:spcBef>
                <a:spcPts val="75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4" name="Shape 34"/>
          <p:cNvSpPr txBox="1">
            <a:spLocks noGrp="1"/>
          </p:cNvSpPr>
          <p:nvPr>
            <p:ph type="body" idx="2"/>
          </p:nvPr>
        </p:nvSpPr>
        <p:spPr>
          <a:xfrm>
            <a:off x="4629150" y="1369218"/>
            <a:ext cx="3886200" cy="3263504"/>
          </a:xfrm>
          <a:prstGeom prst="rect">
            <a:avLst/>
          </a:prstGeom>
          <a:noFill/>
          <a:ln>
            <a:noFill/>
          </a:ln>
        </p:spPr>
        <p:txBody>
          <a:bodyPr wrap="square" lIns="91425" tIns="91425" rIns="91425" bIns="91425" anchor="t" anchorCtr="0"/>
          <a:lstStyle>
            <a:lvl1pPr marL="171450" marR="0" lvl="0" indent="-38100" algn="l" rtl="0">
              <a:lnSpc>
                <a:spcPct val="90000"/>
              </a:lnSpc>
              <a:spcBef>
                <a:spcPts val="75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sldNum" idx="12"/>
          </p:nvPr>
        </p:nvSpPr>
        <p:spPr>
          <a:xfrm>
            <a:off x="6729604" y="4755356"/>
            <a:ext cx="2057400" cy="273844"/>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900">
                <a:solidFill>
                  <a:srgbClr val="888888"/>
                </a:solidFill>
                <a:latin typeface="Calibri"/>
                <a:ea typeface="Calibri"/>
                <a:cs typeface="Calibri"/>
                <a:sym typeface="Calibri"/>
              </a:rPr>
              <a:pPr marL="0" marR="0" lvl="0" indent="0" algn="r" rtl="0">
                <a:spcBef>
                  <a:spcPts val="0"/>
                </a:spcBef>
                <a:buSzPct val="25000"/>
                <a:buNone/>
              </a:pPr>
              <a:t>‹#›</a:t>
            </a:fld>
            <a:endParaRPr lang="en-US" sz="900">
              <a:solidFill>
                <a:srgbClr val="888888"/>
              </a:solidFill>
              <a:latin typeface="Calibri"/>
              <a:ea typeface="Calibri"/>
              <a:cs typeface="Calibri"/>
              <a:sym typeface="Calibri"/>
            </a:endParaRPr>
          </a:p>
        </p:txBody>
      </p:sp>
      <p:sp>
        <p:nvSpPr>
          <p:cNvPr id="9" name="Shape 22"/>
          <p:cNvSpPr txBox="1">
            <a:spLocks noGrp="1"/>
          </p:cNvSpPr>
          <p:nvPr>
            <p:ph type="title"/>
          </p:nvPr>
        </p:nvSpPr>
        <p:spPr>
          <a:xfrm>
            <a:off x="628650" y="254511"/>
            <a:ext cx="7886700" cy="518696"/>
          </a:xfrm>
          <a:prstGeom prst="rect">
            <a:avLst/>
          </a:prstGeom>
          <a:noFill/>
          <a:ln>
            <a:noFill/>
          </a:ln>
        </p:spPr>
        <p:txBody>
          <a:bodyPr wrap="square" lIns="91425" tIns="91425" rIns="91425" bIns="91425" anchor="t" anchorCtr="0"/>
          <a:lstStyle>
            <a:lvl1pPr marL="0" marR="0" lvl="0" indent="0" algn="l" rtl="0">
              <a:lnSpc>
                <a:spcPct val="90000"/>
              </a:lnSpc>
              <a:spcBef>
                <a:spcPts val="0"/>
              </a:spcBef>
              <a:buClr>
                <a:schemeClr val="dk1"/>
              </a:buClr>
              <a:buSzPct val="100000"/>
              <a:buFont typeface="Verdana"/>
              <a:buNone/>
              <a:defRPr sz="3300" b="1" i="0" u="none" strike="noStrike" cap="none">
                <a:solidFill>
                  <a:schemeClr val="dk1"/>
                </a:solidFill>
                <a:latin typeface="Verdana"/>
                <a:ea typeface="Verdana"/>
                <a:cs typeface="Verdana"/>
                <a:sym typeface="Verdana"/>
              </a:defRPr>
            </a:lvl1pPr>
            <a:lvl2pPr lvl="1" indent="0">
              <a:spcBef>
                <a:spcPts val="0"/>
              </a:spcBef>
              <a:buSzPct val="77777"/>
              <a:buNone/>
              <a:defRPr sz="1800"/>
            </a:lvl2pPr>
            <a:lvl3pPr lvl="2" indent="0">
              <a:spcBef>
                <a:spcPts val="0"/>
              </a:spcBef>
              <a:buSzPct val="77777"/>
              <a:buNone/>
              <a:defRPr sz="1800"/>
            </a:lvl3pPr>
            <a:lvl4pPr lvl="3" indent="0">
              <a:spcBef>
                <a:spcPts val="0"/>
              </a:spcBef>
              <a:buSzPct val="77777"/>
              <a:buNone/>
              <a:defRPr sz="1800"/>
            </a:lvl4pPr>
            <a:lvl5pPr lvl="4" indent="0">
              <a:spcBef>
                <a:spcPts val="0"/>
              </a:spcBef>
              <a:buSzPct val="77777"/>
              <a:buNone/>
              <a:defRPr sz="1800"/>
            </a:lvl5pPr>
            <a:lvl6pPr lvl="5" indent="0">
              <a:spcBef>
                <a:spcPts val="0"/>
              </a:spcBef>
              <a:buSzPct val="77777"/>
              <a:buNone/>
              <a:defRPr sz="1800"/>
            </a:lvl6pPr>
            <a:lvl7pPr lvl="6" indent="0">
              <a:spcBef>
                <a:spcPts val="0"/>
              </a:spcBef>
              <a:buSzPct val="77777"/>
              <a:buNone/>
              <a:defRPr sz="1800"/>
            </a:lvl7pPr>
            <a:lvl8pPr lvl="7" indent="0">
              <a:spcBef>
                <a:spcPts val="0"/>
              </a:spcBef>
              <a:buSzPct val="77777"/>
              <a:buNone/>
              <a:defRPr sz="1800"/>
            </a:lvl8pPr>
            <a:lvl9pPr lvl="8" indent="0">
              <a:spcBef>
                <a:spcPts val="0"/>
              </a:spcBef>
              <a:buSzPct val="77777"/>
              <a:buNone/>
              <a:defRPr sz="1800"/>
            </a:lvl9pPr>
          </a:lstStyle>
          <a:p>
            <a:endParaRPr/>
          </a:p>
        </p:txBody>
      </p:sp>
      <p:cxnSp>
        <p:nvCxnSpPr>
          <p:cNvPr id="10" name="Shape 24"/>
          <p:cNvCxnSpPr/>
          <p:nvPr userDrawn="1"/>
        </p:nvCxnSpPr>
        <p:spPr>
          <a:xfrm>
            <a:off x="288757" y="773986"/>
            <a:ext cx="8547234" cy="0"/>
          </a:xfrm>
          <a:prstGeom prst="straightConnector1">
            <a:avLst/>
          </a:prstGeom>
          <a:noFill/>
          <a:ln w="19050" cap="flat" cmpd="sng">
            <a:solidFill>
              <a:schemeClr val="accent4"/>
            </a:solidFill>
            <a:prstDash val="solid"/>
            <a:miter lim="800000"/>
            <a:headEnd type="none" w="med" len="med"/>
            <a:tailEnd type="none" w="med" len="med"/>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623888" y="1282305"/>
            <a:ext cx="7886700" cy="2139553"/>
          </a:xfrm>
          <a:prstGeom prst="rect">
            <a:avLst/>
          </a:prstGeom>
          <a:noFill/>
          <a:ln>
            <a:noFill/>
          </a:ln>
        </p:spPr>
        <p:txBody>
          <a:bodyPr wrap="square" lIns="91425" tIns="91425" rIns="91425" bIns="91425" anchor="b" anchorCtr="0"/>
          <a:lstStyle>
            <a:lvl1pPr marL="0" marR="0" lvl="0" indent="0" algn="l" rtl="0">
              <a:lnSpc>
                <a:spcPct val="90000"/>
              </a:lnSpc>
              <a:spcBef>
                <a:spcPts val="0"/>
              </a:spcBef>
              <a:buClr>
                <a:schemeClr val="dk1"/>
              </a:buClr>
              <a:buSzPct val="100000"/>
              <a:buFont typeface="Calibri"/>
              <a:buNone/>
              <a:defRPr sz="4500" b="0" i="0" u="none" strike="noStrike" cap="none">
                <a:solidFill>
                  <a:schemeClr val="dk1"/>
                </a:solidFill>
                <a:latin typeface="Calibri"/>
                <a:ea typeface="Calibri"/>
                <a:cs typeface="Calibri"/>
                <a:sym typeface="Calibri"/>
              </a:defRPr>
            </a:lvl1pPr>
            <a:lvl2pPr lvl="1" indent="0">
              <a:spcBef>
                <a:spcPts val="0"/>
              </a:spcBef>
              <a:buSzPct val="77777"/>
              <a:buNone/>
              <a:defRPr sz="1800"/>
            </a:lvl2pPr>
            <a:lvl3pPr lvl="2" indent="0">
              <a:spcBef>
                <a:spcPts val="0"/>
              </a:spcBef>
              <a:buSzPct val="77777"/>
              <a:buNone/>
              <a:defRPr sz="1800"/>
            </a:lvl3pPr>
            <a:lvl4pPr lvl="3" indent="0">
              <a:spcBef>
                <a:spcPts val="0"/>
              </a:spcBef>
              <a:buSzPct val="77777"/>
              <a:buNone/>
              <a:defRPr sz="1800"/>
            </a:lvl4pPr>
            <a:lvl5pPr lvl="4" indent="0">
              <a:spcBef>
                <a:spcPts val="0"/>
              </a:spcBef>
              <a:buSzPct val="77777"/>
              <a:buNone/>
              <a:defRPr sz="1800"/>
            </a:lvl5pPr>
            <a:lvl6pPr lvl="5" indent="0">
              <a:spcBef>
                <a:spcPts val="0"/>
              </a:spcBef>
              <a:buSzPct val="77777"/>
              <a:buNone/>
              <a:defRPr sz="1800"/>
            </a:lvl6pPr>
            <a:lvl7pPr lvl="6" indent="0">
              <a:spcBef>
                <a:spcPts val="0"/>
              </a:spcBef>
              <a:buSzPct val="77777"/>
              <a:buNone/>
              <a:defRPr sz="1800"/>
            </a:lvl7pPr>
            <a:lvl8pPr lvl="7" indent="0">
              <a:spcBef>
                <a:spcPts val="0"/>
              </a:spcBef>
              <a:buSzPct val="77777"/>
              <a:buNone/>
              <a:defRPr sz="1800"/>
            </a:lvl8pPr>
            <a:lvl9pPr lvl="8" indent="0">
              <a:spcBef>
                <a:spcPts val="0"/>
              </a:spcBef>
              <a:buSzPct val="77777"/>
              <a:buNone/>
              <a:defRPr sz="1800"/>
            </a:lvl9pPr>
          </a:lstStyle>
          <a:p>
            <a:endParaRPr/>
          </a:p>
        </p:txBody>
      </p:sp>
      <p:sp>
        <p:nvSpPr>
          <p:cNvPr id="27" name="Shape 27"/>
          <p:cNvSpPr txBox="1">
            <a:spLocks noGrp="1"/>
          </p:cNvSpPr>
          <p:nvPr>
            <p:ph type="body" idx="1"/>
          </p:nvPr>
        </p:nvSpPr>
        <p:spPr>
          <a:xfrm>
            <a:off x="623888" y="3442099"/>
            <a:ext cx="7886700" cy="1125140"/>
          </a:xfrm>
          <a:prstGeom prst="rect">
            <a:avLst/>
          </a:prstGeom>
          <a:noFill/>
          <a:ln>
            <a:noFill/>
          </a:ln>
        </p:spPr>
        <p:txBody>
          <a:bodyPr wrap="square" lIns="91425" tIns="91425" rIns="91425" bIns="91425" anchor="t" anchorCtr="0"/>
          <a:lstStyle>
            <a:lvl1pPr marL="0" marR="0" lvl="0" indent="0" algn="l" rtl="0">
              <a:lnSpc>
                <a:spcPct val="90000"/>
              </a:lnSpc>
              <a:spcBef>
                <a:spcPts val="750"/>
              </a:spcBef>
              <a:buClr>
                <a:srgbClr val="888888"/>
              </a:buClr>
              <a:buSzPct val="100000"/>
              <a:buFont typeface="Arial"/>
              <a:buNone/>
              <a:defRPr sz="1800" b="0" i="0" u="none" strike="noStrike" cap="none">
                <a:solidFill>
                  <a:srgbClr val="888888"/>
                </a:solidFill>
                <a:latin typeface="Calibri"/>
                <a:ea typeface="Calibri"/>
                <a:cs typeface="Calibri"/>
                <a:sym typeface="Calibri"/>
              </a:defRPr>
            </a:lvl1pPr>
            <a:lvl2pPr marL="342900" marR="0" lvl="1" indent="0" algn="l" rtl="0">
              <a:lnSpc>
                <a:spcPct val="90000"/>
              </a:lnSpc>
              <a:spcBef>
                <a:spcPts val="375"/>
              </a:spcBef>
              <a:buClr>
                <a:srgbClr val="888888"/>
              </a:buClr>
              <a:buSzPct val="100000"/>
              <a:buFont typeface="Arial"/>
              <a:buNone/>
              <a:defRPr sz="1500" b="0" i="0" u="none" strike="noStrike" cap="none">
                <a:solidFill>
                  <a:srgbClr val="888888"/>
                </a:solidFill>
                <a:latin typeface="Calibri"/>
                <a:ea typeface="Calibri"/>
                <a:cs typeface="Calibri"/>
                <a:sym typeface="Calibri"/>
              </a:defRPr>
            </a:lvl2pPr>
            <a:lvl3pPr marL="685800" marR="0" lvl="2" indent="0" algn="l" rtl="0">
              <a:lnSpc>
                <a:spcPct val="90000"/>
              </a:lnSpc>
              <a:spcBef>
                <a:spcPts val="375"/>
              </a:spcBef>
              <a:buClr>
                <a:srgbClr val="888888"/>
              </a:buClr>
              <a:buSzPct val="100000"/>
              <a:buFont typeface="Arial"/>
              <a:buNone/>
              <a:defRPr sz="1350" b="0" i="0" u="none" strike="noStrike" cap="none">
                <a:solidFill>
                  <a:srgbClr val="888888"/>
                </a:solidFill>
                <a:latin typeface="Calibri"/>
                <a:ea typeface="Calibri"/>
                <a:cs typeface="Calibri"/>
                <a:sym typeface="Calibri"/>
              </a:defRPr>
            </a:lvl3pPr>
            <a:lvl4pPr marL="1028700" marR="0" lvl="3" indent="0" algn="l" rtl="0">
              <a:lnSpc>
                <a:spcPct val="90000"/>
              </a:lnSpc>
              <a:spcBef>
                <a:spcPts val="375"/>
              </a:spcBef>
              <a:buClr>
                <a:srgbClr val="888888"/>
              </a:buClr>
              <a:buSzPct val="100000"/>
              <a:buFont typeface="Arial"/>
              <a:buNone/>
              <a:defRPr sz="1200" b="0" i="0" u="none" strike="noStrike" cap="none">
                <a:solidFill>
                  <a:srgbClr val="888888"/>
                </a:solidFill>
                <a:latin typeface="Calibri"/>
                <a:ea typeface="Calibri"/>
                <a:cs typeface="Calibri"/>
                <a:sym typeface="Calibri"/>
              </a:defRPr>
            </a:lvl4pPr>
            <a:lvl5pPr marL="1371600" marR="0" lvl="4" indent="0" algn="l" rtl="0">
              <a:lnSpc>
                <a:spcPct val="90000"/>
              </a:lnSpc>
              <a:spcBef>
                <a:spcPts val="375"/>
              </a:spcBef>
              <a:buClr>
                <a:srgbClr val="888888"/>
              </a:buClr>
              <a:buSzPct val="100000"/>
              <a:buFont typeface="Arial"/>
              <a:buNone/>
              <a:defRPr sz="1200" b="0" i="0" u="none" strike="noStrike" cap="none">
                <a:solidFill>
                  <a:srgbClr val="888888"/>
                </a:solidFill>
                <a:latin typeface="Calibri"/>
                <a:ea typeface="Calibri"/>
                <a:cs typeface="Calibri"/>
                <a:sym typeface="Calibri"/>
              </a:defRPr>
            </a:lvl5pPr>
            <a:lvl6pPr marL="1714500" marR="0" lvl="5" indent="0" algn="l" rtl="0">
              <a:lnSpc>
                <a:spcPct val="90000"/>
              </a:lnSpc>
              <a:spcBef>
                <a:spcPts val="375"/>
              </a:spcBef>
              <a:buClr>
                <a:srgbClr val="888888"/>
              </a:buClr>
              <a:buSzPct val="100000"/>
              <a:buFont typeface="Arial"/>
              <a:buNone/>
              <a:defRPr sz="1200" b="0" i="0" u="none" strike="noStrike" cap="none">
                <a:solidFill>
                  <a:srgbClr val="888888"/>
                </a:solidFill>
                <a:latin typeface="Calibri"/>
                <a:ea typeface="Calibri"/>
                <a:cs typeface="Calibri"/>
                <a:sym typeface="Calibri"/>
              </a:defRPr>
            </a:lvl6pPr>
            <a:lvl7pPr marL="2057400" marR="0" lvl="6" indent="0" algn="l" rtl="0">
              <a:lnSpc>
                <a:spcPct val="90000"/>
              </a:lnSpc>
              <a:spcBef>
                <a:spcPts val="375"/>
              </a:spcBef>
              <a:buClr>
                <a:srgbClr val="888888"/>
              </a:buClr>
              <a:buSzPct val="100000"/>
              <a:buFont typeface="Arial"/>
              <a:buNone/>
              <a:defRPr sz="1200" b="0" i="0" u="none" strike="noStrike" cap="none">
                <a:solidFill>
                  <a:srgbClr val="888888"/>
                </a:solidFill>
                <a:latin typeface="Calibri"/>
                <a:ea typeface="Calibri"/>
                <a:cs typeface="Calibri"/>
                <a:sym typeface="Calibri"/>
              </a:defRPr>
            </a:lvl7pPr>
            <a:lvl8pPr marL="2400300" marR="0" lvl="7" indent="0" algn="l" rtl="0">
              <a:lnSpc>
                <a:spcPct val="90000"/>
              </a:lnSpc>
              <a:spcBef>
                <a:spcPts val="375"/>
              </a:spcBef>
              <a:buClr>
                <a:srgbClr val="888888"/>
              </a:buClr>
              <a:buSzPct val="100000"/>
              <a:buFont typeface="Arial"/>
              <a:buNone/>
              <a:defRPr sz="1200" b="0" i="0" u="none" strike="noStrike" cap="none">
                <a:solidFill>
                  <a:srgbClr val="888888"/>
                </a:solidFill>
                <a:latin typeface="Calibri"/>
                <a:ea typeface="Calibri"/>
                <a:cs typeface="Calibri"/>
                <a:sym typeface="Calibri"/>
              </a:defRPr>
            </a:lvl8pPr>
            <a:lvl9pPr marL="2743200" marR="0" lvl="8" indent="0" algn="l" rtl="0">
              <a:lnSpc>
                <a:spcPct val="90000"/>
              </a:lnSpc>
              <a:spcBef>
                <a:spcPts val="375"/>
              </a:spcBef>
              <a:buClr>
                <a:srgbClr val="888888"/>
              </a:buClr>
              <a:buSzPct val="100000"/>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28" name="Shape 28"/>
          <p:cNvSpPr txBox="1">
            <a:spLocks noGrp="1"/>
          </p:cNvSpPr>
          <p:nvPr>
            <p:ph type="dt" idx="10"/>
          </p:nvPr>
        </p:nvSpPr>
        <p:spPr>
          <a:xfrm>
            <a:off x="628650" y="4767264"/>
            <a:ext cx="2057400" cy="273844"/>
          </a:xfrm>
          <a:prstGeom prst="rect">
            <a:avLst/>
          </a:prstGeom>
          <a:noFill/>
          <a:ln>
            <a:noFill/>
          </a:ln>
        </p:spPr>
        <p:txBody>
          <a:bodyPr wrap="square" lIns="91425" tIns="91425" rIns="91425" bIns="91425" anchor="ctr" anchorCtr="0"/>
          <a:lstStyle>
            <a:lvl1pPr marL="0" marR="0" lvl="0" indent="0" algn="l" rtl="0">
              <a:spcBef>
                <a:spcPts val="0"/>
              </a:spcBef>
              <a:buSzPct val="155555"/>
              <a:buNone/>
              <a:defRPr sz="900">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29" name="Shape 29"/>
          <p:cNvSpPr txBox="1">
            <a:spLocks noGrp="1"/>
          </p:cNvSpPr>
          <p:nvPr>
            <p:ph type="ftr" idx="11"/>
          </p:nvPr>
        </p:nvSpPr>
        <p:spPr>
          <a:xfrm>
            <a:off x="3028950" y="4767264"/>
            <a:ext cx="3086100" cy="273844"/>
          </a:xfrm>
          <a:prstGeom prst="rect">
            <a:avLst/>
          </a:prstGeom>
          <a:noFill/>
          <a:ln>
            <a:noFill/>
          </a:ln>
        </p:spPr>
        <p:txBody>
          <a:bodyPr wrap="square" lIns="91425" tIns="91425" rIns="91425" bIns="91425" anchor="ctr" anchorCtr="0"/>
          <a:lstStyle>
            <a:lvl1pPr marL="0" marR="0" lvl="0" indent="0" algn="ctr" rtl="0">
              <a:spcBef>
                <a:spcPts val="0"/>
              </a:spcBef>
              <a:buSzPct val="155555"/>
              <a:buNone/>
              <a:defRPr sz="900">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30" name="Shape 30"/>
          <p:cNvSpPr txBox="1">
            <a:spLocks noGrp="1"/>
          </p:cNvSpPr>
          <p:nvPr>
            <p:ph type="sldNum" idx="12"/>
          </p:nvPr>
        </p:nvSpPr>
        <p:spPr>
          <a:xfrm>
            <a:off x="6457950" y="4767264"/>
            <a:ext cx="2057400" cy="273844"/>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900">
                <a:solidFill>
                  <a:srgbClr val="888888"/>
                </a:solidFill>
                <a:latin typeface="Calibri"/>
                <a:ea typeface="Calibri"/>
                <a:cs typeface="Calibri"/>
                <a:sym typeface="Calibri"/>
              </a:rPr>
              <a:pPr marL="0" marR="0" lvl="0" indent="0" algn="r" rtl="0">
                <a:spcBef>
                  <a:spcPts val="0"/>
                </a:spcBef>
                <a:buSzPct val="25000"/>
                <a:buNone/>
              </a:pPr>
              <a:t>‹#›</a:t>
            </a:fld>
            <a:endParaRPr lang="en-US" sz="900">
              <a:solidFill>
                <a:srgbClr val="888888"/>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21"/>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1978"/>
          <a:stretch/>
        </p:blipFill>
        <p:spPr>
          <a:xfrm>
            <a:off x="0" y="0"/>
            <a:ext cx="9135879" cy="5143500"/>
          </a:xfrm>
          <a:prstGeom prst="rect">
            <a:avLst/>
          </a:prstGeom>
        </p:spPr>
      </p:pic>
      <p:sp>
        <p:nvSpPr>
          <p:cNvPr id="22" name="Shape 22"/>
          <p:cNvSpPr txBox="1">
            <a:spLocks noGrp="1"/>
          </p:cNvSpPr>
          <p:nvPr>
            <p:ph type="title"/>
          </p:nvPr>
        </p:nvSpPr>
        <p:spPr>
          <a:xfrm>
            <a:off x="628650" y="254511"/>
            <a:ext cx="7886700" cy="518696"/>
          </a:xfrm>
          <a:prstGeom prst="rect">
            <a:avLst/>
          </a:prstGeom>
          <a:noFill/>
          <a:ln>
            <a:noFill/>
          </a:ln>
        </p:spPr>
        <p:txBody>
          <a:bodyPr wrap="square" lIns="91425" tIns="91425" rIns="91425" bIns="91425" anchor="t" anchorCtr="0"/>
          <a:lstStyle>
            <a:lvl1pPr marL="0" marR="0" lvl="0" indent="0" algn="l" rtl="0">
              <a:lnSpc>
                <a:spcPct val="90000"/>
              </a:lnSpc>
              <a:spcBef>
                <a:spcPts val="0"/>
              </a:spcBef>
              <a:buClr>
                <a:schemeClr val="dk1"/>
              </a:buClr>
              <a:buSzPct val="100000"/>
              <a:buFont typeface="Verdana"/>
              <a:buNone/>
              <a:defRPr sz="3300" b="1" i="0" u="none" strike="noStrike" cap="none">
                <a:solidFill>
                  <a:schemeClr val="dk1"/>
                </a:solidFill>
                <a:latin typeface="Verdana"/>
                <a:ea typeface="Verdana"/>
                <a:cs typeface="Verdana"/>
                <a:sym typeface="Verdana"/>
              </a:defRPr>
            </a:lvl1pPr>
            <a:lvl2pPr lvl="1" indent="0">
              <a:spcBef>
                <a:spcPts val="0"/>
              </a:spcBef>
              <a:buSzPct val="77777"/>
              <a:buNone/>
              <a:defRPr sz="1800"/>
            </a:lvl2pPr>
            <a:lvl3pPr lvl="2" indent="0">
              <a:spcBef>
                <a:spcPts val="0"/>
              </a:spcBef>
              <a:buSzPct val="77777"/>
              <a:buNone/>
              <a:defRPr sz="1800"/>
            </a:lvl3pPr>
            <a:lvl4pPr lvl="3" indent="0">
              <a:spcBef>
                <a:spcPts val="0"/>
              </a:spcBef>
              <a:buSzPct val="77777"/>
              <a:buNone/>
              <a:defRPr sz="1800"/>
            </a:lvl4pPr>
            <a:lvl5pPr lvl="4" indent="0">
              <a:spcBef>
                <a:spcPts val="0"/>
              </a:spcBef>
              <a:buSzPct val="77777"/>
              <a:buNone/>
              <a:defRPr sz="1800"/>
            </a:lvl5pPr>
            <a:lvl6pPr lvl="5" indent="0">
              <a:spcBef>
                <a:spcPts val="0"/>
              </a:spcBef>
              <a:buSzPct val="77777"/>
              <a:buNone/>
              <a:defRPr sz="1800"/>
            </a:lvl6pPr>
            <a:lvl7pPr lvl="6" indent="0">
              <a:spcBef>
                <a:spcPts val="0"/>
              </a:spcBef>
              <a:buSzPct val="77777"/>
              <a:buNone/>
              <a:defRPr sz="1800"/>
            </a:lvl7pPr>
            <a:lvl8pPr lvl="7" indent="0">
              <a:spcBef>
                <a:spcPts val="0"/>
              </a:spcBef>
              <a:buSzPct val="77777"/>
              <a:buNone/>
              <a:defRPr sz="1800"/>
            </a:lvl8pPr>
            <a:lvl9pPr lvl="8" indent="0">
              <a:spcBef>
                <a:spcPts val="0"/>
              </a:spcBef>
              <a:buSzPct val="77777"/>
              <a:buNone/>
              <a:defRPr sz="1800"/>
            </a:lvl9pPr>
          </a:lstStyle>
          <a:p>
            <a:endParaRPr/>
          </a:p>
        </p:txBody>
      </p:sp>
      <p:cxnSp>
        <p:nvCxnSpPr>
          <p:cNvPr id="24" name="Shape 24"/>
          <p:cNvCxnSpPr/>
          <p:nvPr/>
        </p:nvCxnSpPr>
        <p:spPr>
          <a:xfrm>
            <a:off x="288757" y="773986"/>
            <a:ext cx="8547234" cy="0"/>
          </a:xfrm>
          <a:prstGeom prst="straightConnector1">
            <a:avLst/>
          </a:prstGeom>
          <a:noFill/>
          <a:ln w="19050" cap="flat" cmpd="sng">
            <a:solidFill>
              <a:schemeClr val="accent4"/>
            </a:solidFill>
            <a:prstDash val="solid"/>
            <a:miter lim="800000"/>
            <a:headEnd type="none" w="med" len="med"/>
            <a:tailEnd type="none" w="med" len="med"/>
          </a:ln>
        </p:spPr>
      </p:cxnSp>
      <p:sp>
        <p:nvSpPr>
          <p:cNvPr id="6" name="Slide Number Placeholder 5"/>
          <p:cNvSpPr>
            <a:spLocks noGrp="1"/>
          </p:cNvSpPr>
          <p:nvPr>
            <p:ph type="sldNum" sz="quarter" idx="12"/>
          </p:nvPr>
        </p:nvSpPr>
        <p:spPr>
          <a:xfrm>
            <a:off x="8490857" y="4734606"/>
            <a:ext cx="645022" cy="408893"/>
          </a:xfrm>
        </p:spPr>
        <p:txBody>
          <a:bodyPr/>
          <a:lstStyle/>
          <a:p>
            <a:fld id="{B34BFD9C-C4D1-4B69-9A83-9AAD651A0951}"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629841" y="273845"/>
            <a:ext cx="7886700" cy="994172"/>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SzPct val="100000"/>
              <a:buFont typeface="Calibri"/>
              <a:buNone/>
              <a:defRPr sz="3300" b="0" i="0" u="none" strike="noStrike" cap="none">
                <a:solidFill>
                  <a:schemeClr val="dk1"/>
                </a:solidFill>
                <a:latin typeface="Calibri"/>
                <a:ea typeface="Calibri"/>
                <a:cs typeface="Calibri"/>
                <a:sym typeface="Calibri"/>
              </a:defRPr>
            </a:lvl1pPr>
            <a:lvl2pPr lvl="1" indent="0">
              <a:spcBef>
                <a:spcPts val="0"/>
              </a:spcBef>
              <a:buSzPct val="77777"/>
              <a:buNone/>
              <a:defRPr sz="1800"/>
            </a:lvl2pPr>
            <a:lvl3pPr lvl="2" indent="0">
              <a:spcBef>
                <a:spcPts val="0"/>
              </a:spcBef>
              <a:buSzPct val="77777"/>
              <a:buNone/>
              <a:defRPr sz="1800"/>
            </a:lvl3pPr>
            <a:lvl4pPr lvl="3" indent="0">
              <a:spcBef>
                <a:spcPts val="0"/>
              </a:spcBef>
              <a:buSzPct val="77777"/>
              <a:buNone/>
              <a:defRPr sz="1800"/>
            </a:lvl4pPr>
            <a:lvl5pPr lvl="4" indent="0">
              <a:spcBef>
                <a:spcPts val="0"/>
              </a:spcBef>
              <a:buSzPct val="77777"/>
              <a:buNone/>
              <a:defRPr sz="1800"/>
            </a:lvl5pPr>
            <a:lvl6pPr lvl="5" indent="0">
              <a:spcBef>
                <a:spcPts val="0"/>
              </a:spcBef>
              <a:buSzPct val="77777"/>
              <a:buNone/>
              <a:defRPr sz="1800"/>
            </a:lvl6pPr>
            <a:lvl7pPr lvl="6" indent="0">
              <a:spcBef>
                <a:spcPts val="0"/>
              </a:spcBef>
              <a:buSzPct val="77777"/>
              <a:buNone/>
              <a:defRPr sz="1800"/>
            </a:lvl7pPr>
            <a:lvl8pPr lvl="7" indent="0">
              <a:spcBef>
                <a:spcPts val="0"/>
              </a:spcBef>
              <a:buSzPct val="77777"/>
              <a:buNone/>
              <a:defRPr sz="1800"/>
            </a:lvl8pPr>
            <a:lvl9pPr lvl="8" indent="0">
              <a:spcBef>
                <a:spcPts val="0"/>
              </a:spcBef>
              <a:buSzPct val="77777"/>
              <a:buNone/>
              <a:defRPr sz="1800"/>
            </a:lvl9pPr>
          </a:lstStyle>
          <a:p>
            <a:endParaRPr/>
          </a:p>
        </p:txBody>
      </p:sp>
      <p:sp>
        <p:nvSpPr>
          <p:cNvPr id="40" name="Shape 40"/>
          <p:cNvSpPr txBox="1">
            <a:spLocks noGrp="1"/>
          </p:cNvSpPr>
          <p:nvPr>
            <p:ph type="body" idx="1"/>
          </p:nvPr>
        </p:nvSpPr>
        <p:spPr>
          <a:xfrm>
            <a:off x="629842" y="1260872"/>
            <a:ext cx="3868340" cy="617934"/>
          </a:xfrm>
          <a:prstGeom prst="rect">
            <a:avLst/>
          </a:prstGeom>
          <a:noFill/>
          <a:ln>
            <a:noFill/>
          </a:ln>
        </p:spPr>
        <p:txBody>
          <a:bodyPr wrap="square" lIns="91425" tIns="91425" rIns="91425" bIns="91425" anchor="b" anchorCtr="0"/>
          <a:lstStyle>
            <a:lvl1pPr marL="0" marR="0" lvl="0" indent="0" algn="l" rtl="0">
              <a:lnSpc>
                <a:spcPct val="90000"/>
              </a:lnSpc>
              <a:spcBef>
                <a:spcPts val="750"/>
              </a:spcBef>
              <a:buClr>
                <a:schemeClr val="dk1"/>
              </a:buClr>
              <a:buSzPct val="100000"/>
              <a:buFont typeface="Arial"/>
              <a:buNone/>
              <a:defRPr sz="1800" b="1" i="0" u="none" strike="noStrike" cap="none">
                <a:solidFill>
                  <a:schemeClr val="dk1"/>
                </a:solidFill>
                <a:latin typeface="Calibri"/>
                <a:ea typeface="Calibri"/>
                <a:cs typeface="Calibri"/>
                <a:sym typeface="Calibri"/>
              </a:defRPr>
            </a:lvl1pPr>
            <a:lvl2pPr marL="342900" marR="0" lvl="1" indent="0" algn="l" rtl="0">
              <a:lnSpc>
                <a:spcPct val="90000"/>
              </a:lnSpc>
              <a:spcBef>
                <a:spcPts val="375"/>
              </a:spcBef>
              <a:buClr>
                <a:schemeClr val="dk1"/>
              </a:buClr>
              <a:buSzPct val="100000"/>
              <a:buFont typeface="Arial"/>
              <a:buNone/>
              <a:defRPr sz="1500" b="1" i="0" u="none" strike="noStrike" cap="none">
                <a:solidFill>
                  <a:schemeClr val="dk1"/>
                </a:solidFill>
                <a:latin typeface="Calibri"/>
                <a:ea typeface="Calibri"/>
                <a:cs typeface="Calibri"/>
                <a:sym typeface="Calibri"/>
              </a:defRPr>
            </a:lvl2pPr>
            <a:lvl3pPr marL="685800" marR="0" lvl="2" indent="0" algn="l" rtl="0">
              <a:lnSpc>
                <a:spcPct val="90000"/>
              </a:lnSpc>
              <a:spcBef>
                <a:spcPts val="375"/>
              </a:spcBef>
              <a:buClr>
                <a:schemeClr val="dk1"/>
              </a:buClr>
              <a:buSzPct val="100000"/>
              <a:buFont typeface="Arial"/>
              <a:buNone/>
              <a:defRPr sz="1350" b="1" i="0" u="none" strike="noStrike" cap="none">
                <a:solidFill>
                  <a:schemeClr val="dk1"/>
                </a:solidFill>
                <a:latin typeface="Calibri"/>
                <a:ea typeface="Calibri"/>
                <a:cs typeface="Calibri"/>
                <a:sym typeface="Calibri"/>
              </a:defRPr>
            </a:lvl3pPr>
            <a:lvl4pPr marL="1028700" marR="0" lvl="3" indent="0" algn="l" rtl="0">
              <a:lnSpc>
                <a:spcPct val="90000"/>
              </a:lnSpc>
              <a:spcBef>
                <a:spcPts val="375"/>
              </a:spcBef>
              <a:buClr>
                <a:schemeClr val="dk1"/>
              </a:buClr>
              <a:buSzPct val="100000"/>
              <a:buFont typeface="Arial"/>
              <a:buNone/>
              <a:defRPr sz="1200" b="1" i="0" u="none" strike="noStrike" cap="none">
                <a:solidFill>
                  <a:schemeClr val="dk1"/>
                </a:solidFill>
                <a:latin typeface="Calibri"/>
                <a:ea typeface="Calibri"/>
                <a:cs typeface="Calibri"/>
                <a:sym typeface="Calibri"/>
              </a:defRPr>
            </a:lvl4pPr>
            <a:lvl5pPr marL="1371600" marR="0" lvl="4" indent="0" algn="l" rtl="0">
              <a:lnSpc>
                <a:spcPct val="90000"/>
              </a:lnSpc>
              <a:spcBef>
                <a:spcPts val="375"/>
              </a:spcBef>
              <a:buClr>
                <a:schemeClr val="dk1"/>
              </a:buClr>
              <a:buSzPct val="100000"/>
              <a:buFont typeface="Arial"/>
              <a:buNone/>
              <a:defRPr sz="1200" b="1" i="0" u="none" strike="noStrike" cap="none">
                <a:solidFill>
                  <a:schemeClr val="dk1"/>
                </a:solidFill>
                <a:latin typeface="Calibri"/>
                <a:ea typeface="Calibri"/>
                <a:cs typeface="Calibri"/>
                <a:sym typeface="Calibri"/>
              </a:defRPr>
            </a:lvl5pPr>
            <a:lvl6pPr marL="1714500" marR="0" lvl="5" indent="0" algn="l" rtl="0">
              <a:lnSpc>
                <a:spcPct val="90000"/>
              </a:lnSpc>
              <a:spcBef>
                <a:spcPts val="375"/>
              </a:spcBef>
              <a:buClr>
                <a:schemeClr val="dk1"/>
              </a:buClr>
              <a:buSzPct val="100000"/>
              <a:buFont typeface="Arial"/>
              <a:buNone/>
              <a:defRPr sz="1200" b="1" i="0" u="none" strike="noStrike" cap="none">
                <a:solidFill>
                  <a:schemeClr val="dk1"/>
                </a:solidFill>
                <a:latin typeface="Calibri"/>
                <a:ea typeface="Calibri"/>
                <a:cs typeface="Calibri"/>
                <a:sym typeface="Calibri"/>
              </a:defRPr>
            </a:lvl6pPr>
            <a:lvl7pPr marL="2057400" marR="0" lvl="6" indent="0" algn="l" rtl="0">
              <a:lnSpc>
                <a:spcPct val="90000"/>
              </a:lnSpc>
              <a:spcBef>
                <a:spcPts val="375"/>
              </a:spcBef>
              <a:buClr>
                <a:schemeClr val="dk1"/>
              </a:buClr>
              <a:buSzPct val="100000"/>
              <a:buFont typeface="Arial"/>
              <a:buNone/>
              <a:defRPr sz="1200" b="1" i="0" u="none" strike="noStrike" cap="none">
                <a:solidFill>
                  <a:schemeClr val="dk1"/>
                </a:solidFill>
                <a:latin typeface="Calibri"/>
                <a:ea typeface="Calibri"/>
                <a:cs typeface="Calibri"/>
                <a:sym typeface="Calibri"/>
              </a:defRPr>
            </a:lvl7pPr>
            <a:lvl8pPr marL="2400300" marR="0" lvl="7" indent="0" algn="l" rtl="0">
              <a:lnSpc>
                <a:spcPct val="90000"/>
              </a:lnSpc>
              <a:spcBef>
                <a:spcPts val="375"/>
              </a:spcBef>
              <a:buClr>
                <a:schemeClr val="dk1"/>
              </a:buClr>
              <a:buSzPct val="100000"/>
              <a:buFont typeface="Arial"/>
              <a:buNone/>
              <a:defRPr sz="1200" b="1" i="0" u="none" strike="noStrike" cap="none">
                <a:solidFill>
                  <a:schemeClr val="dk1"/>
                </a:solidFill>
                <a:latin typeface="Calibri"/>
                <a:ea typeface="Calibri"/>
                <a:cs typeface="Calibri"/>
                <a:sym typeface="Calibri"/>
              </a:defRPr>
            </a:lvl8pPr>
            <a:lvl9pPr marL="2743200" marR="0" lvl="8" indent="0" algn="l" rtl="0">
              <a:lnSpc>
                <a:spcPct val="90000"/>
              </a:lnSpc>
              <a:spcBef>
                <a:spcPts val="375"/>
              </a:spcBef>
              <a:buClr>
                <a:schemeClr val="dk1"/>
              </a:buClr>
              <a:buSzPct val="1000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41" name="Shape 41"/>
          <p:cNvSpPr txBox="1">
            <a:spLocks noGrp="1"/>
          </p:cNvSpPr>
          <p:nvPr>
            <p:ph type="body" idx="2"/>
          </p:nvPr>
        </p:nvSpPr>
        <p:spPr>
          <a:xfrm>
            <a:off x="629842" y="1878806"/>
            <a:ext cx="3868340" cy="2763441"/>
          </a:xfrm>
          <a:prstGeom prst="rect">
            <a:avLst/>
          </a:prstGeom>
          <a:noFill/>
          <a:ln>
            <a:noFill/>
          </a:ln>
        </p:spPr>
        <p:txBody>
          <a:bodyPr wrap="square" lIns="91425" tIns="91425" rIns="91425" bIns="91425" anchor="t" anchorCtr="0"/>
          <a:lstStyle>
            <a:lvl1pPr marL="171450" marR="0" lvl="0" indent="-38100" algn="l" rtl="0">
              <a:lnSpc>
                <a:spcPct val="90000"/>
              </a:lnSpc>
              <a:spcBef>
                <a:spcPts val="75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42" name="Shape 42"/>
          <p:cNvSpPr txBox="1">
            <a:spLocks noGrp="1"/>
          </p:cNvSpPr>
          <p:nvPr>
            <p:ph type="body" idx="3"/>
          </p:nvPr>
        </p:nvSpPr>
        <p:spPr>
          <a:xfrm>
            <a:off x="4629151" y="1260872"/>
            <a:ext cx="3887391" cy="617934"/>
          </a:xfrm>
          <a:prstGeom prst="rect">
            <a:avLst/>
          </a:prstGeom>
          <a:noFill/>
          <a:ln>
            <a:noFill/>
          </a:ln>
        </p:spPr>
        <p:txBody>
          <a:bodyPr wrap="square" lIns="91425" tIns="91425" rIns="91425" bIns="91425" anchor="b" anchorCtr="0"/>
          <a:lstStyle>
            <a:lvl1pPr marL="0" marR="0" lvl="0" indent="0" algn="l" rtl="0">
              <a:lnSpc>
                <a:spcPct val="90000"/>
              </a:lnSpc>
              <a:spcBef>
                <a:spcPts val="750"/>
              </a:spcBef>
              <a:buClr>
                <a:schemeClr val="dk1"/>
              </a:buClr>
              <a:buSzPct val="100000"/>
              <a:buFont typeface="Arial"/>
              <a:buNone/>
              <a:defRPr sz="1800" b="1" i="0" u="none" strike="noStrike" cap="none">
                <a:solidFill>
                  <a:schemeClr val="dk1"/>
                </a:solidFill>
                <a:latin typeface="Calibri"/>
                <a:ea typeface="Calibri"/>
                <a:cs typeface="Calibri"/>
                <a:sym typeface="Calibri"/>
              </a:defRPr>
            </a:lvl1pPr>
            <a:lvl2pPr marL="342900" marR="0" lvl="1" indent="0" algn="l" rtl="0">
              <a:lnSpc>
                <a:spcPct val="90000"/>
              </a:lnSpc>
              <a:spcBef>
                <a:spcPts val="375"/>
              </a:spcBef>
              <a:buClr>
                <a:schemeClr val="dk1"/>
              </a:buClr>
              <a:buSzPct val="100000"/>
              <a:buFont typeface="Arial"/>
              <a:buNone/>
              <a:defRPr sz="1500" b="1" i="0" u="none" strike="noStrike" cap="none">
                <a:solidFill>
                  <a:schemeClr val="dk1"/>
                </a:solidFill>
                <a:latin typeface="Calibri"/>
                <a:ea typeface="Calibri"/>
                <a:cs typeface="Calibri"/>
                <a:sym typeface="Calibri"/>
              </a:defRPr>
            </a:lvl2pPr>
            <a:lvl3pPr marL="685800" marR="0" lvl="2" indent="0" algn="l" rtl="0">
              <a:lnSpc>
                <a:spcPct val="90000"/>
              </a:lnSpc>
              <a:spcBef>
                <a:spcPts val="375"/>
              </a:spcBef>
              <a:buClr>
                <a:schemeClr val="dk1"/>
              </a:buClr>
              <a:buSzPct val="100000"/>
              <a:buFont typeface="Arial"/>
              <a:buNone/>
              <a:defRPr sz="1350" b="1" i="0" u="none" strike="noStrike" cap="none">
                <a:solidFill>
                  <a:schemeClr val="dk1"/>
                </a:solidFill>
                <a:latin typeface="Calibri"/>
                <a:ea typeface="Calibri"/>
                <a:cs typeface="Calibri"/>
                <a:sym typeface="Calibri"/>
              </a:defRPr>
            </a:lvl3pPr>
            <a:lvl4pPr marL="1028700" marR="0" lvl="3" indent="0" algn="l" rtl="0">
              <a:lnSpc>
                <a:spcPct val="90000"/>
              </a:lnSpc>
              <a:spcBef>
                <a:spcPts val="375"/>
              </a:spcBef>
              <a:buClr>
                <a:schemeClr val="dk1"/>
              </a:buClr>
              <a:buSzPct val="100000"/>
              <a:buFont typeface="Arial"/>
              <a:buNone/>
              <a:defRPr sz="1200" b="1" i="0" u="none" strike="noStrike" cap="none">
                <a:solidFill>
                  <a:schemeClr val="dk1"/>
                </a:solidFill>
                <a:latin typeface="Calibri"/>
                <a:ea typeface="Calibri"/>
                <a:cs typeface="Calibri"/>
                <a:sym typeface="Calibri"/>
              </a:defRPr>
            </a:lvl4pPr>
            <a:lvl5pPr marL="1371600" marR="0" lvl="4" indent="0" algn="l" rtl="0">
              <a:lnSpc>
                <a:spcPct val="90000"/>
              </a:lnSpc>
              <a:spcBef>
                <a:spcPts val="375"/>
              </a:spcBef>
              <a:buClr>
                <a:schemeClr val="dk1"/>
              </a:buClr>
              <a:buSzPct val="100000"/>
              <a:buFont typeface="Arial"/>
              <a:buNone/>
              <a:defRPr sz="1200" b="1" i="0" u="none" strike="noStrike" cap="none">
                <a:solidFill>
                  <a:schemeClr val="dk1"/>
                </a:solidFill>
                <a:latin typeface="Calibri"/>
                <a:ea typeface="Calibri"/>
                <a:cs typeface="Calibri"/>
                <a:sym typeface="Calibri"/>
              </a:defRPr>
            </a:lvl5pPr>
            <a:lvl6pPr marL="1714500" marR="0" lvl="5" indent="0" algn="l" rtl="0">
              <a:lnSpc>
                <a:spcPct val="90000"/>
              </a:lnSpc>
              <a:spcBef>
                <a:spcPts val="375"/>
              </a:spcBef>
              <a:buClr>
                <a:schemeClr val="dk1"/>
              </a:buClr>
              <a:buSzPct val="100000"/>
              <a:buFont typeface="Arial"/>
              <a:buNone/>
              <a:defRPr sz="1200" b="1" i="0" u="none" strike="noStrike" cap="none">
                <a:solidFill>
                  <a:schemeClr val="dk1"/>
                </a:solidFill>
                <a:latin typeface="Calibri"/>
                <a:ea typeface="Calibri"/>
                <a:cs typeface="Calibri"/>
                <a:sym typeface="Calibri"/>
              </a:defRPr>
            </a:lvl6pPr>
            <a:lvl7pPr marL="2057400" marR="0" lvl="6" indent="0" algn="l" rtl="0">
              <a:lnSpc>
                <a:spcPct val="90000"/>
              </a:lnSpc>
              <a:spcBef>
                <a:spcPts val="375"/>
              </a:spcBef>
              <a:buClr>
                <a:schemeClr val="dk1"/>
              </a:buClr>
              <a:buSzPct val="100000"/>
              <a:buFont typeface="Arial"/>
              <a:buNone/>
              <a:defRPr sz="1200" b="1" i="0" u="none" strike="noStrike" cap="none">
                <a:solidFill>
                  <a:schemeClr val="dk1"/>
                </a:solidFill>
                <a:latin typeface="Calibri"/>
                <a:ea typeface="Calibri"/>
                <a:cs typeface="Calibri"/>
                <a:sym typeface="Calibri"/>
              </a:defRPr>
            </a:lvl7pPr>
            <a:lvl8pPr marL="2400300" marR="0" lvl="7" indent="0" algn="l" rtl="0">
              <a:lnSpc>
                <a:spcPct val="90000"/>
              </a:lnSpc>
              <a:spcBef>
                <a:spcPts val="375"/>
              </a:spcBef>
              <a:buClr>
                <a:schemeClr val="dk1"/>
              </a:buClr>
              <a:buSzPct val="100000"/>
              <a:buFont typeface="Arial"/>
              <a:buNone/>
              <a:defRPr sz="1200" b="1" i="0" u="none" strike="noStrike" cap="none">
                <a:solidFill>
                  <a:schemeClr val="dk1"/>
                </a:solidFill>
                <a:latin typeface="Calibri"/>
                <a:ea typeface="Calibri"/>
                <a:cs typeface="Calibri"/>
                <a:sym typeface="Calibri"/>
              </a:defRPr>
            </a:lvl8pPr>
            <a:lvl9pPr marL="2743200" marR="0" lvl="8" indent="0" algn="l" rtl="0">
              <a:lnSpc>
                <a:spcPct val="90000"/>
              </a:lnSpc>
              <a:spcBef>
                <a:spcPts val="375"/>
              </a:spcBef>
              <a:buClr>
                <a:schemeClr val="dk1"/>
              </a:buClr>
              <a:buSzPct val="1000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body" idx="4"/>
          </p:nvPr>
        </p:nvSpPr>
        <p:spPr>
          <a:xfrm>
            <a:off x="4629151" y="1878806"/>
            <a:ext cx="3887391" cy="2763441"/>
          </a:xfrm>
          <a:prstGeom prst="rect">
            <a:avLst/>
          </a:prstGeom>
          <a:noFill/>
          <a:ln>
            <a:noFill/>
          </a:ln>
        </p:spPr>
        <p:txBody>
          <a:bodyPr wrap="square" lIns="91425" tIns="91425" rIns="91425" bIns="91425" anchor="t" anchorCtr="0"/>
          <a:lstStyle>
            <a:lvl1pPr marL="171450" marR="0" lvl="0" indent="-38100" algn="l" rtl="0">
              <a:lnSpc>
                <a:spcPct val="90000"/>
              </a:lnSpc>
              <a:spcBef>
                <a:spcPts val="75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dt" idx="10"/>
          </p:nvPr>
        </p:nvSpPr>
        <p:spPr>
          <a:xfrm>
            <a:off x="628650" y="4767264"/>
            <a:ext cx="2057400" cy="273844"/>
          </a:xfrm>
          <a:prstGeom prst="rect">
            <a:avLst/>
          </a:prstGeom>
          <a:noFill/>
          <a:ln>
            <a:noFill/>
          </a:ln>
        </p:spPr>
        <p:txBody>
          <a:bodyPr wrap="square" lIns="91425" tIns="91425" rIns="91425" bIns="91425" anchor="ctr" anchorCtr="0"/>
          <a:lstStyle>
            <a:lvl1pPr marL="0" marR="0" lvl="0" indent="0" algn="l" rtl="0">
              <a:spcBef>
                <a:spcPts val="0"/>
              </a:spcBef>
              <a:buSzPct val="155555"/>
              <a:buNone/>
              <a:defRPr sz="900">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ftr" idx="11"/>
          </p:nvPr>
        </p:nvSpPr>
        <p:spPr>
          <a:xfrm>
            <a:off x="3028950" y="4767264"/>
            <a:ext cx="3086100" cy="273844"/>
          </a:xfrm>
          <a:prstGeom prst="rect">
            <a:avLst/>
          </a:prstGeom>
          <a:noFill/>
          <a:ln>
            <a:noFill/>
          </a:ln>
        </p:spPr>
        <p:txBody>
          <a:bodyPr wrap="square" lIns="91425" tIns="91425" rIns="91425" bIns="91425" anchor="ctr" anchorCtr="0"/>
          <a:lstStyle>
            <a:lvl1pPr marL="0" marR="0" lvl="0" indent="0" algn="ctr" rtl="0">
              <a:spcBef>
                <a:spcPts val="0"/>
              </a:spcBef>
              <a:buSzPct val="155555"/>
              <a:buNone/>
              <a:defRPr sz="900">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sldNum" idx="12"/>
          </p:nvPr>
        </p:nvSpPr>
        <p:spPr>
          <a:xfrm>
            <a:off x="6457950" y="4767264"/>
            <a:ext cx="2057400" cy="273844"/>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900">
                <a:solidFill>
                  <a:srgbClr val="888888"/>
                </a:solidFill>
                <a:latin typeface="Calibri"/>
                <a:ea typeface="Calibri"/>
                <a:cs typeface="Calibri"/>
                <a:sym typeface="Calibri"/>
              </a:rPr>
              <a:pPr marL="0" marR="0" lvl="0" indent="0" algn="r" rtl="0">
                <a:spcBef>
                  <a:spcPts val="0"/>
                </a:spcBef>
                <a:buSzPct val="25000"/>
                <a:buNone/>
              </a:pPr>
              <a:t>‹#›</a:t>
            </a:fld>
            <a:endParaRPr lang="en-US" sz="900">
              <a:solidFill>
                <a:srgbClr val="888888"/>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628650" y="273845"/>
            <a:ext cx="7886700" cy="994172"/>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SzPct val="100000"/>
              <a:buFont typeface="Calibri"/>
              <a:buNone/>
              <a:defRPr sz="3300" b="0" i="0" u="none" strike="noStrike" cap="none">
                <a:solidFill>
                  <a:schemeClr val="dk1"/>
                </a:solidFill>
                <a:latin typeface="Calibri"/>
                <a:ea typeface="Calibri"/>
                <a:cs typeface="Calibri"/>
                <a:sym typeface="Calibri"/>
              </a:defRPr>
            </a:lvl1pPr>
            <a:lvl2pPr lvl="1" indent="0">
              <a:spcBef>
                <a:spcPts val="0"/>
              </a:spcBef>
              <a:buSzPct val="77777"/>
              <a:buNone/>
              <a:defRPr sz="1800"/>
            </a:lvl2pPr>
            <a:lvl3pPr lvl="2" indent="0">
              <a:spcBef>
                <a:spcPts val="0"/>
              </a:spcBef>
              <a:buSzPct val="77777"/>
              <a:buNone/>
              <a:defRPr sz="1800"/>
            </a:lvl3pPr>
            <a:lvl4pPr lvl="3" indent="0">
              <a:spcBef>
                <a:spcPts val="0"/>
              </a:spcBef>
              <a:buSzPct val="77777"/>
              <a:buNone/>
              <a:defRPr sz="1800"/>
            </a:lvl4pPr>
            <a:lvl5pPr lvl="4" indent="0">
              <a:spcBef>
                <a:spcPts val="0"/>
              </a:spcBef>
              <a:buSzPct val="77777"/>
              <a:buNone/>
              <a:defRPr sz="1800"/>
            </a:lvl5pPr>
            <a:lvl6pPr lvl="5" indent="0">
              <a:spcBef>
                <a:spcPts val="0"/>
              </a:spcBef>
              <a:buSzPct val="77777"/>
              <a:buNone/>
              <a:defRPr sz="1800"/>
            </a:lvl6pPr>
            <a:lvl7pPr lvl="6" indent="0">
              <a:spcBef>
                <a:spcPts val="0"/>
              </a:spcBef>
              <a:buSzPct val="77777"/>
              <a:buNone/>
              <a:defRPr sz="1800"/>
            </a:lvl7pPr>
            <a:lvl8pPr lvl="7" indent="0">
              <a:spcBef>
                <a:spcPts val="0"/>
              </a:spcBef>
              <a:buSzPct val="77777"/>
              <a:buNone/>
              <a:defRPr sz="1800"/>
            </a:lvl8pPr>
            <a:lvl9pPr lvl="8" indent="0">
              <a:spcBef>
                <a:spcPts val="0"/>
              </a:spcBef>
              <a:buSzPct val="77777"/>
              <a:buNone/>
              <a:defRPr sz="1800"/>
            </a:lvl9pPr>
          </a:lstStyle>
          <a:p>
            <a:endParaRPr/>
          </a:p>
        </p:txBody>
      </p:sp>
      <p:sp>
        <p:nvSpPr>
          <p:cNvPr id="49" name="Shape 49"/>
          <p:cNvSpPr txBox="1">
            <a:spLocks noGrp="1"/>
          </p:cNvSpPr>
          <p:nvPr>
            <p:ph type="dt" idx="10"/>
          </p:nvPr>
        </p:nvSpPr>
        <p:spPr>
          <a:xfrm>
            <a:off x="628650" y="4767264"/>
            <a:ext cx="2057400" cy="273844"/>
          </a:xfrm>
          <a:prstGeom prst="rect">
            <a:avLst/>
          </a:prstGeom>
          <a:noFill/>
          <a:ln>
            <a:noFill/>
          </a:ln>
        </p:spPr>
        <p:txBody>
          <a:bodyPr wrap="square" lIns="91425" tIns="91425" rIns="91425" bIns="91425" anchor="ctr" anchorCtr="0"/>
          <a:lstStyle>
            <a:lvl1pPr marL="0" marR="0" lvl="0" indent="0" algn="l" rtl="0">
              <a:spcBef>
                <a:spcPts val="0"/>
              </a:spcBef>
              <a:buSzPct val="155555"/>
              <a:buNone/>
              <a:defRPr sz="900">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50" name="Shape 50"/>
          <p:cNvSpPr txBox="1">
            <a:spLocks noGrp="1"/>
          </p:cNvSpPr>
          <p:nvPr>
            <p:ph type="ftr" idx="11"/>
          </p:nvPr>
        </p:nvSpPr>
        <p:spPr>
          <a:xfrm>
            <a:off x="3028950" y="4767264"/>
            <a:ext cx="3086100" cy="273844"/>
          </a:xfrm>
          <a:prstGeom prst="rect">
            <a:avLst/>
          </a:prstGeom>
          <a:noFill/>
          <a:ln>
            <a:noFill/>
          </a:ln>
        </p:spPr>
        <p:txBody>
          <a:bodyPr wrap="square" lIns="91425" tIns="91425" rIns="91425" bIns="91425" anchor="ctr" anchorCtr="0"/>
          <a:lstStyle>
            <a:lvl1pPr marL="0" marR="0" lvl="0" indent="0" algn="ctr" rtl="0">
              <a:spcBef>
                <a:spcPts val="0"/>
              </a:spcBef>
              <a:buSzPct val="155555"/>
              <a:buNone/>
              <a:defRPr sz="900">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51" name="Shape 51"/>
          <p:cNvSpPr txBox="1">
            <a:spLocks noGrp="1"/>
          </p:cNvSpPr>
          <p:nvPr>
            <p:ph type="sldNum" idx="12"/>
          </p:nvPr>
        </p:nvSpPr>
        <p:spPr>
          <a:xfrm>
            <a:off x="6457950" y="4767264"/>
            <a:ext cx="2057400" cy="273844"/>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900">
                <a:solidFill>
                  <a:srgbClr val="888888"/>
                </a:solidFill>
                <a:latin typeface="Calibri"/>
                <a:ea typeface="Calibri"/>
                <a:cs typeface="Calibri"/>
                <a:sym typeface="Calibri"/>
              </a:rPr>
              <a:pPr marL="0" marR="0" lvl="0" indent="0" algn="r" rtl="0">
                <a:spcBef>
                  <a:spcPts val="0"/>
                </a:spcBef>
                <a:buSzPct val="25000"/>
                <a:buNone/>
              </a:pPr>
              <a:t>‹#›</a:t>
            </a:fld>
            <a:endParaRPr lang="en-US" sz="900">
              <a:solidFill>
                <a:srgbClr val="888888"/>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2"/>
        <p:cNvGrpSpPr/>
        <p:nvPr/>
      </p:nvGrpSpPr>
      <p:grpSpPr>
        <a:xfrm>
          <a:off x="0" y="0"/>
          <a:ext cx="0" cy="0"/>
          <a:chOff x="0" y="0"/>
          <a:chExt cx="0" cy="0"/>
        </a:xfrm>
      </p:grpSpPr>
      <p:sp>
        <p:nvSpPr>
          <p:cNvPr id="53" name="Shape 53"/>
          <p:cNvSpPr txBox="1">
            <a:spLocks noGrp="1"/>
          </p:cNvSpPr>
          <p:nvPr>
            <p:ph type="dt" idx="10"/>
          </p:nvPr>
        </p:nvSpPr>
        <p:spPr>
          <a:xfrm>
            <a:off x="628650" y="4767264"/>
            <a:ext cx="2057400" cy="273844"/>
          </a:xfrm>
          <a:prstGeom prst="rect">
            <a:avLst/>
          </a:prstGeom>
          <a:noFill/>
          <a:ln>
            <a:noFill/>
          </a:ln>
        </p:spPr>
        <p:txBody>
          <a:bodyPr wrap="square" lIns="91425" tIns="91425" rIns="91425" bIns="91425" anchor="ctr" anchorCtr="0"/>
          <a:lstStyle>
            <a:lvl1pPr marL="0" marR="0" lvl="0" indent="0" algn="l" rtl="0">
              <a:spcBef>
                <a:spcPts val="0"/>
              </a:spcBef>
              <a:buSzPct val="155555"/>
              <a:buNone/>
              <a:defRPr sz="900">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54" name="Shape 54"/>
          <p:cNvSpPr txBox="1">
            <a:spLocks noGrp="1"/>
          </p:cNvSpPr>
          <p:nvPr>
            <p:ph type="ftr" idx="11"/>
          </p:nvPr>
        </p:nvSpPr>
        <p:spPr>
          <a:xfrm>
            <a:off x="3028950" y="4767264"/>
            <a:ext cx="3086100" cy="273844"/>
          </a:xfrm>
          <a:prstGeom prst="rect">
            <a:avLst/>
          </a:prstGeom>
          <a:noFill/>
          <a:ln>
            <a:noFill/>
          </a:ln>
        </p:spPr>
        <p:txBody>
          <a:bodyPr wrap="square" lIns="91425" tIns="91425" rIns="91425" bIns="91425" anchor="ctr" anchorCtr="0"/>
          <a:lstStyle>
            <a:lvl1pPr marL="0" marR="0" lvl="0" indent="0" algn="ctr" rtl="0">
              <a:spcBef>
                <a:spcPts val="0"/>
              </a:spcBef>
              <a:buSzPct val="155555"/>
              <a:buNone/>
              <a:defRPr sz="900">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55" name="Shape 55"/>
          <p:cNvSpPr txBox="1">
            <a:spLocks noGrp="1"/>
          </p:cNvSpPr>
          <p:nvPr>
            <p:ph type="sldNum" idx="12"/>
          </p:nvPr>
        </p:nvSpPr>
        <p:spPr>
          <a:xfrm>
            <a:off x="6457950" y="4767264"/>
            <a:ext cx="2057400" cy="273844"/>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900">
                <a:solidFill>
                  <a:srgbClr val="888888"/>
                </a:solidFill>
                <a:latin typeface="Calibri"/>
                <a:ea typeface="Calibri"/>
                <a:cs typeface="Calibri"/>
                <a:sym typeface="Calibri"/>
              </a:rPr>
              <a:pPr marL="0" marR="0" lvl="0" indent="0" algn="r" rtl="0">
                <a:spcBef>
                  <a:spcPts val="0"/>
                </a:spcBef>
                <a:buSzPct val="25000"/>
                <a:buNone/>
              </a:pPr>
              <a:t>‹#›</a:t>
            </a:fld>
            <a:endParaRPr lang="en-US" sz="900">
              <a:solidFill>
                <a:srgbClr val="888888"/>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6"/>
        <p:cNvGrpSpPr/>
        <p:nvPr/>
      </p:nvGrpSpPr>
      <p:grpSpPr>
        <a:xfrm>
          <a:off x="0" y="0"/>
          <a:ext cx="0" cy="0"/>
          <a:chOff x="0" y="0"/>
          <a:chExt cx="0" cy="0"/>
        </a:xfrm>
      </p:grpSpPr>
      <p:sp>
        <p:nvSpPr>
          <p:cNvPr id="57" name="Shape 57"/>
          <p:cNvSpPr txBox="1">
            <a:spLocks noGrp="1"/>
          </p:cNvSpPr>
          <p:nvPr>
            <p:ph type="title"/>
          </p:nvPr>
        </p:nvSpPr>
        <p:spPr>
          <a:xfrm>
            <a:off x="629841" y="342900"/>
            <a:ext cx="2949178" cy="1200150"/>
          </a:xfrm>
          <a:prstGeom prst="rect">
            <a:avLst/>
          </a:prstGeom>
          <a:noFill/>
          <a:ln>
            <a:noFill/>
          </a:ln>
        </p:spPr>
        <p:txBody>
          <a:bodyPr wrap="square" lIns="91425" tIns="91425" rIns="91425" bIns="91425" anchor="b" anchorCtr="0"/>
          <a:lstStyle>
            <a:lvl1pPr marL="0" marR="0" lvl="0" indent="0" algn="l" rtl="0">
              <a:lnSpc>
                <a:spcPct val="90000"/>
              </a:lnSpc>
              <a:spcBef>
                <a:spcPts val="0"/>
              </a:spcBef>
              <a:buClr>
                <a:schemeClr val="dk1"/>
              </a:buClr>
              <a:buSzPct val="100000"/>
              <a:buFont typeface="Calibri"/>
              <a:buNone/>
              <a:defRPr sz="2400" b="0" i="0" u="none" strike="noStrike" cap="none">
                <a:solidFill>
                  <a:schemeClr val="dk1"/>
                </a:solidFill>
                <a:latin typeface="Calibri"/>
                <a:ea typeface="Calibri"/>
                <a:cs typeface="Calibri"/>
                <a:sym typeface="Calibri"/>
              </a:defRPr>
            </a:lvl1pPr>
            <a:lvl2pPr lvl="1" indent="0">
              <a:spcBef>
                <a:spcPts val="0"/>
              </a:spcBef>
              <a:buSzPct val="77777"/>
              <a:buNone/>
              <a:defRPr sz="1800"/>
            </a:lvl2pPr>
            <a:lvl3pPr lvl="2" indent="0">
              <a:spcBef>
                <a:spcPts val="0"/>
              </a:spcBef>
              <a:buSzPct val="77777"/>
              <a:buNone/>
              <a:defRPr sz="1800"/>
            </a:lvl3pPr>
            <a:lvl4pPr lvl="3" indent="0">
              <a:spcBef>
                <a:spcPts val="0"/>
              </a:spcBef>
              <a:buSzPct val="77777"/>
              <a:buNone/>
              <a:defRPr sz="1800"/>
            </a:lvl4pPr>
            <a:lvl5pPr lvl="4" indent="0">
              <a:spcBef>
                <a:spcPts val="0"/>
              </a:spcBef>
              <a:buSzPct val="77777"/>
              <a:buNone/>
              <a:defRPr sz="1800"/>
            </a:lvl5pPr>
            <a:lvl6pPr lvl="5" indent="0">
              <a:spcBef>
                <a:spcPts val="0"/>
              </a:spcBef>
              <a:buSzPct val="77777"/>
              <a:buNone/>
              <a:defRPr sz="1800"/>
            </a:lvl6pPr>
            <a:lvl7pPr lvl="6" indent="0">
              <a:spcBef>
                <a:spcPts val="0"/>
              </a:spcBef>
              <a:buSzPct val="77777"/>
              <a:buNone/>
              <a:defRPr sz="1800"/>
            </a:lvl7pPr>
            <a:lvl8pPr lvl="7" indent="0">
              <a:spcBef>
                <a:spcPts val="0"/>
              </a:spcBef>
              <a:buSzPct val="77777"/>
              <a:buNone/>
              <a:defRPr sz="1800"/>
            </a:lvl8pPr>
            <a:lvl9pPr lvl="8" indent="0">
              <a:spcBef>
                <a:spcPts val="0"/>
              </a:spcBef>
              <a:buSzPct val="77777"/>
              <a:buNone/>
              <a:defRPr sz="1800"/>
            </a:lvl9pPr>
          </a:lstStyle>
          <a:p>
            <a:endParaRPr/>
          </a:p>
        </p:txBody>
      </p:sp>
      <p:sp>
        <p:nvSpPr>
          <p:cNvPr id="58" name="Shape 58"/>
          <p:cNvSpPr txBox="1">
            <a:spLocks noGrp="1"/>
          </p:cNvSpPr>
          <p:nvPr>
            <p:ph type="body" idx="1"/>
          </p:nvPr>
        </p:nvSpPr>
        <p:spPr>
          <a:xfrm>
            <a:off x="3887391" y="740570"/>
            <a:ext cx="4629150" cy="3655219"/>
          </a:xfrm>
          <a:prstGeom prst="rect">
            <a:avLst/>
          </a:prstGeom>
          <a:noFill/>
          <a:ln>
            <a:noFill/>
          </a:ln>
        </p:spPr>
        <p:txBody>
          <a:bodyPr wrap="square" lIns="91425" tIns="91425" rIns="91425" bIns="91425" anchor="t" anchorCtr="0"/>
          <a:lstStyle>
            <a:lvl1pPr marL="171450" marR="0" lvl="0" indent="-19050" algn="l" rtl="0">
              <a:lnSpc>
                <a:spcPct val="90000"/>
              </a:lnSpc>
              <a:spcBef>
                <a:spcPts val="75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514350" marR="0" lvl="1" indent="-38100" algn="l" rtl="0">
              <a:lnSpc>
                <a:spcPct val="90000"/>
              </a:lnSpc>
              <a:spcBef>
                <a:spcPts val="375"/>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2pPr>
            <a:lvl3pPr marL="857250" marR="0" lvl="2" indent="-57150" algn="l" rtl="0">
              <a:lnSpc>
                <a:spcPct val="90000"/>
              </a:lnSpc>
              <a:spcBef>
                <a:spcPts val="375"/>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200150" marR="0" lvl="3"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4pPr>
            <a:lvl5pPr marL="1543050" marR="0" lvl="4"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5pPr>
            <a:lvl6pPr marL="1885950" marR="0" lvl="5"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6pPr>
            <a:lvl7pPr marL="2228850" marR="0" lvl="6"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7pPr>
            <a:lvl8pPr marL="2571750" marR="0" lvl="7"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8pPr>
            <a:lvl9pPr marL="2914650" marR="0" lvl="8"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59" name="Shape 59"/>
          <p:cNvSpPr txBox="1">
            <a:spLocks noGrp="1"/>
          </p:cNvSpPr>
          <p:nvPr>
            <p:ph type="body" idx="2"/>
          </p:nvPr>
        </p:nvSpPr>
        <p:spPr>
          <a:xfrm>
            <a:off x="629841" y="1543050"/>
            <a:ext cx="2949178" cy="2858691"/>
          </a:xfrm>
          <a:prstGeom prst="rect">
            <a:avLst/>
          </a:prstGeom>
          <a:noFill/>
          <a:ln>
            <a:noFill/>
          </a:ln>
        </p:spPr>
        <p:txBody>
          <a:bodyPr wrap="square" lIns="91425" tIns="91425" rIns="91425" bIns="91425" anchor="t" anchorCtr="0"/>
          <a:lstStyle>
            <a:lvl1pPr marL="0" marR="0" lvl="0" indent="0" algn="l" rtl="0">
              <a:lnSpc>
                <a:spcPct val="90000"/>
              </a:lnSpc>
              <a:spcBef>
                <a:spcPts val="750"/>
              </a:spcBef>
              <a:buClr>
                <a:schemeClr val="dk1"/>
              </a:buClr>
              <a:buSzPct val="100000"/>
              <a:buFont typeface="Arial"/>
              <a:buNone/>
              <a:defRPr sz="1200" b="0" i="0" u="none" strike="noStrike" cap="none">
                <a:solidFill>
                  <a:schemeClr val="dk1"/>
                </a:solidFill>
                <a:latin typeface="Calibri"/>
                <a:ea typeface="Calibri"/>
                <a:cs typeface="Calibri"/>
                <a:sym typeface="Calibri"/>
              </a:defRPr>
            </a:lvl1pPr>
            <a:lvl2pPr marL="342900" marR="0" lvl="1" indent="0" algn="l" rtl="0">
              <a:lnSpc>
                <a:spcPct val="90000"/>
              </a:lnSpc>
              <a:spcBef>
                <a:spcPts val="375"/>
              </a:spcBef>
              <a:buClr>
                <a:schemeClr val="dk1"/>
              </a:buClr>
              <a:buSzPct val="100000"/>
              <a:buFont typeface="Arial"/>
              <a:buNone/>
              <a:defRPr sz="1050" b="0" i="0" u="none" strike="noStrike" cap="none">
                <a:solidFill>
                  <a:schemeClr val="dk1"/>
                </a:solidFill>
                <a:latin typeface="Calibri"/>
                <a:ea typeface="Calibri"/>
                <a:cs typeface="Calibri"/>
                <a:sym typeface="Calibri"/>
              </a:defRPr>
            </a:lvl2pPr>
            <a:lvl3pPr marL="685800" marR="0" lvl="2" indent="0" algn="l" rtl="0">
              <a:lnSpc>
                <a:spcPct val="90000"/>
              </a:lnSpc>
              <a:spcBef>
                <a:spcPts val="375"/>
              </a:spcBef>
              <a:buClr>
                <a:schemeClr val="dk1"/>
              </a:buClr>
              <a:buSzPct val="100000"/>
              <a:buFont typeface="Arial"/>
              <a:buNone/>
              <a:defRPr sz="9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375"/>
              </a:spcBef>
              <a:buClr>
                <a:schemeClr val="dk1"/>
              </a:buClr>
              <a:buSzPct val="100000"/>
              <a:buFont typeface="Arial"/>
              <a:buNone/>
              <a:defRPr sz="750" b="0" i="0" u="none" strike="noStrike" cap="none">
                <a:solidFill>
                  <a:schemeClr val="dk1"/>
                </a:solidFill>
                <a:latin typeface="Calibri"/>
                <a:ea typeface="Calibri"/>
                <a:cs typeface="Calibri"/>
                <a:sym typeface="Calibri"/>
              </a:defRPr>
            </a:lvl4pPr>
            <a:lvl5pPr marL="1371600" marR="0" lvl="4" indent="0" algn="l" rtl="0">
              <a:lnSpc>
                <a:spcPct val="90000"/>
              </a:lnSpc>
              <a:spcBef>
                <a:spcPts val="375"/>
              </a:spcBef>
              <a:buClr>
                <a:schemeClr val="dk1"/>
              </a:buClr>
              <a:buSzPct val="100000"/>
              <a:buFont typeface="Arial"/>
              <a:buNone/>
              <a:defRPr sz="750" b="0" i="0" u="none" strike="noStrike" cap="none">
                <a:solidFill>
                  <a:schemeClr val="dk1"/>
                </a:solidFill>
                <a:latin typeface="Calibri"/>
                <a:ea typeface="Calibri"/>
                <a:cs typeface="Calibri"/>
                <a:sym typeface="Calibri"/>
              </a:defRPr>
            </a:lvl5pPr>
            <a:lvl6pPr marL="1714500" marR="0" lvl="5" indent="0" algn="l" rtl="0">
              <a:lnSpc>
                <a:spcPct val="90000"/>
              </a:lnSpc>
              <a:spcBef>
                <a:spcPts val="375"/>
              </a:spcBef>
              <a:buClr>
                <a:schemeClr val="dk1"/>
              </a:buClr>
              <a:buSzPct val="100000"/>
              <a:buFont typeface="Arial"/>
              <a:buNone/>
              <a:defRPr sz="750" b="0" i="0" u="none" strike="noStrike" cap="none">
                <a:solidFill>
                  <a:schemeClr val="dk1"/>
                </a:solidFill>
                <a:latin typeface="Calibri"/>
                <a:ea typeface="Calibri"/>
                <a:cs typeface="Calibri"/>
                <a:sym typeface="Calibri"/>
              </a:defRPr>
            </a:lvl6pPr>
            <a:lvl7pPr marL="2057400" marR="0" lvl="6" indent="0" algn="l" rtl="0">
              <a:lnSpc>
                <a:spcPct val="90000"/>
              </a:lnSpc>
              <a:spcBef>
                <a:spcPts val="375"/>
              </a:spcBef>
              <a:buClr>
                <a:schemeClr val="dk1"/>
              </a:buClr>
              <a:buSzPct val="100000"/>
              <a:buFont typeface="Arial"/>
              <a:buNone/>
              <a:defRPr sz="750" b="0" i="0" u="none" strike="noStrike" cap="none">
                <a:solidFill>
                  <a:schemeClr val="dk1"/>
                </a:solidFill>
                <a:latin typeface="Calibri"/>
                <a:ea typeface="Calibri"/>
                <a:cs typeface="Calibri"/>
                <a:sym typeface="Calibri"/>
              </a:defRPr>
            </a:lvl7pPr>
            <a:lvl8pPr marL="2400300" marR="0" lvl="7" indent="0" algn="l" rtl="0">
              <a:lnSpc>
                <a:spcPct val="90000"/>
              </a:lnSpc>
              <a:spcBef>
                <a:spcPts val="375"/>
              </a:spcBef>
              <a:buClr>
                <a:schemeClr val="dk1"/>
              </a:buClr>
              <a:buSzPct val="100000"/>
              <a:buFont typeface="Arial"/>
              <a:buNone/>
              <a:defRPr sz="750" b="0" i="0" u="none" strike="noStrike" cap="none">
                <a:solidFill>
                  <a:schemeClr val="dk1"/>
                </a:solidFill>
                <a:latin typeface="Calibri"/>
                <a:ea typeface="Calibri"/>
                <a:cs typeface="Calibri"/>
                <a:sym typeface="Calibri"/>
              </a:defRPr>
            </a:lvl8pPr>
            <a:lvl9pPr marL="2743200" marR="0" lvl="8" indent="0" algn="l" rtl="0">
              <a:lnSpc>
                <a:spcPct val="90000"/>
              </a:lnSpc>
              <a:spcBef>
                <a:spcPts val="375"/>
              </a:spcBef>
              <a:buClr>
                <a:schemeClr val="dk1"/>
              </a:buClr>
              <a:buSzPct val="100000"/>
              <a:buFont typeface="Arial"/>
              <a:buNone/>
              <a:defRPr sz="750" b="0" i="0" u="none" strike="noStrike" cap="none">
                <a:solidFill>
                  <a:schemeClr val="dk1"/>
                </a:solidFill>
                <a:latin typeface="Calibri"/>
                <a:ea typeface="Calibri"/>
                <a:cs typeface="Calibri"/>
                <a:sym typeface="Calibri"/>
              </a:defRPr>
            </a:lvl9pPr>
          </a:lstStyle>
          <a:p>
            <a:endParaRPr/>
          </a:p>
        </p:txBody>
      </p:sp>
      <p:sp>
        <p:nvSpPr>
          <p:cNvPr id="60" name="Shape 60"/>
          <p:cNvSpPr txBox="1">
            <a:spLocks noGrp="1"/>
          </p:cNvSpPr>
          <p:nvPr>
            <p:ph type="dt" idx="10"/>
          </p:nvPr>
        </p:nvSpPr>
        <p:spPr>
          <a:xfrm>
            <a:off x="628650" y="4767264"/>
            <a:ext cx="2057400" cy="273844"/>
          </a:xfrm>
          <a:prstGeom prst="rect">
            <a:avLst/>
          </a:prstGeom>
          <a:noFill/>
          <a:ln>
            <a:noFill/>
          </a:ln>
        </p:spPr>
        <p:txBody>
          <a:bodyPr wrap="square" lIns="91425" tIns="91425" rIns="91425" bIns="91425" anchor="ctr" anchorCtr="0"/>
          <a:lstStyle>
            <a:lvl1pPr marL="0" marR="0" lvl="0" indent="0" algn="l" rtl="0">
              <a:spcBef>
                <a:spcPts val="0"/>
              </a:spcBef>
              <a:buSzPct val="155555"/>
              <a:buNone/>
              <a:defRPr sz="900">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ftr" idx="11"/>
          </p:nvPr>
        </p:nvSpPr>
        <p:spPr>
          <a:xfrm>
            <a:off x="3028950" y="4767264"/>
            <a:ext cx="3086100" cy="273844"/>
          </a:xfrm>
          <a:prstGeom prst="rect">
            <a:avLst/>
          </a:prstGeom>
          <a:noFill/>
          <a:ln>
            <a:noFill/>
          </a:ln>
        </p:spPr>
        <p:txBody>
          <a:bodyPr wrap="square" lIns="91425" tIns="91425" rIns="91425" bIns="91425" anchor="ctr" anchorCtr="0"/>
          <a:lstStyle>
            <a:lvl1pPr marL="0" marR="0" lvl="0" indent="0" algn="ctr" rtl="0">
              <a:spcBef>
                <a:spcPts val="0"/>
              </a:spcBef>
              <a:buSzPct val="155555"/>
              <a:buNone/>
              <a:defRPr sz="900">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sldNum" idx="12"/>
          </p:nvPr>
        </p:nvSpPr>
        <p:spPr>
          <a:xfrm>
            <a:off x="6457950" y="4767264"/>
            <a:ext cx="2057400" cy="273844"/>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900">
                <a:solidFill>
                  <a:srgbClr val="888888"/>
                </a:solidFill>
                <a:latin typeface="Calibri"/>
                <a:ea typeface="Calibri"/>
                <a:cs typeface="Calibri"/>
                <a:sym typeface="Calibri"/>
              </a:rPr>
              <a:pPr marL="0" marR="0" lvl="0" indent="0" algn="r" rtl="0">
                <a:spcBef>
                  <a:spcPts val="0"/>
                </a:spcBef>
                <a:buSzPct val="25000"/>
                <a:buNone/>
              </a:pPr>
              <a:t>‹#›</a:t>
            </a:fld>
            <a:endParaRPr lang="en-US" sz="900">
              <a:solidFill>
                <a:srgbClr val="888888"/>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628650" y="273845"/>
            <a:ext cx="7886700" cy="994172"/>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SzPct val="100000"/>
              <a:buFont typeface="Calibri"/>
              <a:buNone/>
              <a:defRPr sz="3300" b="0" i="0" u="none" strike="noStrike" cap="none">
                <a:solidFill>
                  <a:schemeClr val="dk1"/>
                </a:solidFill>
                <a:latin typeface="Calibri"/>
                <a:ea typeface="Calibri"/>
                <a:cs typeface="Calibri"/>
                <a:sym typeface="Calibri"/>
              </a:defRPr>
            </a:lvl1pPr>
            <a:lvl2pPr lvl="1" indent="0">
              <a:spcBef>
                <a:spcPts val="0"/>
              </a:spcBef>
              <a:buSzPct val="77777"/>
              <a:buNone/>
              <a:defRPr sz="1800"/>
            </a:lvl2pPr>
            <a:lvl3pPr lvl="2" indent="0">
              <a:spcBef>
                <a:spcPts val="0"/>
              </a:spcBef>
              <a:buSzPct val="77777"/>
              <a:buNone/>
              <a:defRPr sz="1800"/>
            </a:lvl3pPr>
            <a:lvl4pPr lvl="3" indent="0">
              <a:spcBef>
                <a:spcPts val="0"/>
              </a:spcBef>
              <a:buSzPct val="77777"/>
              <a:buNone/>
              <a:defRPr sz="1800"/>
            </a:lvl4pPr>
            <a:lvl5pPr lvl="4" indent="0">
              <a:spcBef>
                <a:spcPts val="0"/>
              </a:spcBef>
              <a:buSzPct val="77777"/>
              <a:buNone/>
              <a:defRPr sz="1800"/>
            </a:lvl5pPr>
            <a:lvl6pPr lvl="5" indent="0">
              <a:spcBef>
                <a:spcPts val="0"/>
              </a:spcBef>
              <a:buSzPct val="77777"/>
              <a:buNone/>
              <a:defRPr sz="1800"/>
            </a:lvl6pPr>
            <a:lvl7pPr lvl="6" indent="0">
              <a:spcBef>
                <a:spcPts val="0"/>
              </a:spcBef>
              <a:buSzPct val="77777"/>
              <a:buNone/>
              <a:defRPr sz="1800"/>
            </a:lvl7pPr>
            <a:lvl8pPr lvl="7" indent="0">
              <a:spcBef>
                <a:spcPts val="0"/>
              </a:spcBef>
              <a:buSzPct val="77777"/>
              <a:buNone/>
              <a:defRPr sz="1800"/>
            </a:lvl8pPr>
            <a:lvl9pPr lvl="8" indent="0">
              <a:spcBef>
                <a:spcPts val="0"/>
              </a:spcBef>
              <a:buSzPct val="77777"/>
              <a:buNone/>
              <a:defRPr sz="1800"/>
            </a:lvl9pPr>
          </a:lstStyle>
          <a:p>
            <a:endParaRPr/>
          </a:p>
        </p:txBody>
      </p:sp>
      <p:sp>
        <p:nvSpPr>
          <p:cNvPr id="11" name="Shape 11"/>
          <p:cNvSpPr txBox="1">
            <a:spLocks noGrp="1"/>
          </p:cNvSpPr>
          <p:nvPr>
            <p:ph type="body" idx="1"/>
          </p:nvPr>
        </p:nvSpPr>
        <p:spPr>
          <a:xfrm>
            <a:off x="628650" y="1369218"/>
            <a:ext cx="7886700" cy="3263504"/>
          </a:xfrm>
          <a:prstGeom prst="rect">
            <a:avLst/>
          </a:prstGeom>
          <a:noFill/>
          <a:ln>
            <a:noFill/>
          </a:ln>
        </p:spPr>
        <p:txBody>
          <a:bodyPr wrap="square" lIns="91425" tIns="91425" rIns="91425" bIns="91425" anchor="t" anchorCtr="0"/>
          <a:lstStyle>
            <a:lvl1pPr marL="171450" marR="0" lvl="0" indent="-38100" algn="l" rtl="0">
              <a:lnSpc>
                <a:spcPct val="90000"/>
              </a:lnSpc>
              <a:spcBef>
                <a:spcPts val="75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628650" y="4767264"/>
            <a:ext cx="2057400" cy="273844"/>
          </a:xfrm>
          <a:prstGeom prst="rect">
            <a:avLst/>
          </a:prstGeom>
          <a:noFill/>
          <a:ln>
            <a:noFill/>
          </a:ln>
        </p:spPr>
        <p:txBody>
          <a:bodyPr wrap="square" lIns="91425" tIns="91425" rIns="91425" bIns="91425" anchor="ctr" anchorCtr="0"/>
          <a:lstStyle>
            <a:lvl1pPr marL="0" marR="0" lvl="0" indent="0" algn="l" rtl="0">
              <a:spcBef>
                <a:spcPts val="0"/>
              </a:spcBef>
              <a:buSzPct val="155555"/>
              <a:buNone/>
              <a:defRPr sz="9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3028950" y="4767264"/>
            <a:ext cx="3086100" cy="273844"/>
          </a:xfrm>
          <a:prstGeom prst="rect">
            <a:avLst/>
          </a:prstGeom>
          <a:noFill/>
          <a:ln>
            <a:noFill/>
          </a:ln>
        </p:spPr>
        <p:txBody>
          <a:bodyPr wrap="square" lIns="91425" tIns="91425" rIns="91425" bIns="91425" anchor="ctr" anchorCtr="0"/>
          <a:lstStyle>
            <a:lvl1pPr marL="0" marR="0" lvl="0" indent="0" algn="ctr" rtl="0">
              <a:spcBef>
                <a:spcPts val="0"/>
              </a:spcBef>
              <a:buSzPct val="155555"/>
              <a:buNone/>
              <a:defRPr sz="9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6457950" y="4767264"/>
            <a:ext cx="2057400" cy="273844"/>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rgbClr val="888888"/>
                </a:solidFill>
                <a:latin typeface="Calibri"/>
                <a:ea typeface="Calibri"/>
                <a:cs typeface="Calibri"/>
                <a:sym typeface="Calibri"/>
              </a:rPr>
              <a:pPr marL="0" marR="0" lvl="0" indent="0" algn="r" rtl="0">
                <a:spcBef>
                  <a:spcPts val="0"/>
                </a:spcBef>
                <a:buSzPct val="25000"/>
                <a:buNone/>
              </a:pPr>
              <a:t>‹#›</a:t>
            </a:fld>
            <a:endParaRPr lang="en-US" sz="900" b="0" i="0" u="none" strike="noStrike" cap="none">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61" r:id="rId2"/>
    <p:sldLayoutId id="2147483651" r:id="rId3"/>
    <p:sldLayoutId id="2147483650" r:id="rId4"/>
    <p:sldLayoutId id="2147483649"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49.jpeg"/></Relationships>
</file>

<file path=ppt/slides/_rels/slide1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51.jpeg"/></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7.PNG"/><Relationship Id="rId7"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59.png"/><Relationship Id="rId5" Type="http://schemas.openxmlformats.org/officeDocument/2006/relationships/image" Target="../media/image54.png"/><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66.png"/><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69.png"/></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2" name="Title 1"/>
          <p:cNvSpPr>
            <a:spLocks noGrp="1"/>
          </p:cNvSpPr>
          <p:nvPr>
            <p:ph type="ctrTitle"/>
          </p:nvPr>
        </p:nvSpPr>
        <p:spPr>
          <a:xfrm>
            <a:off x="747713" y="3544492"/>
            <a:ext cx="3876674" cy="852488"/>
          </a:xfrm>
        </p:spPr>
        <p:txBody>
          <a:bodyPr anchor="b">
            <a:normAutofit/>
          </a:bodyPr>
          <a:lstStyle>
            <a:lvl1pPr algn="r">
              <a:defRPr sz="2800" b="1">
                <a:solidFill>
                  <a:schemeClr val="bg1"/>
                </a:solidFill>
              </a:defRPr>
            </a:lvl1pPr>
          </a:lstStyle>
          <a:p>
            <a:r>
              <a:rPr lang="en-US" dirty="0" smtClean="0"/>
              <a:t>Program Summary</a:t>
            </a:r>
            <a:endParaRPr lang="en-US" dirty="0"/>
          </a:p>
        </p:txBody>
      </p:sp>
      <p:sp>
        <p:nvSpPr>
          <p:cNvPr id="3" name="Subtitle 2"/>
          <p:cNvSpPr>
            <a:spLocks noGrp="1"/>
          </p:cNvSpPr>
          <p:nvPr>
            <p:ph type="subTitle" idx="10"/>
          </p:nvPr>
        </p:nvSpPr>
        <p:spPr>
          <a:xfrm>
            <a:off x="1062037" y="4335662"/>
            <a:ext cx="3562350" cy="888207"/>
          </a:xfrm>
        </p:spPr>
        <p:txBody>
          <a:bodyPr>
            <a:normAutofit/>
          </a:bodyPr>
          <a:lstStyle>
            <a:lvl1pPr marL="0" indent="0" algn="r">
              <a:buNone/>
              <a:defRPr sz="18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January 2018</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Shape 142"/>
          <p:cNvSpPr txBox="1">
            <a:spLocks noGrp="1"/>
          </p:cNvSpPr>
          <p:nvPr>
            <p:ph type="title"/>
          </p:nvPr>
        </p:nvSpPr>
        <p:spPr>
          <a:xfrm>
            <a:off x="628650" y="211817"/>
            <a:ext cx="7886700" cy="518625"/>
          </a:xfrm>
          <a:prstGeom prst="rect">
            <a:avLst/>
          </a:prstGeom>
          <a:noFill/>
          <a:ln>
            <a:noFill/>
          </a:ln>
        </p:spPr>
        <p:txBody>
          <a:bodyPr wrap="square" lIns="91425" tIns="45700" rIns="91425" bIns="45700" anchor="t" anchorCtr="0">
            <a:noAutofit/>
          </a:bodyPr>
          <a:lstStyle/>
          <a:p>
            <a:pPr marL="0" marR="0" lvl="0" indent="-209550" algn="l" rtl="0">
              <a:lnSpc>
                <a:spcPct val="90000"/>
              </a:lnSpc>
              <a:spcBef>
                <a:spcPts val="0"/>
              </a:spcBef>
              <a:buClr>
                <a:schemeClr val="dk1"/>
              </a:buClr>
              <a:buSzPct val="110000"/>
              <a:buFont typeface="Verdana"/>
              <a:buNone/>
            </a:pPr>
            <a:r>
              <a:rPr lang="en-US" sz="3000" i="0" u="none" strike="noStrike" cap="none" dirty="0" smtClean="0">
                <a:solidFill>
                  <a:srgbClr val="016E9F"/>
                </a:solidFill>
                <a:latin typeface="Open Sans"/>
                <a:ea typeface="Open Sans"/>
                <a:cs typeface="Open Sans"/>
                <a:sym typeface="Open Sans"/>
              </a:rPr>
              <a:t>Let’s Move Nashville: What do we get?</a:t>
            </a:r>
            <a:endParaRPr lang="en-US" sz="3000" i="0" u="none" strike="noStrike" cap="none" dirty="0">
              <a:solidFill>
                <a:srgbClr val="016E9F"/>
              </a:solidFill>
              <a:latin typeface="Open Sans"/>
              <a:ea typeface="Open Sans"/>
              <a:cs typeface="Open Sans"/>
              <a:sym typeface="Open Sans"/>
            </a:endParaRPr>
          </a:p>
        </p:txBody>
      </p:sp>
      <p:pic>
        <p:nvPicPr>
          <p:cNvPr id="5" name="Shape 143"/>
          <p:cNvPicPr preferRelativeResize="0"/>
          <p:nvPr/>
        </p:nvPicPr>
        <p:blipFill>
          <a:blip r:embed="rId3">
            <a:alphaModFix/>
          </a:blip>
          <a:stretch>
            <a:fillRect/>
          </a:stretch>
        </p:blipFill>
        <p:spPr>
          <a:xfrm>
            <a:off x="0" y="1693547"/>
            <a:ext cx="9143999" cy="3364426"/>
          </a:xfrm>
          <a:prstGeom prst="rect">
            <a:avLst/>
          </a:prstGeom>
          <a:noFill/>
          <a:ln>
            <a:noFill/>
          </a:ln>
        </p:spPr>
      </p:pic>
      <p:sp>
        <p:nvSpPr>
          <p:cNvPr id="6" name="Shape 144"/>
          <p:cNvSpPr txBox="1"/>
          <p:nvPr/>
        </p:nvSpPr>
        <p:spPr>
          <a:xfrm>
            <a:off x="236475" y="876122"/>
            <a:ext cx="5052300" cy="2720100"/>
          </a:xfrm>
          <a:prstGeom prst="rect">
            <a:avLst/>
          </a:prstGeom>
          <a:solidFill>
            <a:srgbClr val="FFC000">
              <a:alpha val="76140"/>
            </a:srgbClr>
          </a:solidFill>
          <a:ln>
            <a:noFill/>
          </a:ln>
        </p:spPr>
        <p:txBody>
          <a:bodyPr wrap="square" lIns="91425" tIns="91425" rIns="91425" bIns="91425" anchor="t" anchorCtr="0">
            <a:noAutofit/>
          </a:bodyPr>
          <a:lstStyle/>
          <a:p>
            <a:pPr marL="457200" lvl="0" indent="-381000">
              <a:lnSpc>
                <a:spcPct val="115000"/>
              </a:lnSpc>
              <a:spcBef>
                <a:spcPts val="0"/>
              </a:spcBef>
              <a:spcAft>
                <a:spcPts val="0"/>
              </a:spcAft>
              <a:buClr>
                <a:schemeClr val="dk1"/>
              </a:buClr>
              <a:buSzPct val="100000"/>
              <a:buFont typeface="Open Sans"/>
              <a:buChar char="✓"/>
            </a:pPr>
            <a:r>
              <a:rPr lang="en-US" sz="2400" b="1" i="1" dirty="0" smtClean="0">
                <a:solidFill>
                  <a:schemeClr val="dk1"/>
                </a:solidFill>
                <a:latin typeface="Open Sans"/>
                <a:ea typeface="Open Sans"/>
                <a:cs typeface="Open Sans"/>
                <a:sym typeface="Open Sans"/>
              </a:rPr>
              <a:t>More buses, more often</a:t>
            </a:r>
            <a:endParaRPr lang="en-US" sz="2400" b="1" i="1" dirty="0">
              <a:solidFill>
                <a:schemeClr val="dk1"/>
              </a:solidFill>
              <a:latin typeface="Open Sans"/>
              <a:ea typeface="Open Sans"/>
              <a:cs typeface="Open Sans"/>
              <a:sym typeface="Open Sans"/>
            </a:endParaRPr>
          </a:p>
          <a:p>
            <a:pPr marL="457200" lvl="0" indent="-381000">
              <a:lnSpc>
                <a:spcPct val="115000"/>
              </a:lnSpc>
              <a:spcBef>
                <a:spcPts val="0"/>
              </a:spcBef>
              <a:spcAft>
                <a:spcPts val="0"/>
              </a:spcAft>
              <a:buClr>
                <a:schemeClr val="dk1"/>
              </a:buClr>
              <a:buSzPct val="100000"/>
              <a:buFont typeface="Open Sans"/>
              <a:buChar char="✓"/>
            </a:pPr>
            <a:r>
              <a:rPr lang="en-US" sz="2400" b="1" i="1" dirty="0">
                <a:solidFill>
                  <a:schemeClr val="dk1"/>
                </a:solidFill>
                <a:latin typeface="Open Sans"/>
                <a:ea typeface="Open Sans"/>
                <a:cs typeface="Open Sans"/>
                <a:sym typeface="Open Sans"/>
              </a:rPr>
              <a:t>Light rail</a:t>
            </a:r>
          </a:p>
          <a:p>
            <a:pPr marL="457200" lvl="0" indent="-381000">
              <a:lnSpc>
                <a:spcPct val="115000"/>
              </a:lnSpc>
              <a:spcBef>
                <a:spcPts val="0"/>
              </a:spcBef>
              <a:spcAft>
                <a:spcPts val="0"/>
              </a:spcAft>
              <a:buClr>
                <a:schemeClr val="dk1"/>
              </a:buClr>
              <a:buSzPct val="100000"/>
              <a:buFont typeface="Open Sans"/>
              <a:buChar char="✓"/>
            </a:pPr>
            <a:r>
              <a:rPr lang="en-US" sz="2400" b="1" i="1" dirty="0">
                <a:solidFill>
                  <a:schemeClr val="dk1"/>
                </a:solidFill>
                <a:latin typeface="Open Sans"/>
                <a:ea typeface="Open Sans"/>
                <a:cs typeface="Open Sans"/>
                <a:sym typeface="Open Sans"/>
              </a:rPr>
              <a:t>More sidewalks</a:t>
            </a:r>
          </a:p>
          <a:p>
            <a:pPr marL="457200" lvl="0" indent="-381000">
              <a:lnSpc>
                <a:spcPct val="115000"/>
              </a:lnSpc>
              <a:spcBef>
                <a:spcPts val="0"/>
              </a:spcBef>
              <a:spcAft>
                <a:spcPts val="0"/>
              </a:spcAft>
              <a:buClr>
                <a:schemeClr val="dk1"/>
              </a:buClr>
              <a:buSzPct val="100000"/>
              <a:buFont typeface="Open Sans"/>
              <a:buChar char="✓"/>
            </a:pPr>
            <a:r>
              <a:rPr lang="en-US" sz="2400" b="1" i="1" dirty="0">
                <a:solidFill>
                  <a:schemeClr val="dk1"/>
                </a:solidFill>
                <a:latin typeface="Open Sans"/>
                <a:ea typeface="Open Sans"/>
                <a:cs typeface="Open Sans"/>
                <a:sym typeface="Open Sans"/>
              </a:rPr>
              <a:t>Safer intersections</a:t>
            </a:r>
          </a:p>
          <a:p>
            <a:pPr marL="457200" lvl="0" indent="-381000">
              <a:lnSpc>
                <a:spcPct val="115000"/>
              </a:lnSpc>
              <a:spcBef>
                <a:spcPts val="0"/>
              </a:spcBef>
              <a:spcAft>
                <a:spcPts val="0"/>
              </a:spcAft>
              <a:buClr>
                <a:schemeClr val="dk1"/>
              </a:buClr>
              <a:buSzPct val="100000"/>
              <a:buFont typeface="Open Sans"/>
              <a:buChar char="✓"/>
            </a:pPr>
            <a:r>
              <a:rPr lang="en-US" sz="2400" b="1" i="1" dirty="0">
                <a:solidFill>
                  <a:schemeClr val="dk1"/>
                </a:solidFill>
                <a:latin typeface="Open Sans"/>
                <a:ea typeface="Open Sans"/>
                <a:cs typeface="Open Sans"/>
                <a:sym typeface="Open Sans"/>
              </a:rPr>
              <a:t>Neighborhood transit centers</a:t>
            </a:r>
          </a:p>
          <a:p>
            <a:pPr marL="457200" lvl="0" indent="-381000">
              <a:lnSpc>
                <a:spcPct val="115000"/>
              </a:lnSpc>
              <a:spcBef>
                <a:spcPts val="0"/>
              </a:spcBef>
              <a:buClr>
                <a:schemeClr val="dk1"/>
              </a:buClr>
              <a:buSzPct val="100000"/>
              <a:buFont typeface="Open Sans"/>
              <a:buChar char="✓"/>
            </a:pPr>
            <a:r>
              <a:rPr lang="en-US" sz="2400" b="1" i="1" dirty="0">
                <a:solidFill>
                  <a:schemeClr val="dk1"/>
                </a:solidFill>
                <a:latin typeface="Open Sans"/>
                <a:ea typeface="Open Sans"/>
                <a:cs typeface="Open Sans"/>
                <a:sym typeface="Open Sans"/>
              </a:rPr>
              <a:t>Downtown </a:t>
            </a:r>
            <a:r>
              <a:rPr lang="en-US" sz="2400" b="1" i="1" dirty="0" smtClean="0">
                <a:solidFill>
                  <a:schemeClr val="dk1"/>
                </a:solidFill>
                <a:latin typeface="Open Sans"/>
                <a:ea typeface="Open Sans"/>
                <a:cs typeface="Open Sans"/>
                <a:sym typeface="Open Sans"/>
              </a:rPr>
              <a:t>tunnel</a:t>
            </a:r>
          </a:p>
          <a:p>
            <a:pPr marL="457200" lvl="0" indent="-381000">
              <a:lnSpc>
                <a:spcPct val="115000"/>
              </a:lnSpc>
              <a:spcBef>
                <a:spcPts val="0"/>
              </a:spcBef>
              <a:buClr>
                <a:schemeClr val="dk1"/>
              </a:buClr>
              <a:buSzPct val="100000"/>
              <a:buFont typeface="Open Sans"/>
              <a:buChar char="✓"/>
            </a:pPr>
            <a:endParaRPr lang="en-US" sz="2400" b="1" i="1" dirty="0">
              <a:solidFill>
                <a:schemeClr val="dk1"/>
              </a:solidFill>
              <a:latin typeface="Open Sans"/>
              <a:ea typeface="Open Sans"/>
              <a:cs typeface="Open Sans"/>
              <a:sym typeface="Open Sans"/>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26" y="244935"/>
            <a:ext cx="6110588" cy="4929798"/>
          </a:xfrm>
          <a:prstGeom prst="rect">
            <a:avLst/>
          </a:prstGeom>
        </p:spPr>
      </p:pic>
      <p:sp>
        <p:nvSpPr>
          <p:cNvPr id="150" name="Shape 150"/>
          <p:cNvSpPr txBox="1">
            <a:spLocks noGrp="1"/>
          </p:cNvSpPr>
          <p:nvPr>
            <p:ph type="title"/>
          </p:nvPr>
        </p:nvSpPr>
        <p:spPr>
          <a:xfrm>
            <a:off x="529050" y="233156"/>
            <a:ext cx="8321100" cy="518625"/>
          </a:xfrm>
          <a:prstGeom prst="rect">
            <a:avLst/>
          </a:prstGeom>
          <a:noFill/>
          <a:ln>
            <a:noFill/>
          </a:ln>
        </p:spPr>
        <p:txBody>
          <a:bodyPr wrap="square" lIns="91425" tIns="45700" rIns="91425" bIns="45700" anchor="t" anchorCtr="0">
            <a:noAutofit/>
          </a:bodyPr>
          <a:lstStyle/>
          <a:p>
            <a:pPr marL="0" marR="0" lvl="0" indent="-209550" algn="l" rtl="0">
              <a:lnSpc>
                <a:spcPct val="90000"/>
              </a:lnSpc>
              <a:spcBef>
                <a:spcPts val="0"/>
              </a:spcBef>
              <a:buClr>
                <a:schemeClr val="dk1"/>
              </a:buClr>
              <a:buSzPct val="110000"/>
              <a:buFont typeface="Verdana"/>
              <a:buNone/>
            </a:pPr>
            <a:r>
              <a:rPr lang="en-US" sz="3000" i="0" u="none" strike="noStrike" cap="none" dirty="0" smtClean="0">
                <a:solidFill>
                  <a:srgbClr val="016E9F"/>
                </a:solidFill>
                <a:latin typeface="Open Sans"/>
                <a:ea typeface="Open Sans"/>
                <a:cs typeface="Open Sans"/>
                <a:sym typeface="Open Sans"/>
              </a:rPr>
              <a:t>More Buses: to more places, more often</a:t>
            </a:r>
            <a:endParaRPr lang="en-US" sz="3000" dirty="0">
              <a:solidFill>
                <a:srgbClr val="016E9F"/>
              </a:solidFill>
              <a:latin typeface="Open Sans"/>
              <a:ea typeface="Open Sans"/>
              <a:cs typeface="Open Sans"/>
              <a:sym typeface="Open Sans"/>
            </a:endParaRPr>
          </a:p>
        </p:txBody>
      </p:sp>
      <p:sp>
        <p:nvSpPr>
          <p:cNvPr id="2" name="TextBox 1"/>
          <p:cNvSpPr txBox="1"/>
          <p:nvPr/>
        </p:nvSpPr>
        <p:spPr>
          <a:xfrm>
            <a:off x="6482440" y="1501984"/>
            <a:ext cx="2073729" cy="1231106"/>
          </a:xfrm>
          <a:prstGeom prst="rect">
            <a:avLst/>
          </a:prstGeom>
          <a:noFill/>
        </p:spPr>
        <p:txBody>
          <a:bodyPr wrap="square" rtlCol="0">
            <a:spAutoFit/>
          </a:bodyPr>
          <a:lstStyle/>
          <a:p>
            <a:r>
              <a:rPr lang="en-US" sz="6000" b="1" dirty="0" smtClean="0">
                <a:solidFill>
                  <a:srgbClr val="016E9F"/>
                </a:solidFill>
                <a:latin typeface="Open Sans"/>
                <a:ea typeface="Open Sans"/>
                <a:cs typeface="Open Sans"/>
                <a:sym typeface="Verdana"/>
              </a:rPr>
              <a:t>50%</a:t>
            </a:r>
            <a:endParaRPr lang="en-US" sz="6000" b="1" dirty="0">
              <a:solidFill>
                <a:srgbClr val="016E9F"/>
              </a:solidFill>
              <a:latin typeface="Open Sans"/>
              <a:ea typeface="Open Sans"/>
              <a:cs typeface="Open Sans"/>
              <a:sym typeface="Verdana"/>
            </a:endParaRPr>
          </a:p>
          <a:p>
            <a:r>
              <a:rPr lang="en-US" b="1" dirty="0">
                <a:solidFill>
                  <a:srgbClr val="016E9F"/>
                </a:solidFill>
                <a:latin typeface="Open Sans"/>
                <a:ea typeface="Open Sans"/>
                <a:cs typeface="Open Sans"/>
                <a:sym typeface="Verdana"/>
              </a:rPr>
              <a:t>increase in bus fleet</a:t>
            </a:r>
          </a:p>
        </p:txBody>
      </p:sp>
      <p:sp>
        <p:nvSpPr>
          <p:cNvPr id="5" name="TextBox 4"/>
          <p:cNvSpPr txBox="1"/>
          <p:nvPr/>
        </p:nvSpPr>
        <p:spPr>
          <a:xfrm>
            <a:off x="6515098" y="2912542"/>
            <a:ext cx="2073729" cy="1446550"/>
          </a:xfrm>
          <a:prstGeom prst="rect">
            <a:avLst/>
          </a:prstGeom>
          <a:noFill/>
        </p:spPr>
        <p:txBody>
          <a:bodyPr wrap="square" rtlCol="0">
            <a:spAutoFit/>
          </a:bodyPr>
          <a:lstStyle/>
          <a:p>
            <a:r>
              <a:rPr lang="en-US" sz="6000" b="1" dirty="0" smtClean="0">
                <a:solidFill>
                  <a:srgbClr val="016E9F"/>
                </a:solidFill>
                <a:latin typeface="Open Sans"/>
                <a:ea typeface="Open Sans"/>
                <a:cs typeface="Open Sans"/>
                <a:sym typeface="Verdana"/>
              </a:rPr>
              <a:t>41% </a:t>
            </a:r>
            <a:endParaRPr lang="en-US" sz="6000" b="1" dirty="0">
              <a:solidFill>
                <a:srgbClr val="016E9F"/>
              </a:solidFill>
              <a:latin typeface="Open Sans"/>
              <a:ea typeface="Open Sans"/>
              <a:cs typeface="Open Sans"/>
              <a:sym typeface="Verdana"/>
            </a:endParaRPr>
          </a:p>
          <a:p>
            <a:r>
              <a:rPr lang="en-US" b="1" dirty="0">
                <a:solidFill>
                  <a:srgbClr val="016E9F"/>
                </a:solidFill>
                <a:latin typeface="Open Sans"/>
                <a:ea typeface="Open Sans"/>
                <a:cs typeface="Open Sans"/>
                <a:sym typeface="Verdana"/>
              </a:rPr>
              <a:t>increase in </a:t>
            </a:r>
            <a:r>
              <a:rPr lang="en-US" b="1" dirty="0" smtClean="0">
                <a:solidFill>
                  <a:srgbClr val="016E9F"/>
                </a:solidFill>
                <a:latin typeface="Open Sans"/>
                <a:ea typeface="Open Sans"/>
                <a:cs typeface="Open Sans"/>
                <a:sym typeface="Verdana"/>
              </a:rPr>
              <a:t>service hours</a:t>
            </a:r>
            <a:endParaRPr lang="en-US" b="1" dirty="0">
              <a:solidFill>
                <a:srgbClr val="016E9F"/>
              </a:solidFill>
              <a:latin typeface="Open Sans"/>
              <a:ea typeface="Open Sans"/>
              <a:cs typeface="Open Sans"/>
              <a:sym typeface="Verdana"/>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8" name="Shape 150"/>
          <p:cNvSpPr txBox="1">
            <a:spLocks noGrp="1"/>
          </p:cNvSpPr>
          <p:nvPr>
            <p:ph type="title"/>
          </p:nvPr>
        </p:nvSpPr>
        <p:spPr>
          <a:xfrm>
            <a:off x="529050" y="233156"/>
            <a:ext cx="8321100" cy="518625"/>
          </a:xfrm>
          <a:prstGeom prst="rect">
            <a:avLst/>
          </a:prstGeom>
          <a:noFill/>
          <a:ln>
            <a:noFill/>
          </a:ln>
        </p:spPr>
        <p:txBody>
          <a:bodyPr wrap="square" lIns="91425" tIns="45700" rIns="91425" bIns="45700" anchor="t" anchorCtr="0">
            <a:noAutofit/>
          </a:bodyPr>
          <a:lstStyle/>
          <a:p>
            <a:pPr marL="0" marR="0" lvl="0" indent="-209550" algn="l" rtl="0">
              <a:lnSpc>
                <a:spcPct val="90000"/>
              </a:lnSpc>
              <a:spcBef>
                <a:spcPts val="0"/>
              </a:spcBef>
              <a:buClr>
                <a:schemeClr val="dk1"/>
              </a:buClr>
              <a:buSzPct val="110000"/>
              <a:buFont typeface="Verdana"/>
              <a:buNone/>
            </a:pPr>
            <a:r>
              <a:rPr lang="en-US" sz="3000" i="0" u="none" strike="noStrike" cap="none" dirty="0" smtClean="0">
                <a:solidFill>
                  <a:srgbClr val="016E9F"/>
                </a:solidFill>
                <a:latin typeface="Open Sans"/>
                <a:ea typeface="Open Sans"/>
                <a:cs typeface="Open Sans"/>
                <a:sym typeface="Open Sans"/>
              </a:rPr>
              <a:t>Early Deliverables (2018-2023)</a:t>
            </a:r>
            <a:endParaRPr lang="en-US" sz="3000" dirty="0">
              <a:solidFill>
                <a:srgbClr val="016E9F"/>
              </a:solidFill>
              <a:latin typeface="Open Sans"/>
              <a:ea typeface="Open Sans"/>
              <a:cs typeface="Open Sans"/>
              <a:sym typeface="Open Sans"/>
            </a:endParaRPr>
          </a:p>
        </p:txBody>
      </p:sp>
      <p:pic>
        <p:nvPicPr>
          <p:cNvPr id="9" name="Shape 159"/>
          <p:cNvPicPr preferRelativeResize="0"/>
          <p:nvPr/>
        </p:nvPicPr>
        <p:blipFill rotWithShape="1">
          <a:blip r:embed="rId3">
            <a:alphaModFix/>
          </a:blip>
          <a:srcRect/>
          <a:stretch/>
        </p:blipFill>
        <p:spPr>
          <a:xfrm>
            <a:off x="720278" y="1324208"/>
            <a:ext cx="1843313" cy="1229427"/>
          </a:xfrm>
          <a:prstGeom prst="rect">
            <a:avLst/>
          </a:prstGeom>
          <a:noFill/>
          <a:ln>
            <a:noFill/>
          </a:ln>
        </p:spPr>
      </p:pic>
      <p:pic>
        <p:nvPicPr>
          <p:cNvPr id="10" name="Shape 160"/>
          <p:cNvPicPr preferRelativeResize="0"/>
          <p:nvPr/>
        </p:nvPicPr>
        <p:blipFill rotWithShape="1">
          <a:blip r:embed="rId4">
            <a:alphaModFix/>
          </a:blip>
          <a:srcRect/>
          <a:stretch/>
        </p:blipFill>
        <p:spPr>
          <a:xfrm>
            <a:off x="674181" y="3682782"/>
            <a:ext cx="1857651" cy="1238987"/>
          </a:xfrm>
          <a:prstGeom prst="rect">
            <a:avLst/>
          </a:prstGeom>
          <a:noFill/>
          <a:ln>
            <a:noFill/>
          </a:ln>
        </p:spPr>
      </p:pic>
      <p:pic>
        <p:nvPicPr>
          <p:cNvPr id="11" name="Shape 161"/>
          <p:cNvPicPr preferRelativeResize="0"/>
          <p:nvPr/>
        </p:nvPicPr>
        <p:blipFill rotWithShape="1">
          <a:blip r:embed="rId5">
            <a:alphaModFix/>
          </a:blip>
          <a:srcRect/>
          <a:stretch/>
        </p:blipFill>
        <p:spPr>
          <a:xfrm>
            <a:off x="4696150" y="1404475"/>
            <a:ext cx="2929294" cy="985855"/>
          </a:xfrm>
          <a:prstGeom prst="rect">
            <a:avLst/>
          </a:prstGeom>
          <a:noFill/>
          <a:ln>
            <a:noFill/>
          </a:ln>
        </p:spPr>
      </p:pic>
      <p:sp>
        <p:nvSpPr>
          <p:cNvPr id="2" name="TextBox 1"/>
          <p:cNvSpPr txBox="1"/>
          <p:nvPr/>
        </p:nvSpPr>
        <p:spPr>
          <a:xfrm>
            <a:off x="391886" y="947057"/>
            <a:ext cx="3004457" cy="338554"/>
          </a:xfrm>
          <a:prstGeom prst="rect">
            <a:avLst/>
          </a:prstGeom>
          <a:noFill/>
        </p:spPr>
        <p:txBody>
          <a:bodyPr wrap="square" rtlCol="0">
            <a:spAutoFit/>
          </a:bodyPr>
          <a:lstStyle/>
          <a:p>
            <a:r>
              <a:rPr lang="en-US" sz="1600" b="1" dirty="0">
                <a:solidFill>
                  <a:srgbClr val="016E9F"/>
                </a:solidFill>
                <a:latin typeface="Open Sans"/>
                <a:ea typeface="Open Sans"/>
                <a:cs typeface="Open Sans"/>
                <a:sym typeface="Verdana"/>
              </a:rPr>
              <a:t>More Buses</a:t>
            </a:r>
            <a:r>
              <a:rPr lang="en-US" sz="1600" b="1" dirty="0" smtClean="0">
                <a:solidFill>
                  <a:srgbClr val="016E9F"/>
                </a:solidFill>
                <a:latin typeface="Open Sans"/>
                <a:ea typeface="Open Sans"/>
                <a:cs typeface="Open Sans"/>
                <a:sym typeface="Verdana"/>
              </a:rPr>
              <a:t>, More Often</a:t>
            </a:r>
            <a:endParaRPr lang="en-US" sz="1600" b="1" dirty="0">
              <a:solidFill>
                <a:srgbClr val="016E9F"/>
              </a:solidFill>
              <a:latin typeface="Open Sans"/>
              <a:ea typeface="Open Sans"/>
              <a:cs typeface="Open Sans"/>
              <a:sym typeface="Verdana"/>
            </a:endParaRPr>
          </a:p>
        </p:txBody>
      </p:sp>
      <p:sp>
        <p:nvSpPr>
          <p:cNvPr id="7" name="TextBox 6"/>
          <p:cNvSpPr txBox="1"/>
          <p:nvPr/>
        </p:nvSpPr>
        <p:spPr>
          <a:xfrm>
            <a:off x="4789715" y="947057"/>
            <a:ext cx="3004457" cy="338554"/>
          </a:xfrm>
          <a:prstGeom prst="rect">
            <a:avLst/>
          </a:prstGeom>
          <a:noFill/>
        </p:spPr>
        <p:txBody>
          <a:bodyPr wrap="square" rtlCol="0">
            <a:spAutoFit/>
          </a:bodyPr>
          <a:lstStyle/>
          <a:p>
            <a:r>
              <a:rPr lang="en-US" sz="1600" b="1" dirty="0">
                <a:solidFill>
                  <a:srgbClr val="016E9F"/>
                </a:solidFill>
                <a:latin typeface="Open Sans"/>
                <a:ea typeface="Open Sans"/>
                <a:cs typeface="Open Sans"/>
                <a:sym typeface="Verdana"/>
              </a:rPr>
              <a:t>More </a:t>
            </a:r>
            <a:r>
              <a:rPr lang="en-US" sz="1600" b="1" dirty="0" smtClean="0">
                <a:solidFill>
                  <a:srgbClr val="016E9F"/>
                </a:solidFill>
                <a:latin typeface="Open Sans"/>
                <a:ea typeface="Open Sans"/>
                <a:cs typeface="Open Sans"/>
                <a:sym typeface="Verdana"/>
              </a:rPr>
              <a:t>Access to Transit</a:t>
            </a:r>
            <a:endParaRPr lang="en-US" sz="1600" b="1" dirty="0">
              <a:solidFill>
                <a:srgbClr val="016E9F"/>
              </a:solidFill>
              <a:latin typeface="Open Sans"/>
              <a:ea typeface="Open Sans"/>
              <a:cs typeface="Open Sans"/>
              <a:sym typeface="Verdana"/>
            </a:endParaRP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2035" y="2627706"/>
            <a:ext cx="1779797" cy="922076"/>
          </a:xfrm>
          <a:prstGeom prst="rect">
            <a:avLst/>
          </a:prstGeom>
        </p:spPr>
      </p:pic>
      <p:pic>
        <p:nvPicPr>
          <p:cNvPr id="12" name="Shape 188"/>
          <p:cNvPicPr preferRelativeResize="0"/>
          <p:nvPr/>
        </p:nvPicPr>
        <p:blipFill>
          <a:blip r:embed="rId7">
            <a:alphaModFix/>
          </a:blip>
          <a:stretch>
            <a:fillRect/>
          </a:stretch>
        </p:blipFill>
        <p:spPr>
          <a:xfrm>
            <a:off x="4820632" y="2627706"/>
            <a:ext cx="1266675" cy="950623"/>
          </a:xfrm>
          <a:prstGeom prst="rect">
            <a:avLst/>
          </a:prstGeom>
          <a:noFill/>
          <a:ln>
            <a:noFill/>
          </a:ln>
        </p:spPr>
      </p:pic>
      <p:sp>
        <p:nvSpPr>
          <p:cNvPr id="5" name="TextBox 4"/>
          <p:cNvSpPr txBox="1"/>
          <p:nvPr/>
        </p:nvSpPr>
        <p:spPr>
          <a:xfrm>
            <a:off x="6160797" y="4009887"/>
            <a:ext cx="2117271" cy="584775"/>
          </a:xfrm>
          <a:prstGeom prst="rect">
            <a:avLst/>
          </a:prstGeom>
          <a:noFill/>
        </p:spPr>
        <p:txBody>
          <a:bodyPr wrap="square" rtlCol="0">
            <a:spAutoFit/>
          </a:bodyPr>
          <a:lstStyle/>
          <a:p>
            <a:r>
              <a:rPr lang="en-US" sz="1600" b="1" dirty="0">
                <a:solidFill>
                  <a:srgbClr val="016E9F"/>
                </a:solidFill>
                <a:latin typeface="Open Sans"/>
                <a:ea typeface="Open Sans"/>
                <a:cs typeface="Open Sans"/>
              </a:rPr>
              <a:t>More</a:t>
            </a:r>
            <a:r>
              <a:rPr lang="en-US" dirty="0" smtClean="0">
                <a:latin typeface="Open Sans" panose="020B0604020202020204" charset="0"/>
                <a:ea typeface="Open Sans" panose="020B0604020202020204" charset="0"/>
                <a:cs typeface="Open Sans" panose="020B0604020202020204" charset="0"/>
              </a:rPr>
              <a:t> </a:t>
            </a:r>
            <a:r>
              <a:rPr lang="en-US" sz="1600" b="1" dirty="0">
                <a:solidFill>
                  <a:srgbClr val="016E9F"/>
                </a:solidFill>
                <a:latin typeface="Open Sans"/>
                <a:ea typeface="Open Sans"/>
                <a:cs typeface="Open Sans"/>
              </a:rPr>
              <a:t>sidewalks, safer intersections</a:t>
            </a:r>
          </a:p>
        </p:txBody>
      </p:sp>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53089" y="3711144"/>
            <a:ext cx="1283206" cy="1283206"/>
          </a:xfrm>
          <a:prstGeom prst="rect">
            <a:avLst/>
          </a:prstGeom>
        </p:spPr>
      </p:pic>
      <p:sp>
        <p:nvSpPr>
          <p:cNvPr id="14" name="TextBox 13"/>
          <p:cNvSpPr txBox="1"/>
          <p:nvPr/>
        </p:nvSpPr>
        <p:spPr>
          <a:xfrm>
            <a:off x="6160797" y="2796356"/>
            <a:ext cx="2117271" cy="338554"/>
          </a:xfrm>
          <a:prstGeom prst="rect">
            <a:avLst/>
          </a:prstGeom>
          <a:noFill/>
        </p:spPr>
        <p:txBody>
          <a:bodyPr wrap="square" rtlCol="0">
            <a:spAutoFit/>
          </a:bodyPr>
          <a:lstStyle/>
          <a:p>
            <a:r>
              <a:rPr lang="en-US" sz="1600" b="1" dirty="0" smtClean="0">
                <a:solidFill>
                  <a:srgbClr val="016E9F"/>
                </a:solidFill>
                <a:latin typeface="Open Sans"/>
                <a:ea typeface="Open Sans"/>
                <a:cs typeface="Open Sans"/>
              </a:rPr>
              <a:t>Transit Centers</a:t>
            </a:r>
            <a:endParaRPr lang="en-US" sz="1600" b="1" dirty="0">
              <a:solidFill>
                <a:srgbClr val="016E9F"/>
              </a:solidFill>
              <a:latin typeface="Open Sans"/>
              <a:ea typeface="Open Sans"/>
              <a:cs typeface="Open Sans"/>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6" name="Shape 186"/>
          <p:cNvPicPr preferRelativeResize="0"/>
          <p:nvPr/>
        </p:nvPicPr>
        <p:blipFill>
          <a:blip r:embed="rId3">
            <a:alphaModFix/>
          </a:blip>
          <a:stretch>
            <a:fillRect/>
          </a:stretch>
        </p:blipFill>
        <p:spPr>
          <a:xfrm>
            <a:off x="-3" y="1587434"/>
            <a:ext cx="9144001" cy="3556066"/>
          </a:xfrm>
          <a:prstGeom prst="rect">
            <a:avLst/>
          </a:prstGeom>
          <a:noFill/>
          <a:ln>
            <a:noFill/>
          </a:ln>
        </p:spPr>
      </p:pic>
      <p:sp>
        <p:nvSpPr>
          <p:cNvPr id="185" name="Shape 185"/>
          <p:cNvSpPr txBox="1">
            <a:spLocks noGrp="1"/>
          </p:cNvSpPr>
          <p:nvPr>
            <p:ph type="title"/>
          </p:nvPr>
        </p:nvSpPr>
        <p:spPr>
          <a:xfrm>
            <a:off x="529050" y="233156"/>
            <a:ext cx="8321100" cy="518625"/>
          </a:xfrm>
          <a:prstGeom prst="rect">
            <a:avLst/>
          </a:prstGeom>
          <a:noFill/>
          <a:ln>
            <a:noFill/>
          </a:ln>
        </p:spPr>
        <p:txBody>
          <a:bodyPr wrap="square" lIns="91425" tIns="45700" rIns="91425" bIns="45700" anchor="t" anchorCtr="0">
            <a:noAutofit/>
          </a:bodyPr>
          <a:lstStyle/>
          <a:p>
            <a:pPr marL="0" marR="0" lvl="0" indent="-209550" algn="l" rtl="0">
              <a:lnSpc>
                <a:spcPct val="90000"/>
              </a:lnSpc>
              <a:spcBef>
                <a:spcPts val="0"/>
              </a:spcBef>
              <a:buClr>
                <a:schemeClr val="dk1"/>
              </a:buClr>
              <a:buSzPct val="110000"/>
              <a:buFont typeface="Verdana"/>
              <a:buNone/>
            </a:pPr>
            <a:r>
              <a:rPr lang="en-US" sz="3000">
                <a:solidFill>
                  <a:srgbClr val="016E9F"/>
                </a:solidFill>
                <a:latin typeface="Open Sans"/>
                <a:ea typeface="Open Sans"/>
                <a:cs typeface="Open Sans"/>
                <a:sym typeface="Open Sans"/>
              </a:rPr>
              <a:t>Safe, convenient connections</a:t>
            </a:r>
          </a:p>
        </p:txBody>
      </p:sp>
      <p:sp>
        <p:nvSpPr>
          <p:cNvPr id="7" name="Shape 187"/>
          <p:cNvSpPr txBox="1"/>
          <p:nvPr/>
        </p:nvSpPr>
        <p:spPr>
          <a:xfrm>
            <a:off x="408651" y="905349"/>
            <a:ext cx="4493100" cy="2923800"/>
          </a:xfrm>
          <a:prstGeom prst="rect">
            <a:avLst/>
          </a:prstGeom>
          <a:solidFill>
            <a:srgbClr val="016E9F">
              <a:alpha val="85370"/>
            </a:srgbClr>
          </a:solidFill>
          <a:ln>
            <a:noFill/>
          </a:ln>
        </p:spPr>
        <p:txBody>
          <a:bodyPr wrap="square" lIns="91425" tIns="91425" rIns="91425" bIns="91425" anchor="t" anchorCtr="0">
            <a:noAutofit/>
          </a:bodyPr>
          <a:lstStyle/>
          <a:p>
            <a:pPr lvl="0">
              <a:spcBef>
                <a:spcPts val="0"/>
              </a:spcBef>
              <a:buNone/>
            </a:pPr>
            <a:r>
              <a:rPr lang="en-US" sz="2400" b="1">
                <a:solidFill>
                  <a:srgbClr val="FFFFFF"/>
                </a:solidFill>
                <a:latin typeface="Open Sans"/>
                <a:ea typeface="Open Sans"/>
                <a:cs typeface="Open Sans"/>
                <a:sym typeface="Open Sans"/>
              </a:rPr>
              <a:t>Neighborhood transit centers will provide safe, convenient connections, as well as comfort and amenities. </a:t>
            </a:r>
          </a:p>
        </p:txBody>
      </p:sp>
      <p:pic>
        <p:nvPicPr>
          <p:cNvPr id="188" name="Shape 188"/>
          <p:cNvPicPr preferRelativeResize="0"/>
          <p:nvPr/>
        </p:nvPicPr>
        <p:blipFill>
          <a:blip r:embed="rId4">
            <a:alphaModFix/>
          </a:blip>
          <a:stretch>
            <a:fillRect/>
          </a:stretch>
        </p:blipFill>
        <p:spPr>
          <a:xfrm>
            <a:off x="3001624" y="2638218"/>
            <a:ext cx="1266675" cy="950623"/>
          </a:xfrm>
          <a:prstGeom prst="rect">
            <a:avLst/>
          </a:prstGeom>
          <a:noFill/>
          <a:ln>
            <a:no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8939" y="375557"/>
            <a:ext cx="5889962" cy="4751026"/>
          </a:xfrm>
          <a:prstGeom prst="rect">
            <a:avLst/>
          </a:prstGeom>
        </p:spPr>
      </p:pic>
      <p:sp>
        <p:nvSpPr>
          <p:cNvPr id="168" name="Shape 168"/>
          <p:cNvSpPr/>
          <p:nvPr/>
        </p:nvSpPr>
        <p:spPr>
          <a:xfrm>
            <a:off x="231112" y="593984"/>
            <a:ext cx="8591100" cy="354375"/>
          </a:xfrm>
          <a:prstGeom prst="rect">
            <a:avLst/>
          </a:prstGeom>
          <a:solidFill>
            <a:schemeClr val="lt1"/>
          </a:solidFill>
          <a:ln>
            <a:noFill/>
          </a:ln>
        </p:spPr>
        <p:txBody>
          <a:bodyPr wrap="square" lIns="91425" tIns="45700" rIns="91425" bIns="45700" anchor="ctr" anchorCtr="0">
            <a:noAutofit/>
          </a:bodyPr>
          <a:lstStyle/>
          <a:p>
            <a:pPr marL="0" marR="0" lvl="0" indent="0" algn="ctr" rtl="0">
              <a:spcBef>
                <a:spcPts val="0"/>
              </a:spcBef>
              <a:buSzPct val="25000"/>
              <a:buNone/>
            </a:pPr>
            <a:endParaRPr sz="1800">
              <a:solidFill>
                <a:schemeClr val="lt1"/>
              </a:solidFill>
              <a:latin typeface="Calibri"/>
              <a:ea typeface="Calibri"/>
              <a:cs typeface="Calibri"/>
              <a:sym typeface="Calibri"/>
            </a:endParaRPr>
          </a:p>
        </p:txBody>
      </p:sp>
      <p:sp>
        <p:nvSpPr>
          <p:cNvPr id="175" name="Shape 175"/>
          <p:cNvSpPr txBox="1">
            <a:spLocks noGrp="1"/>
          </p:cNvSpPr>
          <p:nvPr>
            <p:ph type="title"/>
          </p:nvPr>
        </p:nvSpPr>
        <p:spPr>
          <a:xfrm>
            <a:off x="472273" y="188537"/>
            <a:ext cx="7886700" cy="518625"/>
          </a:xfrm>
          <a:prstGeom prst="rect">
            <a:avLst/>
          </a:prstGeom>
          <a:noFill/>
          <a:ln>
            <a:noFill/>
          </a:ln>
        </p:spPr>
        <p:txBody>
          <a:bodyPr wrap="square" lIns="91425" tIns="45700" rIns="91425" bIns="45700" anchor="t" anchorCtr="0">
            <a:noAutofit/>
          </a:bodyPr>
          <a:lstStyle/>
          <a:p>
            <a:pPr marL="0" marR="0" lvl="0" indent="-209550" algn="l" rtl="0">
              <a:lnSpc>
                <a:spcPct val="90000"/>
              </a:lnSpc>
              <a:spcBef>
                <a:spcPts val="0"/>
              </a:spcBef>
              <a:buClr>
                <a:schemeClr val="dk1"/>
              </a:buClr>
              <a:buSzPct val="110000"/>
              <a:buFont typeface="Verdana"/>
              <a:buNone/>
            </a:pPr>
            <a:r>
              <a:rPr lang="en-US" sz="2600" dirty="0" smtClean="0">
                <a:solidFill>
                  <a:srgbClr val="016E9F"/>
                </a:solidFill>
                <a:latin typeface="Open Sans"/>
                <a:ea typeface="Open Sans"/>
                <a:cs typeface="Open Sans"/>
                <a:sym typeface="Open Sans"/>
              </a:rPr>
              <a:t>High Capacity Corridors: Fast</a:t>
            </a:r>
            <a:r>
              <a:rPr lang="en-US" sz="2600" dirty="0">
                <a:solidFill>
                  <a:srgbClr val="016E9F"/>
                </a:solidFill>
                <a:latin typeface="Open Sans"/>
                <a:ea typeface="Open Sans"/>
                <a:cs typeface="Open Sans"/>
                <a:sym typeface="Open Sans"/>
              </a:rPr>
              <a:t>, reliable service</a:t>
            </a:r>
          </a:p>
        </p:txBody>
      </p:sp>
      <p:cxnSp>
        <p:nvCxnSpPr>
          <p:cNvPr id="177" name="Shape 177"/>
          <p:cNvCxnSpPr/>
          <p:nvPr/>
        </p:nvCxnSpPr>
        <p:spPr>
          <a:xfrm>
            <a:off x="319873" y="733600"/>
            <a:ext cx="8466900" cy="0"/>
          </a:xfrm>
          <a:prstGeom prst="straightConnector1">
            <a:avLst/>
          </a:prstGeom>
          <a:noFill/>
          <a:ln w="19050" cap="flat" cmpd="sng">
            <a:solidFill>
              <a:schemeClr val="accent4"/>
            </a:solidFill>
            <a:prstDash val="solid"/>
            <a:round/>
            <a:headEnd type="none" w="lg" len="lg"/>
            <a:tailEnd type="none" w="lg" len="lg"/>
          </a:ln>
        </p:spPr>
      </p:cxnSp>
      <p:sp>
        <p:nvSpPr>
          <p:cNvPr id="13" name="Shape 169"/>
          <p:cNvSpPr/>
          <p:nvPr/>
        </p:nvSpPr>
        <p:spPr>
          <a:xfrm>
            <a:off x="672204" y="1897784"/>
            <a:ext cx="1716600" cy="461700"/>
          </a:xfrm>
          <a:prstGeom prst="rect">
            <a:avLst/>
          </a:prstGeom>
          <a:noFill/>
          <a:ln>
            <a:noFill/>
          </a:ln>
        </p:spPr>
        <p:txBody>
          <a:bodyPr wrap="square" lIns="91425" tIns="45700" rIns="91425" bIns="45700" anchor="t" anchorCtr="0">
            <a:noAutofit/>
          </a:bodyPr>
          <a:lstStyle/>
          <a:p>
            <a:pPr marL="0" marR="0" lvl="0" indent="0" algn="ctr" rtl="0">
              <a:spcBef>
                <a:spcPts val="0"/>
              </a:spcBef>
              <a:buSzPct val="25000"/>
              <a:buNone/>
            </a:pPr>
            <a:r>
              <a:rPr lang="en-US" sz="2400" b="1" dirty="0">
                <a:solidFill>
                  <a:srgbClr val="016E9F"/>
                </a:solidFill>
                <a:latin typeface="Open Sans"/>
                <a:ea typeface="Open Sans"/>
                <a:cs typeface="Open Sans"/>
                <a:sym typeface="Open Sans"/>
              </a:rPr>
              <a:t>Light Rail</a:t>
            </a:r>
          </a:p>
        </p:txBody>
      </p:sp>
      <p:pic>
        <p:nvPicPr>
          <p:cNvPr id="14" name="Shape 170"/>
          <p:cNvPicPr preferRelativeResize="0"/>
          <p:nvPr/>
        </p:nvPicPr>
        <p:blipFill rotWithShape="1">
          <a:blip r:embed="rId4">
            <a:alphaModFix/>
          </a:blip>
          <a:srcRect/>
          <a:stretch/>
        </p:blipFill>
        <p:spPr>
          <a:xfrm>
            <a:off x="439640" y="2987540"/>
            <a:ext cx="902665" cy="1054000"/>
          </a:xfrm>
          <a:prstGeom prst="rect">
            <a:avLst/>
          </a:prstGeom>
          <a:noFill/>
          <a:ln>
            <a:noFill/>
          </a:ln>
        </p:spPr>
      </p:pic>
      <p:pic>
        <p:nvPicPr>
          <p:cNvPr id="15" name="Shape 171"/>
          <p:cNvPicPr preferRelativeResize="0"/>
          <p:nvPr/>
        </p:nvPicPr>
        <p:blipFill rotWithShape="1">
          <a:blip r:embed="rId5">
            <a:alphaModFix/>
          </a:blip>
          <a:srcRect/>
          <a:stretch/>
        </p:blipFill>
        <p:spPr>
          <a:xfrm>
            <a:off x="231112" y="929608"/>
            <a:ext cx="2812703" cy="809739"/>
          </a:xfrm>
          <a:prstGeom prst="rect">
            <a:avLst/>
          </a:prstGeom>
          <a:noFill/>
          <a:ln>
            <a:noFill/>
          </a:ln>
        </p:spPr>
      </p:pic>
      <p:sp>
        <p:nvSpPr>
          <p:cNvPr id="16" name="Shape 172"/>
          <p:cNvSpPr/>
          <p:nvPr/>
        </p:nvSpPr>
        <p:spPr>
          <a:xfrm>
            <a:off x="247628" y="4158253"/>
            <a:ext cx="1286700" cy="461700"/>
          </a:xfrm>
          <a:prstGeom prst="rect">
            <a:avLst/>
          </a:prstGeom>
          <a:noFill/>
          <a:ln>
            <a:noFill/>
          </a:ln>
        </p:spPr>
        <p:txBody>
          <a:bodyPr wrap="square" lIns="91425" tIns="45700" rIns="91425" bIns="45700" anchor="t" anchorCtr="0">
            <a:noAutofit/>
          </a:bodyPr>
          <a:lstStyle/>
          <a:p>
            <a:pPr marL="0" marR="0" lvl="0" indent="0" algn="ctr" rtl="0">
              <a:spcBef>
                <a:spcPts val="0"/>
              </a:spcBef>
              <a:buSzPct val="25000"/>
              <a:buNone/>
            </a:pPr>
            <a:r>
              <a:rPr lang="en-US" sz="2400" b="1">
                <a:solidFill>
                  <a:srgbClr val="016E9F"/>
                </a:solidFill>
                <a:latin typeface="Open Sans"/>
                <a:ea typeface="Open Sans"/>
                <a:cs typeface="Open Sans"/>
                <a:sym typeface="Open Sans"/>
              </a:rPr>
              <a:t>Tunnel</a:t>
            </a:r>
          </a:p>
        </p:txBody>
      </p:sp>
      <p:sp>
        <p:nvSpPr>
          <p:cNvPr id="17" name="Shape 173"/>
          <p:cNvSpPr/>
          <p:nvPr/>
        </p:nvSpPr>
        <p:spPr>
          <a:xfrm>
            <a:off x="7165168" y="1899661"/>
            <a:ext cx="1834564" cy="480900"/>
          </a:xfrm>
          <a:prstGeom prst="rect">
            <a:avLst/>
          </a:prstGeom>
          <a:noFill/>
          <a:ln>
            <a:noFill/>
          </a:ln>
        </p:spPr>
        <p:txBody>
          <a:bodyPr wrap="square" lIns="91425" tIns="45700" rIns="91425" bIns="45700" anchor="t" anchorCtr="0">
            <a:noAutofit/>
          </a:bodyPr>
          <a:lstStyle/>
          <a:p>
            <a:pPr marL="0" marR="0" lvl="0" indent="0" algn="ctr" rtl="0">
              <a:spcBef>
                <a:spcPts val="0"/>
              </a:spcBef>
              <a:buSzPct val="25000"/>
              <a:buNone/>
            </a:pPr>
            <a:r>
              <a:rPr lang="en-US" sz="2400" b="1" dirty="0" smtClean="0">
                <a:solidFill>
                  <a:srgbClr val="016E9F"/>
                </a:solidFill>
                <a:latin typeface="Open Sans"/>
                <a:ea typeface="Open Sans"/>
                <a:cs typeface="Open Sans"/>
                <a:sym typeface="Open Sans"/>
              </a:rPr>
              <a:t>Rapid Bus</a:t>
            </a:r>
            <a:endParaRPr lang="en-US" sz="2400" b="1" dirty="0">
              <a:solidFill>
                <a:srgbClr val="016E9F"/>
              </a:solidFill>
              <a:latin typeface="Open Sans"/>
              <a:ea typeface="Open Sans"/>
              <a:cs typeface="Open Sans"/>
              <a:sym typeface="Open Sans"/>
            </a:endParaRPr>
          </a:p>
        </p:txBody>
      </p:sp>
      <p:sp>
        <p:nvSpPr>
          <p:cNvPr id="19" name="Shape 173"/>
          <p:cNvSpPr/>
          <p:nvPr/>
        </p:nvSpPr>
        <p:spPr>
          <a:xfrm>
            <a:off x="6446011" y="3994838"/>
            <a:ext cx="2418900" cy="814906"/>
          </a:xfrm>
          <a:prstGeom prst="rect">
            <a:avLst/>
          </a:prstGeom>
          <a:noFill/>
          <a:ln>
            <a:noFill/>
          </a:ln>
        </p:spPr>
        <p:txBody>
          <a:bodyPr wrap="square" lIns="91425" tIns="45700" rIns="91425" bIns="45700" anchor="t" anchorCtr="0">
            <a:noAutofit/>
          </a:bodyPr>
          <a:lstStyle/>
          <a:p>
            <a:pPr marL="0" marR="0" lvl="0" indent="0" algn="ctr" rtl="0">
              <a:spcBef>
                <a:spcPts val="0"/>
              </a:spcBef>
              <a:buSzPct val="25000"/>
              <a:buNone/>
            </a:pPr>
            <a:r>
              <a:rPr lang="en-US" sz="2400" b="1" dirty="0" smtClean="0">
                <a:solidFill>
                  <a:srgbClr val="016E9F"/>
                </a:solidFill>
                <a:latin typeface="Open Sans"/>
                <a:ea typeface="Open Sans"/>
                <a:cs typeface="Open Sans"/>
                <a:sym typeface="Open Sans"/>
              </a:rPr>
              <a:t>Music City Star</a:t>
            </a:r>
            <a:endParaRPr lang="en-US" sz="2400" b="1" dirty="0">
              <a:solidFill>
                <a:srgbClr val="016E9F"/>
              </a:solidFill>
              <a:latin typeface="Open Sans"/>
              <a:ea typeface="Open Sans"/>
              <a:cs typeface="Open Sans"/>
              <a:sym typeface="Open Sans"/>
            </a:endParaRP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62369" y="948359"/>
            <a:ext cx="843602" cy="997874"/>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46011" y="3371831"/>
            <a:ext cx="2456629" cy="7061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2000"/>
                                        <p:tgtEl>
                                          <p:spTgt spid="13"/>
                                        </p:tgtEl>
                                        <p:attrNameLst>
                                          <p:attrName>ppt_x</p:attrName>
                                        </p:attrNameLst>
                                      </p:cBhvr>
                                      <p:tavLst>
                                        <p:tav tm="0">
                                          <p:val>
                                            <p:strVal val="#ppt_x+1"/>
                                          </p:val>
                                        </p:tav>
                                        <p:tav tm="100000">
                                          <p:val>
                                            <p:strVal val="#ppt_x"/>
                                          </p:val>
                                        </p:tav>
                                      </p:tavLst>
                                    </p:anim>
                                  </p:childTnLst>
                                </p:cTn>
                              </p:par>
                              <p:par>
                                <p:cTn id="8" presetID="2" presetClass="entr" presetSubtype="2"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2000"/>
                                        <p:tgtEl>
                                          <p:spTgt spid="15"/>
                                        </p:tgtEl>
                                        <p:attrNameLst>
                                          <p:attrName>ppt_x</p:attrName>
                                        </p:attrNameLst>
                                      </p:cBhvr>
                                      <p:tavLst>
                                        <p:tav tm="0">
                                          <p:val>
                                            <p:strVal val="#ppt_x+1"/>
                                          </p:val>
                                        </p:tav>
                                        <p:tav tm="100000">
                                          <p:val>
                                            <p:strVal val="#ppt_x"/>
                                          </p:val>
                                        </p:tav>
                                      </p:tavLst>
                                    </p:anim>
                                  </p:childTnLst>
                                </p:cTn>
                              </p:par>
                            </p:childTnLst>
                          </p:cTn>
                        </p:par>
                        <p:par>
                          <p:cTn id="11" fill="hold">
                            <p:stCondLst>
                              <p:cond delay="2000"/>
                            </p:stCondLst>
                            <p:childTnLst>
                              <p:par>
                                <p:cTn id="12" presetID="2" presetClass="entr" presetSubtype="2"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2000"/>
                                        <p:tgtEl>
                                          <p:spTgt spid="14"/>
                                        </p:tgtEl>
                                        <p:attrNameLst>
                                          <p:attrName>ppt_x</p:attrName>
                                        </p:attrNameLst>
                                      </p:cBhvr>
                                      <p:tavLst>
                                        <p:tav tm="0">
                                          <p:val>
                                            <p:strVal val="#ppt_x+1"/>
                                          </p:val>
                                        </p:tav>
                                        <p:tav tm="100000">
                                          <p:val>
                                            <p:strVal val="#ppt_x"/>
                                          </p:val>
                                        </p:tav>
                                      </p:tavLst>
                                    </p:anim>
                                  </p:childTnLst>
                                </p:cTn>
                              </p:par>
                              <p:par>
                                <p:cTn id="15" presetID="2" presetClass="entr" presetSubtype="2"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2000"/>
                                        <p:tgtEl>
                                          <p:spTgt spid="16"/>
                                        </p:tgtEl>
                                        <p:attrNameLst>
                                          <p:attrName>ppt_x</p:attrName>
                                        </p:attrNameLst>
                                      </p:cBhvr>
                                      <p:tavLst>
                                        <p:tav tm="0">
                                          <p:val>
                                            <p:strVal val="#ppt_x+1"/>
                                          </p:val>
                                        </p:tav>
                                        <p:tav tm="100000">
                                          <p:val>
                                            <p:strVal val="#ppt_x"/>
                                          </p:val>
                                        </p:tav>
                                      </p:tavLst>
                                    </p:anim>
                                  </p:childTnLst>
                                </p:cTn>
                              </p:par>
                              <p:par>
                                <p:cTn id="18" presetID="2" presetClass="entr" presetSubtype="2"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2000"/>
                                        <p:tgtEl>
                                          <p:spTgt spid="17"/>
                                        </p:tgtEl>
                                        <p:attrNameLst>
                                          <p:attrName>ppt_x</p:attrName>
                                        </p:attrNameLst>
                                      </p:cBhvr>
                                      <p:tavLst>
                                        <p:tav tm="0">
                                          <p:val>
                                            <p:strVal val="#ppt_x+1"/>
                                          </p:val>
                                        </p:tav>
                                        <p:tav tm="100000">
                                          <p:val>
                                            <p:strVal val="#ppt_x"/>
                                          </p:val>
                                        </p:tav>
                                      </p:tavLst>
                                    </p:anim>
                                  </p:childTnLst>
                                </p:cTn>
                              </p:par>
                              <p:par>
                                <p:cTn id="21" presetID="2" presetClass="entr" presetSubtype="2"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2000"/>
                                        <p:tgtEl>
                                          <p:spTgt spid="1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016E9F"/>
                </a:solidFill>
                <a:latin typeface="Open Sans"/>
                <a:ea typeface="Open Sans"/>
                <a:cs typeface="Open Sans"/>
                <a:sym typeface="Open Sans"/>
              </a:rPr>
              <a:t>Easier to move around the city</a:t>
            </a:r>
            <a:endParaRPr lang="en-US" sz="2800"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0647" t="8280" r="6376" b="12615"/>
          <a:stretch/>
        </p:blipFill>
        <p:spPr>
          <a:xfrm>
            <a:off x="1110343" y="848002"/>
            <a:ext cx="3317747" cy="2107470"/>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b="6296"/>
          <a:stretch/>
        </p:blipFill>
        <p:spPr>
          <a:xfrm>
            <a:off x="4576306" y="848002"/>
            <a:ext cx="3373619" cy="2107470"/>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b="10977"/>
          <a:stretch/>
        </p:blipFill>
        <p:spPr>
          <a:xfrm>
            <a:off x="1110343" y="3082605"/>
            <a:ext cx="3317747" cy="2044563"/>
          </a:xfrm>
          <a:prstGeom prst="rect">
            <a:avLst/>
          </a:prstGeom>
        </p:spPr>
      </p:pic>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1897" b="11102"/>
          <a:stretch/>
        </p:blipFill>
        <p:spPr>
          <a:xfrm>
            <a:off x="4565547" y="3082606"/>
            <a:ext cx="3384377" cy="2044562"/>
          </a:xfrm>
          <a:prstGeom prst="rect">
            <a:avLst/>
          </a:prstGeom>
        </p:spPr>
      </p:pic>
    </p:spTree>
    <p:extLst>
      <p:ext uri="{BB962C8B-B14F-4D97-AF65-F5344CB8AC3E}">
        <p14:creationId xmlns:p14="http://schemas.microsoft.com/office/powerpoint/2010/main" val="30288526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6" name="Shape 196"/>
          <p:cNvSpPr txBox="1">
            <a:spLocks noGrp="1"/>
          </p:cNvSpPr>
          <p:nvPr>
            <p:ph type="title"/>
          </p:nvPr>
        </p:nvSpPr>
        <p:spPr>
          <a:xfrm>
            <a:off x="628650" y="254511"/>
            <a:ext cx="7886700" cy="518696"/>
          </a:xfrm>
          <a:prstGeom prst="rect">
            <a:avLst/>
          </a:prstGeom>
          <a:noFill/>
          <a:ln>
            <a:noFill/>
          </a:ln>
        </p:spPr>
        <p:txBody>
          <a:bodyPr wrap="square" lIns="91425" tIns="45700" rIns="91425" bIns="45700" anchor="t" anchorCtr="0">
            <a:noAutofit/>
          </a:bodyPr>
          <a:lstStyle/>
          <a:p>
            <a:pPr marL="0" marR="0" lvl="0" indent="-209550" algn="l" rtl="0">
              <a:lnSpc>
                <a:spcPct val="90000"/>
              </a:lnSpc>
              <a:spcBef>
                <a:spcPts val="0"/>
              </a:spcBef>
              <a:buClr>
                <a:schemeClr val="dk1"/>
              </a:buClr>
              <a:buSzPct val="110000"/>
              <a:buFont typeface="Verdana"/>
              <a:buNone/>
            </a:pPr>
            <a:r>
              <a:rPr lang="en-US" sz="3000" i="0" u="none" strike="noStrike" cap="none" dirty="0">
                <a:solidFill>
                  <a:srgbClr val="016E9F"/>
                </a:solidFill>
                <a:latin typeface="Open Sans"/>
                <a:ea typeface="Open Sans"/>
                <a:cs typeface="Open Sans"/>
                <a:sym typeface="Open Sans"/>
              </a:rPr>
              <a:t>A </a:t>
            </a:r>
            <a:r>
              <a:rPr lang="en-US" sz="3000" i="0" u="none" strike="noStrike" cap="none" dirty="0" smtClean="0">
                <a:solidFill>
                  <a:srgbClr val="016E9F"/>
                </a:solidFill>
                <a:latin typeface="Open Sans"/>
                <a:ea typeface="Open Sans"/>
                <a:cs typeface="Open Sans"/>
                <a:sym typeface="Open Sans"/>
              </a:rPr>
              <a:t>responsible investment</a:t>
            </a:r>
            <a:endParaRPr lang="en-US" sz="3000" i="0" u="none" strike="noStrike" cap="none" dirty="0">
              <a:solidFill>
                <a:srgbClr val="016E9F"/>
              </a:solidFill>
              <a:latin typeface="Open Sans"/>
              <a:ea typeface="Open Sans"/>
              <a:cs typeface="Open Sans"/>
              <a:sym typeface="Open Sans"/>
            </a:endParaRPr>
          </a:p>
        </p:txBody>
      </p:sp>
      <p:pic>
        <p:nvPicPr>
          <p:cNvPr id="8" name="Shape 194"/>
          <p:cNvPicPr preferRelativeResize="0"/>
          <p:nvPr/>
        </p:nvPicPr>
        <p:blipFill rotWithShape="1">
          <a:blip r:embed="rId3">
            <a:alphaModFix/>
          </a:blip>
          <a:srcRect/>
          <a:stretch/>
        </p:blipFill>
        <p:spPr>
          <a:xfrm>
            <a:off x="4687162" y="940613"/>
            <a:ext cx="3918424" cy="2979622"/>
          </a:xfrm>
          <a:prstGeom prst="rect">
            <a:avLst/>
          </a:prstGeom>
          <a:noFill/>
          <a:ln>
            <a:noFill/>
          </a:ln>
        </p:spPr>
      </p:pic>
      <p:pic>
        <p:nvPicPr>
          <p:cNvPr id="9" name="Shape 197"/>
          <p:cNvPicPr preferRelativeResize="0"/>
          <p:nvPr/>
        </p:nvPicPr>
        <p:blipFill rotWithShape="1">
          <a:blip r:embed="rId4">
            <a:alphaModFix/>
          </a:blip>
          <a:srcRect b="3226"/>
          <a:stretch/>
        </p:blipFill>
        <p:spPr>
          <a:xfrm>
            <a:off x="479968" y="940613"/>
            <a:ext cx="3842032" cy="3371887"/>
          </a:xfrm>
          <a:prstGeom prst="rect">
            <a:avLst/>
          </a:prstGeom>
          <a:noFill/>
          <a:ln>
            <a:noFill/>
          </a:ln>
        </p:spPr>
      </p:pic>
      <p:sp>
        <p:nvSpPr>
          <p:cNvPr id="10" name="Shape 198"/>
          <p:cNvSpPr/>
          <p:nvPr/>
        </p:nvSpPr>
        <p:spPr>
          <a:xfrm>
            <a:off x="4687168" y="4095327"/>
            <a:ext cx="4067100" cy="8310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2400" b="1" dirty="0" smtClean="0">
                <a:solidFill>
                  <a:srgbClr val="016E9F"/>
                </a:solidFill>
                <a:latin typeface="Open Sans"/>
                <a:ea typeface="Open Sans"/>
                <a:cs typeface="Open Sans"/>
                <a:sym typeface="Open Sans"/>
              </a:rPr>
              <a:t>47% </a:t>
            </a:r>
            <a:r>
              <a:rPr lang="en-US" sz="2400" b="1" dirty="0">
                <a:solidFill>
                  <a:srgbClr val="016E9F"/>
                </a:solidFill>
                <a:latin typeface="Open Sans"/>
                <a:ea typeface="Open Sans"/>
                <a:cs typeface="Open Sans"/>
                <a:sym typeface="Open Sans"/>
              </a:rPr>
              <a:t>paid for by those outside Davidson </a:t>
            </a:r>
            <a:r>
              <a:rPr lang="en-US" sz="2400" b="1" dirty="0" smtClean="0">
                <a:solidFill>
                  <a:srgbClr val="016E9F"/>
                </a:solidFill>
                <a:latin typeface="Open Sans"/>
                <a:ea typeface="Open Sans"/>
                <a:cs typeface="Open Sans"/>
                <a:sym typeface="Open Sans"/>
              </a:rPr>
              <a:t>County</a:t>
            </a:r>
            <a:endParaRPr lang="en-US" sz="2400" b="1" dirty="0">
              <a:solidFill>
                <a:srgbClr val="016E9F"/>
              </a:solidFill>
              <a:latin typeface="Open Sans"/>
              <a:ea typeface="Open Sans"/>
              <a:cs typeface="Open Sans"/>
              <a:sym typeface="Open Sans"/>
            </a:endParaRPr>
          </a:p>
        </p:txBody>
      </p:sp>
      <p:pic>
        <p:nvPicPr>
          <p:cNvPr id="11" name="Shape 195"/>
          <p:cNvPicPr preferRelativeResize="0"/>
          <p:nvPr/>
        </p:nvPicPr>
        <p:blipFill rotWithShape="1">
          <a:blip r:embed="rId5">
            <a:alphaModFix/>
          </a:blip>
          <a:srcRect/>
          <a:stretch/>
        </p:blipFill>
        <p:spPr>
          <a:xfrm>
            <a:off x="6846857" y="940613"/>
            <a:ext cx="1551786" cy="1983732"/>
          </a:xfrm>
          <a:prstGeom prst="rect">
            <a:avLst/>
          </a:prstGeom>
          <a:noFill/>
          <a:ln>
            <a:noFill/>
          </a:ln>
        </p:spPr>
      </p:pic>
      <p:cxnSp>
        <p:nvCxnSpPr>
          <p:cNvPr id="12" name="Shape 199"/>
          <p:cNvCxnSpPr/>
          <p:nvPr/>
        </p:nvCxnSpPr>
        <p:spPr>
          <a:xfrm>
            <a:off x="4797327" y="4858302"/>
            <a:ext cx="1139400" cy="0"/>
          </a:xfrm>
          <a:prstGeom prst="straightConnector1">
            <a:avLst/>
          </a:prstGeom>
          <a:noFill/>
          <a:ln w="38100" cap="flat" cmpd="sng">
            <a:solidFill>
              <a:srgbClr val="016E9F"/>
            </a:solidFill>
            <a:prstDash val="solid"/>
            <a:round/>
            <a:headEnd type="none" w="lg" len="lg"/>
            <a:tailEnd type="none" w="lg" len="lg"/>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500"/>
                                        <p:tgtEl>
                                          <p:spTgt spid="1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6" name="Shape 196"/>
          <p:cNvSpPr txBox="1">
            <a:spLocks noGrp="1"/>
          </p:cNvSpPr>
          <p:nvPr>
            <p:ph type="title"/>
          </p:nvPr>
        </p:nvSpPr>
        <p:spPr>
          <a:xfrm>
            <a:off x="628650" y="254511"/>
            <a:ext cx="7886700" cy="518696"/>
          </a:xfrm>
          <a:prstGeom prst="rect">
            <a:avLst/>
          </a:prstGeom>
          <a:noFill/>
          <a:ln>
            <a:noFill/>
          </a:ln>
        </p:spPr>
        <p:txBody>
          <a:bodyPr wrap="square" lIns="91425" tIns="45700" rIns="91425" bIns="45700" anchor="t" anchorCtr="0">
            <a:noAutofit/>
          </a:bodyPr>
          <a:lstStyle/>
          <a:p>
            <a:pPr marL="0" marR="0" lvl="0" indent="-209550" algn="l" rtl="0">
              <a:lnSpc>
                <a:spcPct val="90000"/>
              </a:lnSpc>
              <a:spcBef>
                <a:spcPts val="0"/>
              </a:spcBef>
              <a:buClr>
                <a:schemeClr val="dk1"/>
              </a:buClr>
              <a:buSzPct val="110000"/>
              <a:buFont typeface="Verdana"/>
              <a:buNone/>
            </a:pPr>
            <a:r>
              <a:rPr lang="en-US" sz="3000" i="0" u="none" strike="noStrike" cap="none" dirty="0" smtClean="0">
                <a:solidFill>
                  <a:srgbClr val="016E9F"/>
                </a:solidFill>
                <a:latin typeface="Open Sans"/>
                <a:ea typeface="Open Sans"/>
                <a:cs typeface="Open Sans"/>
                <a:sym typeface="Open Sans"/>
              </a:rPr>
              <a:t>What </a:t>
            </a:r>
            <a:r>
              <a:rPr lang="en-US" sz="3000" dirty="0" smtClean="0">
                <a:solidFill>
                  <a:srgbClr val="016E9F"/>
                </a:solidFill>
                <a:latin typeface="Open Sans"/>
                <a:ea typeface="Open Sans"/>
                <a:cs typeface="Open Sans"/>
                <a:sym typeface="Open Sans"/>
              </a:rPr>
              <a:t>will it cost </a:t>
            </a:r>
            <a:r>
              <a:rPr lang="en-US" sz="3000" u="sng" dirty="0" smtClean="0">
                <a:solidFill>
                  <a:srgbClr val="016E9F"/>
                </a:solidFill>
                <a:latin typeface="Open Sans"/>
                <a:ea typeface="Open Sans"/>
                <a:cs typeface="Open Sans"/>
                <a:sym typeface="Open Sans"/>
              </a:rPr>
              <a:t>me</a:t>
            </a:r>
            <a:r>
              <a:rPr lang="en-US" sz="3000" dirty="0" smtClean="0">
                <a:solidFill>
                  <a:srgbClr val="016E9F"/>
                </a:solidFill>
                <a:latin typeface="Open Sans"/>
                <a:ea typeface="Open Sans"/>
                <a:cs typeface="Open Sans"/>
                <a:sym typeface="Open Sans"/>
              </a:rPr>
              <a:t>?</a:t>
            </a:r>
            <a:endParaRPr lang="en-US" sz="3000" i="0" u="none" strike="noStrike" cap="none" dirty="0">
              <a:solidFill>
                <a:srgbClr val="016E9F"/>
              </a:solidFill>
              <a:latin typeface="Open Sans"/>
              <a:ea typeface="Open Sans"/>
              <a:cs typeface="Open Sans"/>
              <a:sym typeface="Open Sans"/>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629" y="1006513"/>
            <a:ext cx="4656024" cy="3681034"/>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4449" y="1006513"/>
            <a:ext cx="4687999" cy="3706227"/>
          </a:xfrm>
          <a:prstGeom prst="rect">
            <a:avLst/>
          </a:prstGeom>
        </p:spPr>
      </p:pic>
      <p:sp>
        <p:nvSpPr>
          <p:cNvPr id="3" name="TextBox 2"/>
          <p:cNvSpPr txBox="1"/>
          <p:nvPr/>
        </p:nvSpPr>
        <p:spPr>
          <a:xfrm>
            <a:off x="1861458" y="837236"/>
            <a:ext cx="2188028" cy="338554"/>
          </a:xfrm>
          <a:prstGeom prst="rect">
            <a:avLst/>
          </a:prstGeom>
          <a:noFill/>
        </p:spPr>
        <p:txBody>
          <a:bodyPr wrap="square" rtlCol="0">
            <a:spAutoFit/>
          </a:bodyPr>
          <a:lstStyle/>
          <a:p>
            <a:r>
              <a:rPr lang="en-US" sz="1600" dirty="0" smtClean="0">
                <a:latin typeface="Open Sans" panose="020B0604020202020204" charset="0"/>
                <a:ea typeface="Open Sans" panose="020B0604020202020204" charset="0"/>
                <a:cs typeface="Open Sans" panose="020B0604020202020204" charset="0"/>
              </a:rPr>
              <a:t>2018-2023</a:t>
            </a:r>
            <a:endParaRPr lang="en-US" sz="1600" dirty="0">
              <a:latin typeface="Open Sans" panose="020B0604020202020204" charset="0"/>
              <a:ea typeface="Open Sans" panose="020B0604020202020204" charset="0"/>
              <a:cs typeface="Open Sans" panose="020B0604020202020204" charset="0"/>
            </a:endParaRPr>
          </a:p>
        </p:txBody>
      </p:sp>
      <p:sp>
        <p:nvSpPr>
          <p:cNvPr id="7" name="TextBox 6"/>
          <p:cNvSpPr txBox="1"/>
          <p:nvPr/>
        </p:nvSpPr>
        <p:spPr>
          <a:xfrm>
            <a:off x="6076949" y="837236"/>
            <a:ext cx="2188028" cy="338554"/>
          </a:xfrm>
          <a:prstGeom prst="rect">
            <a:avLst/>
          </a:prstGeom>
          <a:noFill/>
        </p:spPr>
        <p:txBody>
          <a:bodyPr wrap="square" rtlCol="0">
            <a:spAutoFit/>
          </a:bodyPr>
          <a:lstStyle/>
          <a:p>
            <a:r>
              <a:rPr lang="en-US" sz="1600" dirty="0" smtClean="0">
                <a:latin typeface="Open Sans" panose="020B0604020202020204" charset="0"/>
                <a:ea typeface="Open Sans" panose="020B0604020202020204" charset="0"/>
                <a:cs typeface="Open Sans" panose="020B0604020202020204" charset="0"/>
              </a:rPr>
              <a:t>After 2023</a:t>
            </a:r>
            <a:endParaRPr lang="en-US" sz="1600" dirty="0">
              <a:latin typeface="Open Sans" panose="020B0604020202020204" charset="0"/>
              <a:ea typeface="Open Sans" panose="020B0604020202020204" charset="0"/>
              <a:cs typeface="Open Sans" panose="020B0604020202020204" charset="0"/>
            </a:endParaRPr>
          </a:p>
        </p:txBody>
      </p:sp>
      <p:sp>
        <p:nvSpPr>
          <p:cNvPr id="8" name="TextBox 7"/>
          <p:cNvSpPr txBox="1"/>
          <p:nvPr/>
        </p:nvSpPr>
        <p:spPr>
          <a:xfrm>
            <a:off x="644978" y="4706523"/>
            <a:ext cx="2188028" cy="338554"/>
          </a:xfrm>
          <a:prstGeom prst="rect">
            <a:avLst/>
          </a:prstGeom>
          <a:noFill/>
        </p:spPr>
        <p:txBody>
          <a:bodyPr wrap="square" rtlCol="0">
            <a:spAutoFit/>
          </a:bodyPr>
          <a:lstStyle/>
          <a:p>
            <a:r>
              <a:rPr lang="en-US" sz="1600" dirty="0" smtClean="0">
                <a:latin typeface="Open Sans" panose="020B0604020202020204" charset="0"/>
                <a:ea typeface="Open Sans" panose="020B0604020202020204" charset="0"/>
                <a:cs typeface="Open Sans" panose="020B0604020202020204" charset="0"/>
              </a:rPr>
              <a:t>*Sales tax impact</a:t>
            </a:r>
            <a:endParaRPr lang="en-US" sz="1600" dirty="0">
              <a:latin typeface="Open Sans" panose="020B0604020202020204" charset="0"/>
              <a:ea typeface="Open Sans" panose="020B0604020202020204" charset="0"/>
              <a:cs typeface="Open Sans" panose="020B0604020202020204" charset="0"/>
            </a:endParaRPr>
          </a:p>
        </p:txBody>
      </p:sp>
    </p:spTree>
    <p:extLst>
      <p:ext uri="{BB962C8B-B14F-4D97-AF65-F5344CB8AC3E}">
        <p14:creationId xmlns:p14="http://schemas.microsoft.com/office/powerpoint/2010/main" val="2424708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Shape 205"/>
          <p:cNvSpPr txBox="1">
            <a:spLocks noGrp="1"/>
          </p:cNvSpPr>
          <p:nvPr>
            <p:ph type="title"/>
          </p:nvPr>
        </p:nvSpPr>
        <p:spPr>
          <a:xfrm>
            <a:off x="529250" y="254511"/>
            <a:ext cx="7886700" cy="518625"/>
          </a:xfrm>
          <a:prstGeom prst="rect">
            <a:avLst/>
          </a:prstGeom>
          <a:noFill/>
          <a:ln>
            <a:noFill/>
          </a:ln>
        </p:spPr>
        <p:txBody>
          <a:bodyPr wrap="square" lIns="91425" tIns="45700" rIns="91425" bIns="45700" anchor="t" anchorCtr="0">
            <a:noAutofit/>
          </a:bodyPr>
          <a:lstStyle/>
          <a:p>
            <a:pPr marL="0" marR="0" lvl="0" indent="-209550" algn="l" rtl="0">
              <a:lnSpc>
                <a:spcPct val="90000"/>
              </a:lnSpc>
              <a:spcBef>
                <a:spcPts val="0"/>
              </a:spcBef>
              <a:buClr>
                <a:schemeClr val="dk1"/>
              </a:buClr>
              <a:buSzPct val="110000"/>
              <a:buFont typeface="Verdana"/>
              <a:buNone/>
            </a:pPr>
            <a:r>
              <a:rPr lang="en-US" sz="3000" i="0" u="none" strike="noStrike" cap="none">
                <a:solidFill>
                  <a:srgbClr val="016E9F"/>
                </a:solidFill>
                <a:latin typeface="Open Sans"/>
                <a:ea typeface="Open Sans"/>
                <a:cs typeface="Open Sans"/>
                <a:sym typeface="Open Sans"/>
              </a:rPr>
              <a:t>What </a:t>
            </a:r>
            <a:r>
              <a:rPr lang="en-US" sz="3000">
                <a:solidFill>
                  <a:srgbClr val="016E9F"/>
                </a:solidFill>
                <a:latin typeface="Open Sans"/>
                <a:ea typeface="Open Sans"/>
                <a:cs typeface="Open Sans"/>
                <a:sym typeface="Open Sans"/>
              </a:rPr>
              <a:t>do we get for our investment</a:t>
            </a:r>
            <a:r>
              <a:rPr lang="en-US" sz="3000" i="0" u="none" strike="noStrike" cap="none">
                <a:solidFill>
                  <a:srgbClr val="016E9F"/>
                </a:solidFill>
                <a:latin typeface="Open Sans"/>
                <a:ea typeface="Open Sans"/>
                <a:cs typeface="Open Sans"/>
                <a:sym typeface="Open Sans"/>
              </a:rPr>
              <a: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7157" y="808606"/>
            <a:ext cx="2416908" cy="420133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6386" y="808606"/>
            <a:ext cx="2417328" cy="4201335"/>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Shape 205"/>
          <p:cNvSpPr txBox="1">
            <a:spLocks noGrp="1"/>
          </p:cNvSpPr>
          <p:nvPr>
            <p:ph type="title"/>
          </p:nvPr>
        </p:nvSpPr>
        <p:spPr>
          <a:xfrm>
            <a:off x="529250" y="254511"/>
            <a:ext cx="7886700" cy="518625"/>
          </a:xfrm>
          <a:prstGeom prst="rect">
            <a:avLst/>
          </a:prstGeom>
          <a:noFill/>
          <a:ln>
            <a:noFill/>
          </a:ln>
        </p:spPr>
        <p:txBody>
          <a:bodyPr wrap="square" lIns="91425" tIns="45700" rIns="91425" bIns="45700" anchor="t" anchorCtr="0">
            <a:noAutofit/>
          </a:bodyPr>
          <a:lstStyle/>
          <a:p>
            <a:pPr marL="0" marR="0" lvl="0" indent="-209550" algn="l" rtl="0">
              <a:lnSpc>
                <a:spcPct val="90000"/>
              </a:lnSpc>
              <a:spcBef>
                <a:spcPts val="0"/>
              </a:spcBef>
              <a:buClr>
                <a:schemeClr val="dk1"/>
              </a:buClr>
              <a:buSzPct val="110000"/>
              <a:buFont typeface="Verdana"/>
              <a:buNone/>
            </a:pPr>
            <a:r>
              <a:rPr lang="en-US" sz="3000" i="0" u="none" strike="noStrike" cap="none" dirty="0">
                <a:solidFill>
                  <a:srgbClr val="016E9F"/>
                </a:solidFill>
                <a:latin typeface="Open Sans"/>
                <a:ea typeface="Open Sans"/>
                <a:cs typeface="Open Sans"/>
                <a:sym typeface="Open Sans"/>
              </a:rPr>
              <a:t>What </a:t>
            </a:r>
            <a:r>
              <a:rPr lang="en-US" sz="3000" dirty="0">
                <a:solidFill>
                  <a:srgbClr val="016E9F"/>
                </a:solidFill>
                <a:latin typeface="Open Sans"/>
                <a:ea typeface="Open Sans"/>
                <a:cs typeface="Open Sans"/>
                <a:sym typeface="Open Sans"/>
              </a:rPr>
              <a:t>do we get for our investment</a:t>
            </a:r>
            <a:r>
              <a:rPr lang="en-US" sz="3000" i="0" u="none" strike="noStrike" cap="none" dirty="0">
                <a:solidFill>
                  <a:srgbClr val="016E9F"/>
                </a:solidFill>
                <a:latin typeface="Open Sans"/>
                <a:ea typeface="Open Sans"/>
                <a:cs typeface="Open Sans"/>
                <a:sym typeface="Open Sans"/>
              </a:rPr>
              <a: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9257" y="843168"/>
            <a:ext cx="2342759" cy="407173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1624" y="843168"/>
            <a:ext cx="2342760" cy="4071734"/>
          </a:xfrm>
          <a:prstGeom prst="rect">
            <a:avLst/>
          </a:prstGeom>
        </p:spPr>
      </p:pic>
    </p:spTree>
    <p:extLst>
      <p:ext uri="{BB962C8B-B14F-4D97-AF65-F5344CB8AC3E}">
        <p14:creationId xmlns:p14="http://schemas.microsoft.com/office/powerpoint/2010/main" val="12992367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Shape 95"/>
          <p:cNvSpPr txBox="1">
            <a:spLocks noGrp="1"/>
          </p:cNvSpPr>
          <p:nvPr>
            <p:ph type="title"/>
          </p:nvPr>
        </p:nvSpPr>
        <p:spPr>
          <a:prstGeom prst="rect">
            <a:avLst/>
          </a:prstGeom>
          <a:noFill/>
          <a:ln>
            <a:noFill/>
          </a:ln>
        </p:spPr>
        <p:txBody>
          <a:bodyPr wrap="square" lIns="91425" tIns="45700" rIns="91425" bIns="45700" anchor="t" anchorCtr="0">
            <a:noAutofit/>
          </a:bodyPr>
          <a:lstStyle/>
          <a:p>
            <a:pPr marL="0" marR="0" lvl="0" indent="-188595" algn="l" rtl="0">
              <a:lnSpc>
                <a:spcPct val="90000"/>
              </a:lnSpc>
              <a:spcBef>
                <a:spcPts val="0"/>
              </a:spcBef>
              <a:buClr>
                <a:schemeClr val="dk1"/>
              </a:buClr>
              <a:buSzPct val="99000"/>
              <a:buFont typeface="Verdana"/>
              <a:buNone/>
            </a:pPr>
            <a:r>
              <a:rPr lang="en-US" sz="3000" i="0" u="none" strike="noStrike" cap="none" dirty="0">
                <a:solidFill>
                  <a:srgbClr val="016E9F"/>
                </a:solidFill>
                <a:latin typeface="Open Sans"/>
                <a:ea typeface="Open Sans"/>
                <a:cs typeface="Open Sans"/>
                <a:sym typeface="Open Sans"/>
              </a:rPr>
              <a:t>Nashville is growing </a:t>
            </a:r>
            <a:r>
              <a:rPr lang="en-US" sz="3000" i="0" u="none" strike="noStrike" cap="none" dirty="0" smtClean="0">
                <a:solidFill>
                  <a:srgbClr val="016E9F"/>
                </a:solidFill>
                <a:latin typeface="Open Sans"/>
                <a:ea typeface="Open Sans"/>
                <a:cs typeface="Open Sans"/>
                <a:sym typeface="Open Sans"/>
              </a:rPr>
              <a:t>rapidly</a:t>
            </a:r>
            <a:endParaRPr lang="en-US" sz="3000" i="0" u="none" strike="noStrike" cap="none" dirty="0">
              <a:solidFill>
                <a:srgbClr val="016E9F"/>
              </a:solidFill>
              <a:latin typeface="Open Sans"/>
              <a:ea typeface="Open Sans"/>
              <a:cs typeface="Open Sans"/>
              <a:sym typeface="Open Sans"/>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581" y="1102506"/>
            <a:ext cx="8824653" cy="3106884"/>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205"/>
          <p:cNvSpPr txBox="1">
            <a:spLocks noGrp="1"/>
          </p:cNvSpPr>
          <p:nvPr>
            <p:ph type="title"/>
          </p:nvPr>
        </p:nvSpPr>
        <p:spPr>
          <a:prstGeom prst="rect">
            <a:avLst/>
          </a:prstGeom>
          <a:noFill/>
          <a:ln>
            <a:noFill/>
          </a:ln>
        </p:spPr>
        <p:txBody>
          <a:bodyPr wrap="square" lIns="91425" tIns="45700" rIns="91425" bIns="45700" anchor="t" anchorCtr="0">
            <a:noAutofit/>
          </a:bodyPr>
          <a:lstStyle/>
          <a:p>
            <a:pPr marL="0" marR="0" lvl="0" indent="-209550" algn="l" rtl="0">
              <a:lnSpc>
                <a:spcPct val="90000"/>
              </a:lnSpc>
              <a:spcBef>
                <a:spcPts val="0"/>
              </a:spcBef>
              <a:buClr>
                <a:schemeClr val="dk1"/>
              </a:buClr>
              <a:buSzPct val="110000"/>
              <a:buFont typeface="Verdana"/>
              <a:buNone/>
            </a:pPr>
            <a:r>
              <a:rPr lang="en-US" sz="3000" i="0" u="none" strike="noStrike" cap="none" dirty="0">
                <a:solidFill>
                  <a:srgbClr val="016E9F"/>
                </a:solidFill>
                <a:latin typeface="Open Sans"/>
                <a:ea typeface="Open Sans"/>
                <a:cs typeface="Open Sans"/>
                <a:sym typeface="Open Sans"/>
              </a:rPr>
              <a:t>What </a:t>
            </a:r>
            <a:r>
              <a:rPr lang="en-US" sz="3000" dirty="0">
                <a:solidFill>
                  <a:srgbClr val="016E9F"/>
                </a:solidFill>
                <a:latin typeface="Open Sans"/>
                <a:ea typeface="Open Sans"/>
                <a:cs typeface="Open Sans"/>
                <a:sym typeface="Open Sans"/>
              </a:rPr>
              <a:t>do we get for our investment</a:t>
            </a:r>
            <a:r>
              <a:rPr lang="en-US" sz="3000" i="0" u="none" strike="noStrike" cap="none" dirty="0">
                <a:solidFill>
                  <a:srgbClr val="016E9F"/>
                </a:solidFill>
                <a:latin typeface="Open Sans"/>
                <a:ea typeface="Open Sans"/>
                <a:cs typeface="Open Sans"/>
                <a:sym typeface="Open Sans"/>
              </a:rPr>
              <a:t>?</a:t>
            </a:r>
          </a:p>
        </p:txBody>
      </p:sp>
      <p:sp>
        <p:nvSpPr>
          <p:cNvPr id="8" name="TextBox 7"/>
          <p:cNvSpPr txBox="1"/>
          <p:nvPr/>
        </p:nvSpPr>
        <p:spPr>
          <a:xfrm>
            <a:off x="1769859" y="963380"/>
            <a:ext cx="1757112" cy="1046440"/>
          </a:xfrm>
          <a:prstGeom prst="rect">
            <a:avLst/>
          </a:prstGeom>
          <a:noFill/>
        </p:spPr>
        <p:txBody>
          <a:bodyPr wrap="square" rtlCol="0">
            <a:spAutoFit/>
          </a:bodyPr>
          <a:lstStyle/>
          <a:p>
            <a:r>
              <a:rPr lang="en-US" sz="2000" b="1" dirty="0" smtClean="0">
                <a:solidFill>
                  <a:srgbClr val="016E9F"/>
                </a:solidFill>
                <a:latin typeface="Open Sans"/>
                <a:ea typeface="Open Sans"/>
                <a:cs typeface="Open Sans"/>
                <a:sym typeface="Open Sans"/>
              </a:rPr>
              <a:t>$12,000 </a:t>
            </a:r>
          </a:p>
          <a:p>
            <a:r>
              <a:rPr lang="en-US" dirty="0" smtClean="0">
                <a:solidFill>
                  <a:srgbClr val="016E9F"/>
                </a:solidFill>
                <a:latin typeface="Open Sans"/>
                <a:ea typeface="Open Sans"/>
                <a:cs typeface="Open Sans"/>
                <a:sym typeface="Open Sans"/>
              </a:rPr>
              <a:t>per year on transportation costs</a:t>
            </a:r>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2310" y="787751"/>
            <a:ext cx="1267002" cy="1381318"/>
          </a:xfrm>
          <a:prstGeom prst="rect">
            <a:avLst/>
          </a:prstGeom>
        </p:spPr>
      </p:pic>
      <p:sp>
        <p:nvSpPr>
          <p:cNvPr id="10" name="TextBox 9"/>
          <p:cNvSpPr txBox="1"/>
          <p:nvPr/>
        </p:nvSpPr>
        <p:spPr>
          <a:xfrm>
            <a:off x="5519312" y="977080"/>
            <a:ext cx="1757112" cy="830997"/>
          </a:xfrm>
          <a:prstGeom prst="rect">
            <a:avLst/>
          </a:prstGeom>
          <a:noFill/>
        </p:spPr>
        <p:txBody>
          <a:bodyPr wrap="square" rtlCol="0">
            <a:spAutoFit/>
          </a:bodyPr>
          <a:lstStyle/>
          <a:p>
            <a:r>
              <a:rPr lang="en-US" sz="2000" b="1" dirty="0" smtClean="0">
                <a:solidFill>
                  <a:srgbClr val="016E9F"/>
                </a:solidFill>
                <a:latin typeface="Open Sans"/>
                <a:ea typeface="Open Sans"/>
                <a:cs typeface="Open Sans"/>
                <a:sym typeface="Open Sans"/>
              </a:rPr>
              <a:t>85% </a:t>
            </a:r>
            <a:r>
              <a:rPr lang="en-US" dirty="0" smtClean="0">
                <a:solidFill>
                  <a:srgbClr val="016E9F"/>
                </a:solidFill>
                <a:latin typeface="Open Sans"/>
                <a:ea typeface="Open Sans"/>
                <a:cs typeface="Open Sans"/>
                <a:sym typeface="Open Sans"/>
              </a:rPr>
              <a:t>of seniors have poor access to transportation </a:t>
            </a:r>
            <a:endParaRPr lang="en-US" dirty="0"/>
          </a:p>
        </p:txBody>
      </p:sp>
      <p:sp>
        <p:nvSpPr>
          <p:cNvPr id="12" name="TextBox 11"/>
          <p:cNvSpPr txBox="1"/>
          <p:nvPr/>
        </p:nvSpPr>
        <p:spPr>
          <a:xfrm>
            <a:off x="1769859" y="2366470"/>
            <a:ext cx="1757112" cy="830997"/>
          </a:xfrm>
          <a:prstGeom prst="rect">
            <a:avLst/>
          </a:prstGeom>
          <a:noFill/>
        </p:spPr>
        <p:txBody>
          <a:bodyPr wrap="square" rtlCol="0">
            <a:spAutoFit/>
          </a:bodyPr>
          <a:lstStyle/>
          <a:p>
            <a:r>
              <a:rPr lang="en-US" sz="2000" b="1" dirty="0" smtClean="0">
                <a:solidFill>
                  <a:srgbClr val="016E9F"/>
                </a:solidFill>
                <a:latin typeface="Open Sans"/>
                <a:ea typeface="Open Sans"/>
                <a:cs typeface="Open Sans"/>
                <a:sym typeface="Open Sans"/>
              </a:rPr>
              <a:t>#2 barrier </a:t>
            </a:r>
          </a:p>
          <a:p>
            <a:r>
              <a:rPr lang="en-US" dirty="0" smtClean="0">
                <a:solidFill>
                  <a:srgbClr val="016E9F"/>
                </a:solidFill>
                <a:latin typeface="Open Sans"/>
                <a:ea typeface="Open Sans"/>
                <a:cs typeface="Open Sans"/>
                <a:sym typeface="Open Sans"/>
              </a:rPr>
              <a:t>to graduation is transportation</a:t>
            </a:r>
          </a:p>
        </p:txBody>
      </p:sp>
      <p:sp>
        <p:nvSpPr>
          <p:cNvPr id="13" name="TextBox 12"/>
          <p:cNvSpPr txBox="1"/>
          <p:nvPr/>
        </p:nvSpPr>
        <p:spPr>
          <a:xfrm>
            <a:off x="5519312" y="2204356"/>
            <a:ext cx="1757112" cy="1261884"/>
          </a:xfrm>
          <a:prstGeom prst="rect">
            <a:avLst/>
          </a:prstGeom>
          <a:noFill/>
        </p:spPr>
        <p:txBody>
          <a:bodyPr wrap="square" rtlCol="0">
            <a:spAutoFit/>
          </a:bodyPr>
          <a:lstStyle/>
          <a:p>
            <a:r>
              <a:rPr lang="en-US" sz="2000" b="1" dirty="0" smtClean="0">
                <a:solidFill>
                  <a:srgbClr val="016E9F"/>
                </a:solidFill>
                <a:latin typeface="Open Sans"/>
                <a:ea typeface="Open Sans"/>
                <a:cs typeface="Open Sans"/>
                <a:sym typeface="Open Sans"/>
              </a:rPr>
              <a:t>41/50 </a:t>
            </a:r>
            <a:r>
              <a:rPr lang="en-US" dirty="0" smtClean="0">
                <a:solidFill>
                  <a:srgbClr val="016E9F"/>
                </a:solidFill>
                <a:latin typeface="Open Sans"/>
                <a:ea typeface="Open Sans"/>
                <a:cs typeface="Open Sans"/>
                <a:sym typeface="Open Sans"/>
              </a:rPr>
              <a:t>in upward mobility. Transit provides affordable access to opportunity</a:t>
            </a:r>
            <a:endParaRPr lang="en-US" dirty="0"/>
          </a:p>
        </p:txBody>
      </p:sp>
      <p:sp>
        <p:nvSpPr>
          <p:cNvPr id="14" name="TextBox 13"/>
          <p:cNvSpPr txBox="1"/>
          <p:nvPr/>
        </p:nvSpPr>
        <p:spPr>
          <a:xfrm>
            <a:off x="1769859" y="3707929"/>
            <a:ext cx="1757112" cy="1138773"/>
          </a:xfrm>
          <a:prstGeom prst="rect">
            <a:avLst/>
          </a:prstGeom>
          <a:noFill/>
        </p:spPr>
        <p:txBody>
          <a:bodyPr wrap="square" rtlCol="0">
            <a:spAutoFit/>
          </a:bodyPr>
          <a:lstStyle/>
          <a:p>
            <a:r>
              <a:rPr lang="en-US" sz="2000" b="1" dirty="0" smtClean="0">
                <a:solidFill>
                  <a:srgbClr val="016E9F"/>
                </a:solidFill>
                <a:latin typeface="Open Sans"/>
                <a:ea typeface="Open Sans"/>
                <a:cs typeface="Open Sans"/>
                <a:sym typeface="Open Sans"/>
              </a:rPr>
              <a:t>$10 </a:t>
            </a:r>
            <a:r>
              <a:rPr lang="en-US" dirty="0" smtClean="0">
                <a:solidFill>
                  <a:srgbClr val="016E9F"/>
                </a:solidFill>
                <a:latin typeface="Open Sans"/>
                <a:ea typeface="Open Sans"/>
                <a:cs typeface="Open Sans"/>
                <a:sym typeface="Open Sans"/>
              </a:rPr>
              <a:t>per month vs. </a:t>
            </a:r>
            <a:r>
              <a:rPr lang="en-US" sz="2000" b="1" dirty="0" smtClean="0">
                <a:solidFill>
                  <a:srgbClr val="016E9F"/>
                </a:solidFill>
                <a:latin typeface="Open Sans"/>
                <a:ea typeface="Open Sans"/>
                <a:cs typeface="Open Sans"/>
                <a:sym typeface="Open Sans"/>
              </a:rPr>
              <a:t>$55 </a:t>
            </a:r>
            <a:r>
              <a:rPr lang="en-US" dirty="0" smtClean="0">
                <a:solidFill>
                  <a:srgbClr val="016E9F"/>
                </a:solidFill>
                <a:latin typeface="Open Sans"/>
                <a:ea typeface="Open Sans"/>
                <a:cs typeface="Open Sans"/>
                <a:sym typeface="Open Sans"/>
              </a:rPr>
              <a:t>per month for bus pass</a:t>
            </a: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0281" y="3493963"/>
            <a:ext cx="1124107" cy="1352739"/>
          </a:xfrm>
          <a:prstGeom prst="rect">
            <a:avLst/>
          </a:prstGeom>
        </p:spPr>
      </p:pic>
      <p:sp>
        <p:nvSpPr>
          <p:cNvPr id="16" name="TextBox 15"/>
          <p:cNvSpPr txBox="1"/>
          <p:nvPr/>
        </p:nvSpPr>
        <p:spPr>
          <a:xfrm>
            <a:off x="5584625" y="3707929"/>
            <a:ext cx="1757112" cy="830997"/>
          </a:xfrm>
          <a:prstGeom prst="rect">
            <a:avLst/>
          </a:prstGeom>
          <a:noFill/>
        </p:spPr>
        <p:txBody>
          <a:bodyPr wrap="square" rtlCol="0">
            <a:spAutoFit/>
          </a:bodyPr>
          <a:lstStyle/>
          <a:p>
            <a:r>
              <a:rPr lang="en-US" sz="2000" b="1" dirty="0" smtClean="0">
                <a:solidFill>
                  <a:srgbClr val="016E9F"/>
                </a:solidFill>
                <a:latin typeface="Open Sans"/>
                <a:ea typeface="Open Sans"/>
                <a:cs typeface="Open Sans"/>
                <a:sym typeface="Open Sans"/>
              </a:rPr>
              <a:t>93/100 </a:t>
            </a:r>
            <a:r>
              <a:rPr lang="en-US" dirty="0" smtClean="0">
                <a:solidFill>
                  <a:srgbClr val="016E9F"/>
                </a:solidFill>
                <a:latin typeface="Open Sans"/>
                <a:ea typeface="Open Sans"/>
                <a:cs typeface="Open Sans"/>
                <a:sym typeface="Open Sans"/>
              </a:rPr>
              <a:t>in workers access to transportation</a:t>
            </a:r>
          </a:p>
        </p:txBody>
      </p:sp>
      <p:pic>
        <p:nvPicPr>
          <p:cNvPr id="17" name="Picture 3" descr="S:\Transportation Action Agenda\Transit Project Management\icons for powerpoint\Dark Blue\noun_639452_333366.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638" y="920052"/>
            <a:ext cx="1116716" cy="111671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S:\Transportation Action Agenda\Transit Project Management\icons for powerpoint\Dark Blue\noun_1361749_333366.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5515" y="2169069"/>
            <a:ext cx="1234344" cy="123434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S:\Transportation Action Agenda\Transit Project Management\icons for powerpoint\Dark Blue\noun_1061350_333366.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52310" y="2186855"/>
            <a:ext cx="1267002" cy="126700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S:\Transportation Action Agenda\Transit Project Management\icons for powerpoint\Dark Blue\noun_639452_333366.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515" y="3633471"/>
            <a:ext cx="1116716" cy="1116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15397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205"/>
          <p:cNvSpPr txBox="1">
            <a:spLocks noGrp="1"/>
          </p:cNvSpPr>
          <p:nvPr>
            <p:ph type="title"/>
          </p:nvPr>
        </p:nvSpPr>
        <p:spPr>
          <a:prstGeom prst="rect">
            <a:avLst/>
          </a:prstGeom>
          <a:noFill/>
          <a:ln>
            <a:noFill/>
          </a:ln>
        </p:spPr>
        <p:txBody>
          <a:bodyPr wrap="square" lIns="91425" tIns="45700" rIns="91425" bIns="45700" anchor="t" anchorCtr="0">
            <a:noAutofit/>
          </a:bodyPr>
          <a:lstStyle/>
          <a:p>
            <a:pPr marL="0" marR="0" lvl="0" indent="-209550" algn="l" rtl="0">
              <a:lnSpc>
                <a:spcPct val="90000"/>
              </a:lnSpc>
              <a:spcBef>
                <a:spcPts val="0"/>
              </a:spcBef>
              <a:buClr>
                <a:schemeClr val="dk1"/>
              </a:buClr>
              <a:buSzPct val="110000"/>
              <a:buFont typeface="Verdana"/>
              <a:buNone/>
            </a:pPr>
            <a:r>
              <a:rPr lang="en-US" sz="3000" i="0" u="none" strike="noStrike" cap="none" dirty="0">
                <a:solidFill>
                  <a:srgbClr val="016E9F"/>
                </a:solidFill>
                <a:latin typeface="Open Sans"/>
                <a:ea typeface="Open Sans"/>
                <a:cs typeface="Open Sans"/>
                <a:sym typeface="Open Sans"/>
              </a:rPr>
              <a:t>What </a:t>
            </a:r>
            <a:r>
              <a:rPr lang="en-US" sz="3000" dirty="0">
                <a:solidFill>
                  <a:srgbClr val="016E9F"/>
                </a:solidFill>
                <a:latin typeface="Open Sans"/>
                <a:ea typeface="Open Sans"/>
                <a:cs typeface="Open Sans"/>
                <a:sym typeface="Open Sans"/>
              </a:rPr>
              <a:t>do we get for our investment</a:t>
            </a:r>
            <a:r>
              <a:rPr lang="en-US" sz="3000" i="0" u="none" strike="noStrike" cap="none" dirty="0">
                <a:solidFill>
                  <a:srgbClr val="016E9F"/>
                </a:solidFill>
                <a:latin typeface="Open Sans"/>
                <a:ea typeface="Open Sans"/>
                <a:cs typeface="Open Sans"/>
                <a:sym typeface="Open Sans"/>
              </a:rPr>
              <a: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4876" y="2256189"/>
            <a:ext cx="1038370" cy="1267002"/>
          </a:xfrm>
          <a:prstGeom prst="rect">
            <a:avLst/>
          </a:prstGeom>
        </p:spPr>
      </p:pic>
      <p:sp>
        <p:nvSpPr>
          <p:cNvPr id="8" name="TextBox 7"/>
          <p:cNvSpPr txBox="1"/>
          <p:nvPr/>
        </p:nvSpPr>
        <p:spPr>
          <a:xfrm>
            <a:off x="1769859" y="963380"/>
            <a:ext cx="1757112" cy="830997"/>
          </a:xfrm>
          <a:prstGeom prst="rect">
            <a:avLst/>
          </a:prstGeom>
          <a:noFill/>
        </p:spPr>
        <p:txBody>
          <a:bodyPr wrap="square" rtlCol="0">
            <a:spAutoFit/>
          </a:bodyPr>
          <a:lstStyle/>
          <a:p>
            <a:r>
              <a:rPr lang="en-US" sz="2000" b="1" dirty="0" smtClean="0">
                <a:solidFill>
                  <a:srgbClr val="016E9F"/>
                </a:solidFill>
                <a:latin typeface="Open Sans"/>
                <a:ea typeface="Open Sans"/>
                <a:cs typeface="Open Sans"/>
                <a:sym typeface="Open Sans"/>
              </a:rPr>
              <a:t>20 acres </a:t>
            </a:r>
            <a:r>
              <a:rPr lang="en-US" dirty="0" smtClean="0">
                <a:solidFill>
                  <a:srgbClr val="016E9F"/>
                </a:solidFill>
                <a:latin typeface="Open Sans"/>
                <a:ea typeface="Open Sans"/>
                <a:cs typeface="Open Sans"/>
                <a:sym typeface="Open Sans"/>
              </a:rPr>
              <a:t>of open space lost per day since 1999</a:t>
            </a:r>
            <a:endParaRPr lang="en-US" dirty="0"/>
          </a:p>
        </p:txBody>
      </p:sp>
      <p:sp>
        <p:nvSpPr>
          <p:cNvPr id="10" name="TextBox 9"/>
          <p:cNvSpPr txBox="1"/>
          <p:nvPr/>
        </p:nvSpPr>
        <p:spPr>
          <a:xfrm>
            <a:off x="5519311" y="879106"/>
            <a:ext cx="2040817" cy="1138773"/>
          </a:xfrm>
          <a:prstGeom prst="rect">
            <a:avLst/>
          </a:prstGeom>
          <a:noFill/>
        </p:spPr>
        <p:txBody>
          <a:bodyPr wrap="square" rtlCol="0">
            <a:spAutoFit/>
          </a:bodyPr>
          <a:lstStyle/>
          <a:p>
            <a:r>
              <a:rPr lang="en-US" sz="2000" b="1" dirty="0" smtClean="0">
                <a:solidFill>
                  <a:srgbClr val="016E9F"/>
                </a:solidFill>
                <a:latin typeface="Open Sans"/>
                <a:ea typeface="Open Sans"/>
                <a:cs typeface="Open Sans"/>
                <a:sym typeface="Open Sans"/>
              </a:rPr>
              <a:t>85% </a:t>
            </a:r>
            <a:r>
              <a:rPr lang="en-US" dirty="0" smtClean="0">
                <a:solidFill>
                  <a:srgbClr val="016E9F"/>
                </a:solidFill>
                <a:latin typeface="Open Sans"/>
                <a:ea typeface="Open Sans"/>
                <a:cs typeface="Open Sans"/>
                <a:sym typeface="Open Sans"/>
              </a:rPr>
              <a:t>smog</a:t>
            </a:r>
          </a:p>
          <a:p>
            <a:r>
              <a:rPr lang="en-US" sz="2000" b="1" dirty="0" smtClean="0">
                <a:solidFill>
                  <a:srgbClr val="016E9F"/>
                </a:solidFill>
                <a:latin typeface="Open Sans"/>
                <a:ea typeface="Open Sans"/>
                <a:cs typeface="Open Sans"/>
                <a:sym typeface="Open Sans"/>
              </a:rPr>
              <a:t>37% </a:t>
            </a:r>
            <a:r>
              <a:rPr lang="en-US" dirty="0" smtClean="0">
                <a:solidFill>
                  <a:srgbClr val="016E9F"/>
                </a:solidFill>
                <a:latin typeface="Open Sans"/>
                <a:ea typeface="Open Sans"/>
                <a:cs typeface="Open Sans"/>
                <a:sym typeface="Open Sans"/>
              </a:rPr>
              <a:t>GHG emissions from transportation sector</a:t>
            </a:r>
            <a:endParaRPr lang="en-US" dirty="0"/>
          </a:p>
        </p:txBody>
      </p:sp>
      <p:sp>
        <p:nvSpPr>
          <p:cNvPr id="12" name="TextBox 11"/>
          <p:cNvSpPr txBox="1"/>
          <p:nvPr/>
        </p:nvSpPr>
        <p:spPr>
          <a:xfrm>
            <a:off x="1769859" y="2366470"/>
            <a:ext cx="1757112" cy="1046440"/>
          </a:xfrm>
          <a:prstGeom prst="rect">
            <a:avLst/>
          </a:prstGeom>
          <a:noFill/>
        </p:spPr>
        <p:txBody>
          <a:bodyPr wrap="square" rtlCol="0">
            <a:spAutoFit/>
          </a:bodyPr>
          <a:lstStyle/>
          <a:p>
            <a:r>
              <a:rPr lang="en-US" sz="2000" b="1" dirty="0" smtClean="0">
                <a:solidFill>
                  <a:srgbClr val="016E9F"/>
                </a:solidFill>
                <a:latin typeface="Open Sans"/>
                <a:ea typeface="Open Sans"/>
                <a:cs typeface="Open Sans"/>
                <a:sym typeface="Open Sans"/>
              </a:rPr>
              <a:t>$255 million </a:t>
            </a:r>
            <a:r>
              <a:rPr lang="en-US" dirty="0" smtClean="0">
                <a:solidFill>
                  <a:srgbClr val="016E9F"/>
                </a:solidFill>
                <a:latin typeface="Open Sans"/>
                <a:ea typeface="Open Sans"/>
                <a:cs typeface="Open Sans"/>
                <a:sym typeface="Open Sans"/>
              </a:rPr>
              <a:t>per year in obesity-related healthcare costs</a:t>
            </a:r>
          </a:p>
        </p:txBody>
      </p:sp>
      <p:sp>
        <p:nvSpPr>
          <p:cNvPr id="13" name="TextBox 12"/>
          <p:cNvSpPr txBox="1"/>
          <p:nvPr/>
        </p:nvSpPr>
        <p:spPr>
          <a:xfrm>
            <a:off x="5519312" y="2269672"/>
            <a:ext cx="1757112" cy="1046440"/>
          </a:xfrm>
          <a:prstGeom prst="rect">
            <a:avLst/>
          </a:prstGeom>
          <a:noFill/>
        </p:spPr>
        <p:txBody>
          <a:bodyPr wrap="square" rtlCol="0">
            <a:spAutoFit/>
          </a:bodyPr>
          <a:lstStyle/>
          <a:p>
            <a:r>
              <a:rPr lang="en-US" sz="2000" b="1" dirty="0" smtClean="0">
                <a:solidFill>
                  <a:srgbClr val="016E9F"/>
                </a:solidFill>
                <a:latin typeface="Open Sans"/>
                <a:ea typeface="Open Sans"/>
                <a:cs typeface="Open Sans"/>
                <a:sym typeface="Open Sans"/>
              </a:rPr>
              <a:t>5x safer. </a:t>
            </a:r>
            <a:r>
              <a:rPr lang="en-US" dirty="0" smtClean="0">
                <a:solidFill>
                  <a:srgbClr val="016E9F"/>
                </a:solidFill>
                <a:latin typeface="Open Sans"/>
                <a:ea typeface="Open Sans"/>
                <a:cs typeface="Open Sans"/>
                <a:sym typeface="Open Sans"/>
              </a:rPr>
              <a:t>Fewer traffic accidents in cities with transit</a:t>
            </a:r>
            <a:endParaRPr lang="en-US" dirty="0"/>
          </a:p>
        </p:txBody>
      </p:sp>
      <p:sp>
        <p:nvSpPr>
          <p:cNvPr id="14" name="TextBox 13"/>
          <p:cNvSpPr txBox="1"/>
          <p:nvPr/>
        </p:nvSpPr>
        <p:spPr>
          <a:xfrm>
            <a:off x="1769859" y="3707929"/>
            <a:ext cx="1757112" cy="830997"/>
          </a:xfrm>
          <a:prstGeom prst="rect">
            <a:avLst/>
          </a:prstGeom>
          <a:noFill/>
        </p:spPr>
        <p:txBody>
          <a:bodyPr wrap="square" rtlCol="0">
            <a:spAutoFit/>
          </a:bodyPr>
          <a:lstStyle/>
          <a:p>
            <a:r>
              <a:rPr lang="en-US" sz="2000" b="1" dirty="0" smtClean="0">
                <a:solidFill>
                  <a:srgbClr val="016E9F"/>
                </a:solidFill>
                <a:latin typeface="Open Sans"/>
                <a:ea typeface="Open Sans"/>
                <a:cs typeface="Open Sans"/>
                <a:sym typeface="Open Sans"/>
              </a:rPr>
              <a:t>Save $85 </a:t>
            </a:r>
            <a:r>
              <a:rPr lang="en-US" dirty="0" smtClean="0">
                <a:solidFill>
                  <a:srgbClr val="016E9F"/>
                </a:solidFill>
                <a:latin typeface="Open Sans"/>
                <a:ea typeface="Open Sans"/>
                <a:cs typeface="Open Sans"/>
                <a:sym typeface="Open Sans"/>
              </a:rPr>
              <a:t>in downtown event parking</a:t>
            </a:r>
          </a:p>
        </p:txBody>
      </p:sp>
      <p:sp>
        <p:nvSpPr>
          <p:cNvPr id="16" name="TextBox 15"/>
          <p:cNvSpPr txBox="1"/>
          <p:nvPr/>
        </p:nvSpPr>
        <p:spPr>
          <a:xfrm>
            <a:off x="5584624" y="3707929"/>
            <a:ext cx="1975503" cy="1261884"/>
          </a:xfrm>
          <a:prstGeom prst="rect">
            <a:avLst/>
          </a:prstGeom>
          <a:noFill/>
        </p:spPr>
        <p:txBody>
          <a:bodyPr wrap="square" rtlCol="0">
            <a:spAutoFit/>
          </a:bodyPr>
          <a:lstStyle/>
          <a:p>
            <a:r>
              <a:rPr lang="en-US" sz="2000" b="1" dirty="0" smtClean="0">
                <a:solidFill>
                  <a:srgbClr val="016E9F"/>
                </a:solidFill>
                <a:latin typeface="Open Sans"/>
                <a:ea typeface="Open Sans"/>
                <a:cs typeface="Open Sans"/>
                <a:sym typeface="Open Sans"/>
              </a:rPr>
              <a:t>Save $6,000 </a:t>
            </a:r>
            <a:r>
              <a:rPr lang="en-US" dirty="0" smtClean="0">
                <a:solidFill>
                  <a:srgbClr val="016E9F"/>
                </a:solidFill>
                <a:latin typeface="Open Sans"/>
                <a:ea typeface="Open Sans"/>
                <a:cs typeface="Open Sans"/>
                <a:sym typeface="Open Sans"/>
              </a:rPr>
              <a:t>per year if your spouse or child rides and doesn’t require an extra car</a:t>
            </a:r>
          </a:p>
        </p:txBody>
      </p:sp>
      <p:pic>
        <p:nvPicPr>
          <p:cNvPr id="1026" name="Picture 2" descr="S:\Transportation Action Agenda\Transit Project Management\icons for powerpoint\Dark Blue\noun_383811_33336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3050" y="879107"/>
            <a:ext cx="1182074" cy="118207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S:\Transportation Action Agenda\Transit Project Management\icons for powerpoint\Dark Blue\noun_639452_333366.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5729" y="3723413"/>
            <a:ext cx="1116716" cy="111671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Transportation Action Agenda\Transit Project Management\icons for powerpoint\Dark Blue\noun_700703_333366.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5354" y="2017879"/>
            <a:ext cx="1737667" cy="1737667"/>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S:\Transportation Action Agenda\Transit Project Management\icons for powerpoint\Dark Blue\noun_1094394_333366.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5830" y="948055"/>
            <a:ext cx="1144029" cy="114402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7631" y="3598095"/>
            <a:ext cx="1317503" cy="1317503"/>
          </a:xfrm>
          <a:prstGeom prst="rect">
            <a:avLst/>
          </a:prstGeom>
        </p:spPr>
      </p:pic>
    </p:spTree>
    <p:extLst>
      <p:ext uri="{BB962C8B-B14F-4D97-AF65-F5344CB8AC3E}">
        <p14:creationId xmlns:p14="http://schemas.microsoft.com/office/powerpoint/2010/main" val="32411189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Shape 223"/>
          <p:cNvSpPr txBox="1">
            <a:spLocks noGrp="1"/>
          </p:cNvSpPr>
          <p:nvPr>
            <p:ph type="title"/>
          </p:nvPr>
        </p:nvSpPr>
        <p:spPr>
          <a:xfrm>
            <a:off x="553850" y="254512"/>
            <a:ext cx="7961400" cy="518625"/>
          </a:xfrm>
          <a:prstGeom prst="rect">
            <a:avLst/>
          </a:prstGeom>
          <a:noFill/>
          <a:ln>
            <a:noFill/>
          </a:ln>
        </p:spPr>
        <p:txBody>
          <a:bodyPr wrap="square" lIns="91425" tIns="45700" rIns="91425" bIns="45700" anchor="t" anchorCtr="0">
            <a:noAutofit/>
          </a:bodyPr>
          <a:lstStyle/>
          <a:p>
            <a:pPr marL="0" marR="0" lvl="0" indent="-209550" algn="l" rtl="0">
              <a:lnSpc>
                <a:spcPct val="90000"/>
              </a:lnSpc>
              <a:spcBef>
                <a:spcPts val="0"/>
              </a:spcBef>
              <a:buClr>
                <a:schemeClr val="dk1"/>
              </a:buClr>
              <a:buSzPct val="110000"/>
              <a:buFont typeface="Verdana"/>
              <a:buNone/>
            </a:pPr>
            <a:r>
              <a:rPr lang="en-US" sz="3000" i="0" u="none" strike="noStrike" cap="none" dirty="0">
                <a:solidFill>
                  <a:srgbClr val="016E9F"/>
                </a:solidFill>
                <a:latin typeface="Open Sans"/>
                <a:ea typeface="Open Sans"/>
                <a:cs typeface="Open Sans"/>
                <a:sym typeface="Open Sans"/>
              </a:rPr>
              <a:t>What’s </a:t>
            </a:r>
            <a:r>
              <a:rPr lang="en-US" sz="3000" i="0" u="none" strike="noStrike" cap="none" dirty="0" smtClean="0">
                <a:solidFill>
                  <a:srgbClr val="016E9F"/>
                </a:solidFill>
                <a:latin typeface="Open Sans"/>
                <a:ea typeface="Open Sans"/>
                <a:cs typeface="Open Sans"/>
                <a:sym typeface="Open Sans"/>
              </a:rPr>
              <a:t>next</a:t>
            </a:r>
            <a:endParaRPr lang="en-US" sz="3000" i="0" u="none" strike="noStrike" cap="none" dirty="0">
              <a:solidFill>
                <a:srgbClr val="016E9F"/>
              </a:solidFill>
              <a:latin typeface="Open Sans"/>
              <a:ea typeface="Open Sans"/>
              <a:cs typeface="Open Sans"/>
              <a:sym typeface="Open Sans"/>
            </a:endParaRPr>
          </a:p>
        </p:txBody>
      </p:sp>
      <p:pic>
        <p:nvPicPr>
          <p:cNvPr id="4" name="Shape 224"/>
          <p:cNvPicPr preferRelativeResize="0"/>
          <p:nvPr/>
        </p:nvPicPr>
        <p:blipFill rotWithShape="1">
          <a:blip r:embed="rId3">
            <a:alphaModFix/>
          </a:blip>
          <a:srcRect b="5475"/>
          <a:stretch/>
        </p:blipFill>
        <p:spPr>
          <a:xfrm>
            <a:off x="114297" y="801646"/>
            <a:ext cx="8905233" cy="4325525"/>
          </a:xfrm>
          <a:prstGeom prst="rect">
            <a:avLst/>
          </a:prstGeom>
          <a:noFill/>
          <a:ln>
            <a:no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Shape 184"/>
          <p:cNvSpPr txBox="1">
            <a:spLocks noGrp="1"/>
          </p:cNvSpPr>
          <p:nvPr>
            <p:ph type="ctrTitle"/>
          </p:nvPr>
        </p:nvSpPr>
        <p:spPr/>
        <p:txBody>
          <a:bodyPr/>
          <a:lstStyle/>
          <a:p>
            <a:pPr lvl="0"/>
            <a:r>
              <a:rPr lang="en-US" dirty="0" smtClean="0"/>
              <a:t>Thank You!</a:t>
            </a:r>
            <a:endParaRPr lang="en" dirty="0"/>
          </a:p>
        </p:txBody>
      </p:sp>
    </p:spTree>
    <p:extLst>
      <p:ext uri="{BB962C8B-B14F-4D97-AF65-F5344CB8AC3E}">
        <p14:creationId xmlns:p14="http://schemas.microsoft.com/office/powerpoint/2010/main" val="42731405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rgbClr val="016E9F"/>
                </a:solidFill>
                <a:latin typeface="Open Sans"/>
                <a:ea typeface="Open Sans"/>
                <a:cs typeface="Open Sans"/>
                <a:sym typeface="Open Sans"/>
              </a:rPr>
              <a:t>Appendix</a:t>
            </a:r>
            <a:endParaRPr lang="en-US" dirty="0"/>
          </a:p>
        </p:txBody>
      </p:sp>
    </p:spTree>
    <p:extLst>
      <p:ext uri="{BB962C8B-B14F-4D97-AF65-F5344CB8AC3E}">
        <p14:creationId xmlns:p14="http://schemas.microsoft.com/office/powerpoint/2010/main" val="29837367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7007" y="254511"/>
            <a:ext cx="7886700" cy="518696"/>
          </a:xfrm>
        </p:spPr>
        <p:txBody>
          <a:bodyPr/>
          <a:lstStyle/>
          <a:p>
            <a:r>
              <a:rPr lang="en-US" sz="3600" dirty="0" smtClean="0">
                <a:solidFill>
                  <a:srgbClr val="016E9F"/>
                </a:solidFill>
                <a:latin typeface="Open Sans"/>
                <a:ea typeface="Open Sans"/>
                <a:cs typeface="Open Sans"/>
              </a:rPr>
              <a:t>What is Rapid</a:t>
            </a:r>
            <a:r>
              <a:rPr lang="en-US" sz="3600" dirty="0" smtClean="0">
                <a:solidFill>
                  <a:schemeClr val="bg2"/>
                </a:solidFill>
                <a:latin typeface="Open Sans" panose="020B0604020202020204" charset="0"/>
                <a:ea typeface="Open Sans" panose="020B0604020202020204" charset="0"/>
                <a:cs typeface="Open Sans" panose="020B0604020202020204" charset="0"/>
              </a:rPr>
              <a:t> </a:t>
            </a:r>
            <a:r>
              <a:rPr lang="en-US" sz="3600" dirty="0" smtClean="0">
                <a:solidFill>
                  <a:srgbClr val="016E9F"/>
                </a:solidFill>
                <a:latin typeface="Open Sans"/>
                <a:ea typeface="Open Sans"/>
                <a:cs typeface="Open Sans"/>
              </a:rPr>
              <a:t>Bus?</a:t>
            </a:r>
            <a:endParaRPr lang="en-US" sz="3600" dirty="0">
              <a:solidFill>
                <a:srgbClr val="016E9F"/>
              </a:solidFill>
              <a:latin typeface="Open Sans"/>
              <a:ea typeface="Open Sans"/>
              <a:cs typeface="Open Sans"/>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852" y="1028693"/>
            <a:ext cx="5116285" cy="3837214"/>
          </a:xfrm>
          <a:prstGeom prst="rect">
            <a:avLst/>
          </a:prstGeom>
        </p:spPr>
      </p:pic>
      <p:sp>
        <p:nvSpPr>
          <p:cNvPr id="5" name="TextBox 4"/>
          <p:cNvSpPr txBox="1"/>
          <p:nvPr/>
        </p:nvSpPr>
        <p:spPr>
          <a:xfrm>
            <a:off x="5617024" y="881732"/>
            <a:ext cx="3298373" cy="4247317"/>
          </a:xfrm>
          <a:prstGeom prst="rect">
            <a:avLst/>
          </a:prstGeom>
          <a:noFill/>
        </p:spPr>
        <p:txBody>
          <a:bodyPr wrap="square" rtlCol="0">
            <a:spAutoFit/>
          </a:bodyPr>
          <a:lstStyle/>
          <a:p>
            <a:pPr marL="342900"/>
            <a:r>
              <a:rPr lang="en-US" sz="1600" dirty="0" smtClean="0">
                <a:latin typeface="Open Sans" panose="020B0604020202020204" charset="0"/>
                <a:ea typeface="Open Sans" panose="020B0604020202020204" charset="0"/>
                <a:cs typeface="Open Sans" panose="020B0604020202020204" charset="0"/>
              </a:rPr>
              <a:t>Features </a:t>
            </a:r>
            <a:r>
              <a:rPr lang="en-US" sz="1600" dirty="0">
                <a:latin typeface="Open Sans" panose="020B0604020202020204" charset="0"/>
                <a:ea typeface="Open Sans" panose="020B0604020202020204" charset="0"/>
                <a:cs typeface="Open Sans" panose="020B0604020202020204" charset="0"/>
              </a:rPr>
              <a:t>May Include</a:t>
            </a:r>
          </a:p>
          <a:p>
            <a:pPr marL="571500" indent="-228600">
              <a:buFont typeface="Arial" panose="020B0604020202020204" pitchFamily="34" charset="0"/>
              <a:buChar char="•"/>
            </a:pPr>
            <a:r>
              <a:rPr lang="en-US" sz="1600" dirty="0">
                <a:latin typeface="Open Sans" panose="020B0604020202020204" charset="0"/>
                <a:ea typeface="Open Sans" panose="020B0604020202020204" charset="0"/>
                <a:cs typeface="Open Sans" panose="020B0604020202020204" charset="0"/>
              </a:rPr>
              <a:t>10-15 Min Service Frequency</a:t>
            </a:r>
          </a:p>
          <a:p>
            <a:pPr marL="571500" indent="-228600">
              <a:buFont typeface="Arial" panose="020B0604020202020204" pitchFamily="34" charset="0"/>
              <a:buChar char="•"/>
            </a:pPr>
            <a:r>
              <a:rPr lang="en-US" sz="1600" dirty="0">
                <a:latin typeface="Open Sans" panose="020B0604020202020204" charset="0"/>
                <a:ea typeface="Open Sans" panose="020B0604020202020204" charset="0"/>
                <a:cs typeface="Open Sans" panose="020B0604020202020204" charset="0"/>
              </a:rPr>
              <a:t>Dedicated Lanes Where Feasible</a:t>
            </a:r>
          </a:p>
          <a:p>
            <a:pPr marL="571500" indent="-228600">
              <a:buFont typeface="Arial" panose="020B0604020202020204" pitchFamily="34" charset="0"/>
              <a:buChar char="•"/>
            </a:pPr>
            <a:r>
              <a:rPr lang="en-US" sz="1600" dirty="0">
                <a:latin typeface="Open Sans" panose="020B0604020202020204" charset="0"/>
                <a:ea typeface="Open Sans" panose="020B0604020202020204" charset="0"/>
                <a:cs typeface="Open Sans" panose="020B0604020202020204" charset="0"/>
              </a:rPr>
              <a:t>Pedestrian and Bike Improvements</a:t>
            </a:r>
          </a:p>
          <a:p>
            <a:pPr marL="571500" indent="-228600">
              <a:buFont typeface="Arial" panose="020B0604020202020204" pitchFamily="34" charset="0"/>
              <a:buChar char="•"/>
            </a:pPr>
            <a:r>
              <a:rPr lang="en-US" sz="1600" dirty="0">
                <a:latin typeface="Open Sans" panose="020B0604020202020204" charset="0"/>
                <a:ea typeface="Open Sans" panose="020B0604020202020204" charset="0"/>
                <a:cs typeface="Open Sans" panose="020B0604020202020204" charset="0"/>
              </a:rPr>
              <a:t>Intersection and Signal Upgrades (TSP)</a:t>
            </a:r>
          </a:p>
          <a:p>
            <a:pPr marL="571500" indent="-228600">
              <a:buFont typeface="Arial" panose="020B0604020202020204" pitchFamily="34" charset="0"/>
              <a:buChar char="•"/>
            </a:pPr>
            <a:r>
              <a:rPr lang="en-US" sz="1600" dirty="0">
                <a:latin typeface="Open Sans" panose="020B0604020202020204" charset="0"/>
                <a:ea typeface="Open Sans" panose="020B0604020202020204" charset="0"/>
                <a:cs typeface="Open Sans" panose="020B0604020202020204" charset="0"/>
              </a:rPr>
              <a:t>Queue Jumps (By-Pass Lanes at Signaled Intersections)</a:t>
            </a:r>
          </a:p>
          <a:p>
            <a:pPr marL="571500" indent="-228600">
              <a:buFont typeface="Arial" panose="020B0604020202020204" pitchFamily="34" charset="0"/>
              <a:buChar char="•"/>
            </a:pPr>
            <a:r>
              <a:rPr lang="en-US" sz="1600" dirty="0">
                <a:latin typeface="Open Sans" panose="020B0604020202020204" charset="0"/>
                <a:ea typeface="Open Sans" panose="020B0604020202020204" charset="0"/>
                <a:cs typeface="Open Sans" panose="020B0604020202020204" charset="0"/>
              </a:rPr>
              <a:t>Shelters, Real Time Information, Level Boarding, Off Board Fare Collection</a:t>
            </a:r>
          </a:p>
          <a:p>
            <a:endParaRPr lang="en-US" dirty="0"/>
          </a:p>
        </p:txBody>
      </p:sp>
    </p:spTree>
    <p:extLst>
      <p:ext uri="{BB962C8B-B14F-4D97-AF65-F5344CB8AC3E}">
        <p14:creationId xmlns:p14="http://schemas.microsoft.com/office/powerpoint/2010/main" val="14859961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solidFill>
                  <a:srgbClr val="016E9F"/>
                </a:solidFill>
                <a:latin typeface="Open Sans"/>
                <a:ea typeface="Open Sans"/>
                <a:cs typeface="Open Sans"/>
              </a:rPr>
              <a:t>Nashville</a:t>
            </a:r>
            <a:r>
              <a:rPr lang="en-US" dirty="0" smtClean="0"/>
              <a:t> </a:t>
            </a:r>
            <a:r>
              <a:rPr lang="en-US" sz="3600" dirty="0">
                <a:solidFill>
                  <a:srgbClr val="016E9F"/>
                </a:solidFill>
                <a:latin typeface="Open Sans"/>
                <a:ea typeface="Open Sans"/>
                <a:cs typeface="Open Sans"/>
              </a:rPr>
              <a:t>Underground</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292" t="17073" r="2597" b="2221"/>
          <a:stretch/>
        </p:blipFill>
        <p:spPr>
          <a:xfrm>
            <a:off x="208979" y="917325"/>
            <a:ext cx="4199732" cy="4095541"/>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t="3902" b="4390"/>
          <a:stretch/>
        </p:blipFill>
        <p:spPr>
          <a:xfrm>
            <a:off x="4718961" y="2589066"/>
            <a:ext cx="4336073" cy="2385897"/>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t="8204" b="20602"/>
          <a:stretch/>
        </p:blipFill>
        <p:spPr>
          <a:xfrm>
            <a:off x="4887885" y="869731"/>
            <a:ext cx="4175596" cy="1783655"/>
          </a:xfrm>
          <a:prstGeom prst="rect">
            <a:avLst/>
          </a:prstGeom>
        </p:spPr>
      </p:pic>
    </p:spTree>
    <p:extLst>
      <p:ext uri="{BB962C8B-B14F-4D97-AF65-F5344CB8AC3E}">
        <p14:creationId xmlns:p14="http://schemas.microsoft.com/office/powerpoint/2010/main" val="33800315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solidFill>
                  <a:srgbClr val="016E9F"/>
                </a:solidFill>
                <a:latin typeface="Open Sans"/>
                <a:ea typeface="Open Sans"/>
                <a:cs typeface="Open Sans"/>
              </a:rPr>
              <a:t>Mobility</a:t>
            </a:r>
            <a:r>
              <a:rPr lang="en-US" dirty="0" smtClean="0"/>
              <a:t> </a:t>
            </a:r>
            <a:r>
              <a:rPr lang="en-US" sz="3600" dirty="0">
                <a:solidFill>
                  <a:srgbClr val="016E9F"/>
                </a:solidFill>
                <a:latin typeface="Open Sans"/>
                <a:ea typeface="Open Sans"/>
                <a:cs typeface="Open Sans"/>
              </a:rPr>
              <a:t>on Demand</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8082" y="882097"/>
            <a:ext cx="4758607" cy="4212415"/>
          </a:xfrm>
          <a:prstGeom prst="rect">
            <a:avLst/>
          </a:prstGeom>
        </p:spPr>
      </p:pic>
      <p:pic>
        <p:nvPicPr>
          <p:cNvPr id="4" name="Shape 161"/>
          <p:cNvPicPr preferRelativeResize="0"/>
          <p:nvPr/>
        </p:nvPicPr>
        <p:blipFill rotWithShape="1">
          <a:blip r:embed="rId4">
            <a:alphaModFix/>
          </a:blip>
          <a:srcRect/>
          <a:stretch/>
        </p:blipFill>
        <p:spPr>
          <a:xfrm>
            <a:off x="81633" y="1412516"/>
            <a:ext cx="4021406" cy="1353407"/>
          </a:xfrm>
          <a:prstGeom prst="rect">
            <a:avLst/>
          </a:prstGeom>
          <a:noFill/>
          <a:ln>
            <a:noFill/>
          </a:ln>
        </p:spPr>
      </p:pic>
    </p:spTree>
    <p:extLst>
      <p:ext uri="{BB962C8B-B14F-4D97-AF65-F5344CB8AC3E}">
        <p14:creationId xmlns:p14="http://schemas.microsoft.com/office/powerpoint/2010/main" val="39579372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p:txBody>
          <a:bodyPr/>
          <a:lstStyle/>
          <a:p>
            <a:r>
              <a:rPr lang="en-US" sz="3600" dirty="0" smtClean="0">
                <a:solidFill>
                  <a:srgbClr val="016E9F"/>
                </a:solidFill>
                <a:latin typeface="Open Sans"/>
                <a:ea typeface="Open Sans"/>
                <a:cs typeface="Open Sans"/>
                <a:sym typeface="Open Sans"/>
              </a:rPr>
              <a:t>Timeline</a:t>
            </a:r>
            <a:endParaRPr lang="en-US" dirty="0"/>
          </a:p>
        </p:txBody>
      </p:sp>
      <p:pic>
        <p:nvPicPr>
          <p:cNvPr id="4" name="Picture 3"/>
          <p:cNvPicPr>
            <a:picLocks noChangeAspect="1"/>
          </p:cNvPicPr>
          <p:nvPr/>
        </p:nvPicPr>
        <p:blipFill rotWithShape="1">
          <a:blip r:embed="rId3"/>
          <a:srcRect r="2140" b="2435"/>
          <a:stretch/>
        </p:blipFill>
        <p:spPr>
          <a:xfrm>
            <a:off x="6985010" y="135399"/>
            <a:ext cx="1987540" cy="509688"/>
          </a:xfrm>
          <a:prstGeom prst="rect">
            <a:avLst/>
          </a:prstGeom>
          <a:solidFill>
            <a:schemeClr val="tx1">
              <a:alpha val="0"/>
            </a:schemeClr>
          </a:solidFill>
          <a:ln>
            <a:noFill/>
          </a:ln>
        </p:spPr>
      </p:pic>
      <p:pic>
        <p:nvPicPr>
          <p:cNvPr id="5" name="Picture 4"/>
          <p:cNvPicPr>
            <a:picLocks noChangeAspect="1"/>
          </p:cNvPicPr>
          <p:nvPr/>
        </p:nvPicPr>
        <p:blipFill rotWithShape="1">
          <a:blip r:embed="rId4">
            <a:clrChange>
              <a:clrFrom>
                <a:srgbClr val="FFFFFF"/>
              </a:clrFrom>
              <a:clrTo>
                <a:srgbClr val="FFFFFF">
                  <a:alpha val="0"/>
                </a:srgbClr>
              </a:clrTo>
            </a:clrChange>
          </a:blip>
          <a:srcRect r="212" b="1046"/>
          <a:stretch/>
        </p:blipFill>
        <p:spPr>
          <a:xfrm>
            <a:off x="-19050" y="1170267"/>
            <a:ext cx="9166420" cy="3381375"/>
          </a:xfrm>
          <a:prstGeom prst="rect">
            <a:avLst/>
          </a:prstGeom>
        </p:spPr>
      </p:pic>
    </p:spTree>
    <p:extLst>
      <p:ext uri="{BB962C8B-B14F-4D97-AF65-F5344CB8AC3E}">
        <p14:creationId xmlns:p14="http://schemas.microsoft.com/office/powerpoint/2010/main" val="8936178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28650" y="254511"/>
            <a:ext cx="7886700" cy="518696"/>
          </a:xfrm>
        </p:spPr>
        <p:txBody>
          <a:bodyPr/>
          <a:lstStyle/>
          <a:p>
            <a:r>
              <a:rPr lang="en-US" sz="3600" dirty="0" smtClean="0">
                <a:solidFill>
                  <a:srgbClr val="016E9F"/>
                </a:solidFill>
                <a:latin typeface="Open Sans"/>
                <a:ea typeface="Open Sans"/>
                <a:cs typeface="Open Sans"/>
                <a:sym typeface="Open Sans"/>
              </a:rPr>
              <a:t>Financing: Sources &amp; Uses</a:t>
            </a:r>
            <a:endParaRPr lang="en-US" dirty="0"/>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4541" r="4649" b="5109"/>
          <a:stretch/>
        </p:blipFill>
        <p:spPr>
          <a:xfrm>
            <a:off x="195942" y="1006037"/>
            <a:ext cx="4637963" cy="3370020"/>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5065" r="19750" b="12029"/>
          <a:stretch/>
        </p:blipFill>
        <p:spPr>
          <a:xfrm>
            <a:off x="4958483" y="967933"/>
            <a:ext cx="3940607" cy="3342808"/>
          </a:xfrm>
          <a:prstGeom prst="rect">
            <a:avLst/>
          </a:prstGeom>
        </p:spPr>
      </p:pic>
    </p:spTree>
    <p:extLst>
      <p:ext uri="{BB962C8B-B14F-4D97-AF65-F5344CB8AC3E}">
        <p14:creationId xmlns:p14="http://schemas.microsoft.com/office/powerpoint/2010/main" val="29889103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Shape 119"/>
          <p:cNvSpPr txBox="1">
            <a:spLocks noGrp="1"/>
          </p:cNvSpPr>
          <p:nvPr>
            <p:ph type="title"/>
          </p:nvPr>
        </p:nvSpPr>
        <p:spPr>
          <a:xfrm>
            <a:off x="628650" y="254511"/>
            <a:ext cx="7886700" cy="518696"/>
          </a:xfrm>
          <a:prstGeom prst="rect">
            <a:avLst/>
          </a:prstGeom>
          <a:noFill/>
          <a:ln>
            <a:noFill/>
          </a:ln>
        </p:spPr>
        <p:txBody>
          <a:bodyPr wrap="square" lIns="91425" tIns="45700" rIns="91425" bIns="45700" anchor="t" anchorCtr="0">
            <a:noAutofit/>
          </a:bodyPr>
          <a:lstStyle/>
          <a:p>
            <a:pPr marL="0" marR="0" lvl="0" indent="-209550" algn="l" rtl="0">
              <a:lnSpc>
                <a:spcPct val="90000"/>
              </a:lnSpc>
              <a:spcBef>
                <a:spcPts val="0"/>
              </a:spcBef>
              <a:buClr>
                <a:schemeClr val="dk1"/>
              </a:buClr>
              <a:buSzPct val="110000"/>
              <a:buFont typeface="Verdana"/>
              <a:buNone/>
            </a:pPr>
            <a:r>
              <a:rPr lang="en-US" sz="3000" i="0" u="none" strike="noStrike" cap="none" dirty="0" smtClean="0">
                <a:solidFill>
                  <a:srgbClr val="016E9F"/>
                </a:solidFill>
                <a:latin typeface="Open Sans"/>
                <a:ea typeface="Open Sans"/>
                <a:cs typeface="Open Sans"/>
                <a:sym typeface="Open Sans"/>
              </a:rPr>
              <a:t>Increasing commute </a:t>
            </a:r>
            <a:r>
              <a:rPr lang="en-US" sz="3000" dirty="0">
                <a:solidFill>
                  <a:srgbClr val="016E9F"/>
                </a:solidFill>
                <a:latin typeface="Open Sans"/>
                <a:ea typeface="Open Sans"/>
                <a:cs typeface="Open Sans"/>
                <a:sym typeface="Open Sans"/>
              </a:rPr>
              <a:t>t</a:t>
            </a:r>
            <a:r>
              <a:rPr lang="en-US" sz="3000" i="0" u="none" strike="noStrike" cap="none" dirty="0" smtClean="0">
                <a:solidFill>
                  <a:srgbClr val="016E9F"/>
                </a:solidFill>
                <a:latin typeface="Open Sans"/>
                <a:ea typeface="Open Sans"/>
                <a:cs typeface="Open Sans"/>
                <a:sym typeface="Open Sans"/>
              </a:rPr>
              <a:t>imes</a:t>
            </a:r>
            <a:endParaRPr lang="en-US" sz="3000" i="0" u="none" strike="noStrike" cap="none" dirty="0">
              <a:solidFill>
                <a:srgbClr val="016E9F"/>
              </a:solidFill>
              <a:latin typeface="Open Sans"/>
              <a:ea typeface="Open Sans"/>
              <a:cs typeface="Open Sans"/>
              <a:sym typeface="Open Sans"/>
            </a:endParaRPr>
          </a:p>
        </p:txBody>
      </p:sp>
      <p:sp>
        <p:nvSpPr>
          <p:cNvPr id="5" name="Shape 121"/>
          <p:cNvSpPr/>
          <p:nvPr/>
        </p:nvSpPr>
        <p:spPr>
          <a:xfrm>
            <a:off x="4941636" y="1754913"/>
            <a:ext cx="3545400" cy="1926000"/>
          </a:xfrm>
          <a:prstGeom prst="rect">
            <a:avLst/>
          </a:prstGeom>
          <a:noFill/>
          <a:ln>
            <a:noFill/>
          </a:ln>
        </p:spPr>
        <p:txBody>
          <a:bodyPr wrap="square" lIns="91425" tIns="45700" rIns="91425" bIns="45700" anchor="t" anchorCtr="0">
            <a:noAutofit/>
          </a:bodyPr>
          <a:lstStyle/>
          <a:p>
            <a:pPr marL="0" marR="0" lvl="0" indent="0" algn="ctr" rtl="0">
              <a:spcBef>
                <a:spcPts val="0"/>
              </a:spcBef>
              <a:buSzPct val="25000"/>
              <a:buNone/>
            </a:pPr>
            <a:r>
              <a:rPr lang="en-US" sz="3000" b="1" i="1" dirty="0">
                <a:solidFill>
                  <a:srgbClr val="016E9F"/>
                </a:solidFill>
                <a:latin typeface="Open Sans"/>
                <a:ea typeface="Open Sans"/>
                <a:cs typeface="Open Sans"/>
                <a:sym typeface="Open Sans"/>
              </a:rPr>
              <a:t>111,000</a:t>
            </a:r>
            <a:r>
              <a:rPr lang="en-US" sz="3000" dirty="0">
                <a:solidFill>
                  <a:srgbClr val="016E9F"/>
                </a:solidFill>
                <a:latin typeface="Open Sans"/>
                <a:ea typeface="Open Sans"/>
                <a:cs typeface="Open Sans"/>
                <a:sym typeface="Open Sans"/>
              </a:rPr>
              <a:t> additional commuters have been added to our roads since 2010</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954" y="885079"/>
            <a:ext cx="4397017" cy="4051745"/>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Shape 112"/>
          <p:cNvSpPr txBox="1">
            <a:spLocks noGrp="1"/>
          </p:cNvSpPr>
          <p:nvPr>
            <p:ph type="title"/>
          </p:nvPr>
        </p:nvSpPr>
        <p:spPr>
          <a:xfrm>
            <a:off x="628650" y="281066"/>
            <a:ext cx="7886700" cy="492141"/>
          </a:xfrm>
          <a:prstGeom prst="rect">
            <a:avLst/>
          </a:prstGeom>
          <a:noFill/>
          <a:ln>
            <a:noFill/>
          </a:ln>
        </p:spPr>
        <p:txBody>
          <a:bodyPr wrap="square" lIns="91425" tIns="45700" rIns="91425" bIns="45700" anchor="t" anchorCtr="0">
            <a:noAutofit/>
          </a:bodyPr>
          <a:lstStyle/>
          <a:p>
            <a:pPr marL="0" marR="0" lvl="0" indent="-171450" algn="l" rtl="0">
              <a:lnSpc>
                <a:spcPct val="90000"/>
              </a:lnSpc>
              <a:spcBef>
                <a:spcPts val="0"/>
              </a:spcBef>
              <a:buClr>
                <a:schemeClr val="dk1"/>
              </a:buClr>
              <a:buSzPct val="90000"/>
              <a:buFont typeface="Verdana"/>
              <a:buNone/>
            </a:pPr>
            <a:r>
              <a:rPr lang="en-US" sz="3000" i="0" u="none" strike="noStrike" cap="none" dirty="0" smtClean="0">
                <a:solidFill>
                  <a:srgbClr val="016E9F"/>
                </a:solidFill>
                <a:latin typeface="Open Sans"/>
                <a:ea typeface="Open Sans"/>
                <a:cs typeface="Open Sans"/>
                <a:sym typeface="Open Sans"/>
              </a:rPr>
              <a:t>Roads alone won’t fix it</a:t>
            </a:r>
            <a:endParaRPr lang="en-US" sz="3000" i="0" u="none" strike="noStrike" cap="none" dirty="0">
              <a:solidFill>
                <a:srgbClr val="016E9F"/>
              </a:solidFill>
              <a:latin typeface="Open Sans"/>
              <a:ea typeface="Open Sans"/>
              <a:cs typeface="Open Sans"/>
              <a:sym typeface="Open Sans"/>
            </a:endParaRPr>
          </a:p>
        </p:txBody>
      </p:sp>
      <p:pic>
        <p:nvPicPr>
          <p:cNvPr id="4" name="Shape 113"/>
          <p:cNvPicPr preferRelativeResize="0"/>
          <p:nvPr/>
        </p:nvPicPr>
        <p:blipFill rotWithShape="1">
          <a:blip r:embed="rId3">
            <a:alphaModFix/>
          </a:blip>
          <a:srcRect b="12871"/>
          <a:stretch/>
        </p:blipFill>
        <p:spPr>
          <a:xfrm>
            <a:off x="587831" y="870482"/>
            <a:ext cx="8115300" cy="4060748"/>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Shape 104"/>
          <p:cNvSpPr txBox="1">
            <a:spLocks noGrp="1"/>
          </p:cNvSpPr>
          <p:nvPr>
            <p:ph type="title"/>
          </p:nvPr>
        </p:nvSpPr>
        <p:spPr>
          <a:xfrm>
            <a:off x="572550" y="272644"/>
            <a:ext cx="7998900" cy="458325"/>
          </a:xfrm>
          <a:prstGeom prst="rect">
            <a:avLst/>
          </a:prstGeom>
          <a:noFill/>
          <a:ln>
            <a:noFill/>
          </a:ln>
        </p:spPr>
        <p:txBody>
          <a:bodyPr wrap="square" lIns="91425" tIns="45700" rIns="91425" bIns="45700" anchor="t" anchorCtr="0">
            <a:noAutofit/>
          </a:bodyPr>
          <a:lstStyle/>
          <a:p>
            <a:pPr marL="0" marR="0" lvl="0" indent="-165100" algn="l" rtl="0">
              <a:lnSpc>
                <a:spcPct val="90000"/>
              </a:lnSpc>
              <a:spcBef>
                <a:spcPts val="0"/>
              </a:spcBef>
              <a:buClr>
                <a:schemeClr val="dk1"/>
              </a:buClr>
              <a:buSzPct val="86666"/>
              <a:buFont typeface="Verdana"/>
              <a:buNone/>
            </a:pPr>
            <a:r>
              <a:rPr lang="en-US" sz="3000" dirty="0">
                <a:solidFill>
                  <a:srgbClr val="016E9F"/>
                </a:solidFill>
                <a:latin typeface="Open Sans"/>
                <a:ea typeface="Open Sans"/>
                <a:cs typeface="Open Sans"/>
                <a:sym typeface="Open Sans"/>
              </a:rPr>
              <a:t>On </a:t>
            </a:r>
            <a:r>
              <a:rPr lang="en-US" sz="3000" dirty="0" smtClean="0">
                <a:solidFill>
                  <a:srgbClr val="016E9F"/>
                </a:solidFill>
                <a:latin typeface="Open Sans"/>
                <a:ea typeface="Open Sans"/>
                <a:cs typeface="Open Sans"/>
                <a:sym typeface="Open Sans"/>
              </a:rPr>
              <a:t>infrastructure</a:t>
            </a:r>
            <a:r>
              <a:rPr lang="en-US" sz="3000" dirty="0">
                <a:solidFill>
                  <a:srgbClr val="016E9F"/>
                </a:solidFill>
                <a:latin typeface="Open Sans"/>
                <a:ea typeface="Open Sans"/>
                <a:cs typeface="Open Sans"/>
                <a:sym typeface="Open Sans"/>
              </a:rPr>
              <a:t>, </a:t>
            </a:r>
            <a:r>
              <a:rPr lang="en-US" sz="3000" dirty="0" smtClean="0">
                <a:solidFill>
                  <a:srgbClr val="016E9F"/>
                </a:solidFill>
                <a:latin typeface="Open Sans"/>
                <a:ea typeface="Open Sans"/>
                <a:cs typeface="Open Sans"/>
                <a:sym typeface="Open Sans"/>
              </a:rPr>
              <a:t>we’re </a:t>
            </a:r>
            <a:r>
              <a:rPr lang="en-US" sz="3000" dirty="0">
                <a:solidFill>
                  <a:srgbClr val="016E9F"/>
                </a:solidFill>
                <a:latin typeface="Open Sans"/>
                <a:ea typeface="Open Sans"/>
                <a:cs typeface="Open Sans"/>
                <a:sym typeface="Open Sans"/>
              </a:rPr>
              <a:t>b</a:t>
            </a:r>
            <a:r>
              <a:rPr lang="en-US" sz="3000" dirty="0" smtClean="0">
                <a:solidFill>
                  <a:srgbClr val="016E9F"/>
                </a:solidFill>
                <a:latin typeface="Open Sans"/>
                <a:ea typeface="Open Sans"/>
                <a:cs typeface="Open Sans"/>
                <a:sym typeface="Open Sans"/>
              </a:rPr>
              <a:t>ehind</a:t>
            </a:r>
            <a:endParaRPr lang="en-US" sz="3000" dirty="0">
              <a:solidFill>
                <a:srgbClr val="016E9F"/>
              </a:solidFill>
              <a:latin typeface="Open Sans"/>
              <a:ea typeface="Open Sans"/>
              <a:cs typeface="Open Sans"/>
              <a:sym typeface="Open Sans"/>
            </a:endParaRPr>
          </a:p>
        </p:txBody>
      </p:sp>
      <p:pic>
        <p:nvPicPr>
          <p:cNvPr id="105" name="Shape 105"/>
          <p:cNvPicPr preferRelativeResize="0"/>
          <p:nvPr/>
        </p:nvPicPr>
        <p:blipFill rotWithShape="1">
          <a:blip r:embed="rId3">
            <a:alphaModFix amt="11000"/>
          </a:blip>
          <a:srcRect/>
          <a:stretch/>
        </p:blipFill>
        <p:spPr>
          <a:xfrm>
            <a:off x="-874059" y="1210236"/>
            <a:ext cx="11177017" cy="2411771"/>
          </a:xfrm>
          <a:prstGeom prst="rect">
            <a:avLst/>
          </a:prstGeom>
          <a:noFill/>
          <a:ln>
            <a:noFill/>
          </a:ln>
        </p:spPr>
      </p:pic>
      <p:sp>
        <p:nvSpPr>
          <p:cNvPr id="4" name="TextBox 3"/>
          <p:cNvSpPr txBox="1"/>
          <p:nvPr/>
        </p:nvSpPr>
        <p:spPr>
          <a:xfrm>
            <a:off x="8458201" y="3800925"/>
            <a:ext cx="473528" cy="369332"/>
          </a:xfrm>
          <a:prstGeom prst="rect">
            <a:avLst/>
          </a:prstGeom>
          <a:noFill/>
        </p:spPr>
        <p:txBody>
          <a:bodyPr wrap="square" rtlCol="0">
            <a:spAutoFit/>
          </a:bodyPr>
          <a:lstStyle/>
          <a:p>
            <a:r>
              <a:rPr lang="en-US" sz="1800" b="1" dirty="0" smtClean="0">
                <a:solidFill>
                  <a:schemeClr val="bg1"/>
                </a:solidFill>
              </a:rPr>
              <a:t>?</a:t>
            </a:r>
            <a:endParaRPr lang="en-US" sz="1800" b="1" dirty="0">
              <a:solidFill>
                <a:schemeClr val="bg1"/>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35877"/>
            <a:ext cx="9144000" cy="2422879"/>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Shape 127"/>
          <p:cNvSpPr txBox="1">
            <a:spLocks noGrp="1"/>
          </p:cNvSpPr>
          <p:nvPr>
            <p:ph type="title"/>
          </p:nvPr>
        </p:nvSpPr>
        <p:spPr>
          <a:xfrm>
            <a:off x="209150" y="227531"/>
            <a:ext cx="9441000" cy="535950"/>
          </a:xfrm>
          <a:prstGeom prst="rect">
            <a:avLst/>
          </a:prstGeom>
          <a:noFill/>
          <a:ln>
            <a:noFill/>
          </a:ln>
        </p:spPr>
        <p:txBody>
          <a:bodyPr wrap="square" lIns="91425" tIns="45700" rIns="91425" bIns="45700" anchor="t" anchorCtr="0">
            <a:noAutofit/>
          </a:bodyPr>
          <a:lstStyle/>
          <a:p>
            <a:pPr marL="0" marR="0" lvl="0" indent="-177800" algn="l" rtl="0">
              <a:lnSpc>
                <a:spcPct val="90000"/>
              </a:lnSpc>
              <a:spcBef>
                <a:spcPts val="0"/>
              </a:spcBef>
              <a:buClr>
                <a:schemeClr val="dk1"/>
              </a:buClr>
              <a:buSzPct val="100000"/>
              <a:buFont typeface="Verdana"/>
              <a:buNone/>
            </a:pPr>
            <a:r>
              <a:rPr lang="en-US" sz="2800" i="0" u="none" strike="noStrike" cap="none" dirty="0">
                <a:solidFill>
                  <a:srgbClr val="016E9F"/>
                </a:solidFill>
                <a:latin typeface="Open Sans"/>
                <a:ea typeface="Open Sans"/>
                <a:cs typeface="Open Sans"/>
                <a:sym typeface="Open Sans"/>
              </a:rPr>
              <a:t>W</a:t>
            </a:r>
            <a:r>
              <a:rPr lang="en-US" sz="2800" dirty="0">
                <a:solidFill>
                  <a:srgbClr val="016E9F"/>
                </a:solidFill>
                <a:latin typeface="Open Sans"/>
                <a:ea typeface="Open Sans"/>
                <a:cs typeface="Open Sans"/>
                <a:sym typeface="Open Sans"/>
              </a:rPr>
              <a:t>e need a solution that </a:t>
            </a:r>
            <a:r>
              <a:rPr lang="en-US" sz="2800" i="1" dirty="0">
                <a:solidFill>
                  <a:srgbClr val="016E9F"/>
                </a:solidFill>
                <a:latin typeface="Open Sans"/>
                <a:ea typeface="Open Sans"/>
                <a:cs typeface="Open Sans"/>
                <a:sym typeface="Open Sans"/>
              </a:rPr>
              <a:t>m</a:t>
            </a:r>
            <a:r>
              <a:rPr lang="en-US" sz="2800" i="1" u="none" strike="noStrike" cap="none" dirty="0">
                <a:solidFill>
                  <a:srgbClr val="016E9F"/>
                </a:solidFill>
                <a:latin typeface="Open Sans"/>
                <a:ea typeface="Open Sans"/>
                <a:cs typeface="Open Sans"/>
                <a:sym typeface="Open Sans"/>
              </a:rPr>
              <a:t>ov</a:t>
            </a:r>
            <a:r>
              <a:rPr lang="en-US" sz="2800" i="1" dirty="0">
                <a:solidFill>
                  <a:srgbClr val="016E9F"/>
                </a:solidFill>
                <a:latin typeface="Open Sans"/>
                <a:ea typeface="Open Sans"/>
                <a:cs typeface="Open Sans"/>
                <a:sym typeface="Open Sans"/>
              </a:rPr>
              <a:t>es</a:t>
            </a:r>
            <a:r>
              <a:rPr lang="en-US" sz="2800" i="0" u="none" strike="noStrike" cap="none" dirty="0">
                <a:solidFill>
                  <a:srgbClr val="016E9F"/>
                </a:solidFill>
                <a:latin typeface="Open Sans"/>
                <a:ea typeface="Open Sans"/>
                <a:cs typeface="Open Sans"/>
                <a:sym typeface="Open Sans"/>
              </a:rPr>
              <a:t> </a:t>
            </a:r>
            <a:r>
              <a:rPr lang="en-US" sz="2800" dirty="0" smtClean="0">
                <a:solidFill>
                  <a:srgbClr val="016E9F"/>
                </a:solidFill>
                <a:latin typeface="Open Sans"/>
                <a:ea typeface="Open Sans"/>
                <a:cs typeface="Open Sans"/>
                <a:sym typeface="Open Sans"/>
              </a:rPr>
              <a:t>more people</a:t>
            </a:r>
            <a:endParaRPr lang="en-US" sz="2800" i="0" u="none" strike="noStrike" cap="none" dirty="0">
              <a:solidFill>
                <a:srgbClr val="016E9F"/>
              </a:solidFill>
              <a:latin typeface="Open Sans"/>
              <a:ea typeface="Open Sans"/>
              <a:cs typeface="Open Sans"/>
              <a:sym typeface="Open Sans"/>
            </a:endParaRPr>
          </a:p>
        </p:txBody>
      </p:sp>
      <p:pic>
        <p:nvPicPr>
          <p:cNvPr id="5" name="Shape 128"/>
          <p:cNvPicPr preferRelativeResize="0">
            <a:picLocks/>
          </p:cNvPicPr>
          <p:nvPr/>
        </p:nvPicPr>
        <p:blipFill rotWithShape="1">
          <a:blip r:embed="rId3">
            <a:alphaModFix/>
          </a:blip>
          <a:srcRect/>
          <a:stretch/>
        </p:blipFill>
        <p:spPr>
          <a:xfrm>
            <a:off x="902208" y="847069"/>
            <a:ext cx="2944813" cy="4254500"/>
          </a:xfrm>
          <a:prstGeom prst="rect">
            <a:avLst/>
          </a:prstGeom>
          <a:noFill/>
          <a:ln>
            <a:noFill/>
          </a:ln>
        </p:spPr>
      </p:pic>
      <p:pic>
        <p:nvPicPr>
          <p:cNvPr id="6" name="Shape 129"/>
          <p:cNvPicPr preferRelativeResize="0"/>
          <p:nvPr/>
        </p:nvPicPr>
        <p:blipFill rotWithShape="1">
          <a:blip r:embed="rId4">
            <a:alphaModFix/>
          </a:blip>
          <a:srcRect/>
          <a:stretch/>
        </p:blipFill>
        <p:spPr>
          <a:xfrm>
            <a:off x="4697662" y="847069"/>
            <a:ext cx="3137290" cy="423173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200"/>
                                        <p:tgtEl>
                                          <p:spTgt spid="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229" y="303497"/>
            <a:ext cx="8784771" cy="594311"/>
          </a:xfrm>
        </p:spPr>
        <p:txBody>
          <a:bodyPr/>
          <a:lstStyle/>
          <a:p>
            <a:r>
              <a:rPr lang="en-US" sz="2000" dirty="0" smtClean="0">
                <a:solidFill>
                  <a:srgbClr val="016E9F"/>
                </a:solidFill>
                <a:latin typeface="Open Sans"/>
                <a:ea typeface="Open Sans"/>
                <a:cs typeface="Open Sans"/>
                <a:sym typeface="Open Sans"/>
              </a:rPr>
              <a:t>66% of homebuyers likely looking for TOD, walkable neighborhoods</a:t>
            </a:r>
            <a:endParaRPr lang="en-US" sz="2000"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50000"/>
          <a:stretch/>
        </p:blipFill>
        <p:spPr>
          <a:xfrm>
            <a:off x="205739" y="931539"/>
            <a:ext cx="3777174" cy="2673370"/>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2054" t="3596" r="10268" b="24936"/>
          <a:stretch/>
        </p:blipFill>
        <p:spPr>
          <a:xfrm>
            <a:off x="6443876" y="2296336"/>
            <a:ext cx="2646924" cy="1738992"/>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r="37586"/>
          <a:stretch/>
        </p:blipFill>
        <p:spPr>
          <a:xfrm>
            <a:off x="9706619" y="-328463"/>
            <a:ext cx="862013" cy="952500"/>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24524" t="7619" r="15715" b="9841"/>
          <a:stretch/>
        </p:blipFill>
        <p:spPr>
          <a:xfrm>
            <a:off x="9931817" y="2713786"/>
            <a:ext cx="636815" cy="659649"/>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r="37586"/>
          <a:stretch/>
        </p:blipFill>
        <p:spPr>
          <a:xfrm>
            <a:off x="7767338" y="897808"/>
            <a:ext cx="1251177" cy="1382515"/>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12054" t="3596" r="10268" b="24936"/>
          <a:stretch/>
        </p:blipFill>
        <p:spPr>
          <a:xfrm>
            <a:off x="9781864" y="1383757"/>
            <a:ext cx="1623225" cy="1066436"/>
          </a:xfrm>
          <a:prstGeom prst="rect">
            <a:avLst/>
          </a:prstGeom>
        </p:spPr>
      </p:pic>
      <p:pic>
        <p:nvPicPr>
          <p:cNvPr id="12" name="Picture 11"/>
          <p:cNvPicPr>
            <a:picLocks noChangeAspect="1"/>
          </p:cNvPicPr>
          <p:nvPr/>
        </p:nvPicPr>
        <p:blipFill rotWithShape="1">
          <a:blip r:embed="rId6">
            <a:extLst>
              <a:ext uri="{28A0092B-C50C-407E-A947-70E740481C1C}">
                <a14:useLocalDpi xmlns:a14="http://schemas.microsoft.com/office/drawing/2010/main" val="0"/>
              </a:ext>
            </a:extLst>
          </a:blip>
          <a:srcRect l="24524" t="7619" r="15715" b="9841"/>
          <a:stretch/>
        </p:blipFill>
        <p:spPr>
          <a:xfrm>
            <a:off x="6443566" y="905650"/>
            <a:ext cx="1342547" cy="1390686"/>
          </a:xfrm>
          <a:prstGeom prst="rect">
            <a:avLst/>
          </a:prstGeom>
        </p:spPr>
      </p:pic>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50000"/>
          <a:stretch/>
        </p:blipFill>
        <p:spPr>
          <a:xfrm>
            <a:off x="2891998" y="2268224"/>
            <a:ext cx="3551568" cy="2513693"/>
          </a:xfrm>
          <a:prstGeom prst="rect">
            <a:avLst/>
          </a:prstGeom>
        </p:spPr>
      </p:pic>
      <p:sp>
        <p:nvSpPr>
          <p:cNvPr id="3" name="Oval 2"/>
          <p:cNvSpPr/>
          <p:nvPr/>
        </p:nvSpPr>
        <p:spPr>
          <a:xfrm rot="20000295">
            <a:off x="2848078" y="2464156"/>
            <a:ext cx="2269671" cy="14033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265037" y="3853543"/>
            <a:ext cx="1821063" cy="707886"/>
          </a:xfrm>
          <a:prstGeom prst="rect">
            <a:avLst/>
          </a:prstGeom>
          <a:noFill/>
        </p:spPr>
        <p:txBody>
          <a:bodyPr wrap="square" rtlCol="0">
            <a:spAutoFit/>
          </a:bodyPr>
          <a:lstStyle/>
          <a:p>
            <a:r>
              <a:rPr lang="en-US" sz="2000" b="1" dirty="0" smtClean="0">
                <a:solidFill>
                  <a:srgbClr val="FF0000"/>
                </a:solidFill>
              </a:rPr>
              <a:t>66% of homebuyers</a:t>
            </a:r>
            <a:endParaRPr lang="en-US" sz="2000" b="1" dirty="0">
              <a:solidFill>
                <a:srgbClr val="FF0000"/>
              </a:solidFill>
            </a:endParaRPr>
          </a:p>
        </p:txBody>
      </p:sp>
      <p:cxnSp>
        <p:nvCxnSpPr>
          <p:cNvPr id="14" name="Straight Connector 13"/>
          <p:cNvCxnSpPr/>
          <p:nvPr/>
        </p:nvCxnSpPr>
        <p:spPr>
          <a:xfrm flipV="1">
            <a:off x="2220686" y="3525070"/>
            <a:ext cx="671312" cy="32847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40165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016E9F"/>
                </a:solidFill>
                <a:latin typeface="Open Sans"/>
                <a:ea typeface="Open Sans"/>
                <a:cs typeface="Open Sans"/>
                <a:sym typeface="Open Sans"/>
              </a:rPr>
              <a:t>Nashville spoke, we listened</a:t>
            </a:r>
            <a:endParaRPr lang="en-US" sz="2800"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5177" t="11895" r="7092" b="20912"/>
          <a:stretch/>
        </p:blipFill>
        <p:spPr>
          <a:xfrm>
            <a:off x="310251" y="888540"/>
            <a:ext cx="4212771" cy="4171334"/>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4728" b="12592"/>
          <a:stretch/>
        </p:blipFill>
        <p:spPr>
          <a:xfrm>
            <a:off x="4538457" y="888538"/>
            <a:ext cx="4318050" cy="4242901"/>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0251" y="904696"/>
            <a:ext cx="2351306" cy="562906"/>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38457" y="888539"/>
            <a:ext cx="1261660" cy="986614"/>
          </a:xfrm>
          <a:prstGeom prst="rect">
            <a:avLst/>
          </a:prstGeom>
          <a:solidFill>
            <a:schemeClr val="bg1"/>
          </a:solidFill>
        </p:spPr>
      </p:pic>
    </p:spTree>
    <p:extLst>
      <p:ext uri="{BB962C8B-B14F-4D97-AF65-F5344CB8AC3E}">
        <p14:creationId xmlns:p14="http://schemas.microsoft.com/office/powerpoint/2010/main" val="40000013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4998" y="0"/>
            <a:ext cx="6374003" cy="51435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8456" y="563017"/>
            <a:ext cx="2514601" cy="719455"/>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12437</TotalTime>
  <Words>3214</Words>
  <Application>Microsoft Office PowerPoint</Application>
  <PresentationFormat>On-screen Show (16:9)</PresentationFormat>
  <Paragraphs>274</Paragraphs>
  <Slides>29</Slides>
  <Notes>27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Verdana</vt:lpstr>
      <vt:lpstr>PT Sans</vt:lpstr>
      <vt:lpstr>Arial</vt:lpstr>
      <vt:lpstr>Calibri</vt:lpstr>
      <vt:lpstr>Open Sans</vt:lpstr>
      <vt:lpstr>Office Theme</vt:lpstr>
      <vt:lpstr>Program Summary</vt:lpstr>
      <vt:lpstr>Nashville is growing rapidly</vt:lpstr>
      <vt:lpstr>Increasing commute times</vt:lpstr>
      <vt:lpstr>Roads alone won’t fix it</vt:lpstr>
      <vt:lpstr>On infrastructure, we’re behind</vt:lpstr>
      <vt:lpstr>We need a solution that moves more people</vt:lpstr>
      <vt:lpstr>66% of homebuyers likely looking for TOD, walkable neighborhoods</vt:lpstr>
      <vt:lpstr>Nashville spoke, we listened</vt:lpstr>
      <vt:lpstr>PowerPoint Presentation</vt:lpstr>
      <vt:lpstr>Let’s Move Nashville: What do we get?</vt:lpstr>
      <vt:lpstr>More Buses: to more places, more often</vt:lpstr>
      <vt:lpstr>Early Deliverables (2018-2023)</vt:lpstr>
      <vt:lpstr>Safe, convenient connections</vt:lpstr>
      <vt:lpstr>High Capacity Corridors: Fast, reliable service</vt:lpstr>
      <vt:lpstr>Easier to move around the city</vt:lpstr>
      <vt:lpstr>A responsible investment</vt:lpstr>
      <vt:lpstr>What will it cost me?</vt:lpstr>
      <vt:lpstr>What do we get for our investment?</vt:lpstr>
      <vt:lpstr>What do we get for our investment?</vt:lpstr>
      <vt:lpstr>What do we get for our investment?</vt:lpstr>
      <vt:lpstr>What do we get for our investment?</vt:lpstr>
      <vt:lpstr>What’s next</vt:lpstr>
      <vt:lpstr>Thank You!</vt:lpstr>
      <vt:lpstr>Appendix</vt:lpstr>
      <vt:lpstr>What is Rapid Bus?</vt:lpstr>
      <vt:lpstr>Nashville Underground</vt:lpstr>
      <vt:lpstr>Mobility on Demand</vt:lpstr>
      <vt:lpstr>Timeline</vt:lpstr>
      <vt:lpstr>Financing: Sources &amp; Uses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Lindsey Ganson</dc:creator>
  <cp:lastModifiedBy>Elizabeth Teel</cp:lastModifiedBy>
  <cp:revision>88</cp:revision>
  <cp:lastPrinted>2018-01-05T22:59:49Z</cp:lastPrinted>
  <dcterms:modified xsi:type="dcterms:W3CDTF">2018-03-06T14:15:18Z</dcterms:modified>
</cp:coreProperties>
</file>